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15"/>
  </p:notesMasterIdLst>
  <p:handoutMasterIdLst>
    <p:handoutMasterId r:id="rId16"/>
  </p:handoutMasterIdLst>
  <p:sldIdLst>
    <p:sldId id="257" r:id="rId2"/>
    <p:sldId id="258" r:id="rId3"/>
    <p:sldId id="306" r:id="rId4"/>
    <p:sldId id="261" r:id="rId5"/>
    <p:sldId id="266" r:id="rId6"/>
    <p:sldId id="276" r:id="rId7"/>
    <p:sldId id="274" r:id="rId8"/>
    <p:sldId id="281" r:id="rId9"/>
    <p:sldId id="282" r:id="rId10"/>
    <p:sldId id="285" r:id="rId11"/>
    <p:sldId id="283"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05"/>
    <p:restoredTop sz="95153"/>
  </p:normalViewPr>
  <p:slideViewPr>
    <p:cSldViewPr snapToGrid="0" snapToObjects="1">
      <p:cViewPr>
        <p:scale>
          <a:sx n="70" d="100"/>
          <a:sy n="70" d="100"/>
        </p:scale>
        <p:origin x="480" y="6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A2285D3-6BB4-824D-A27B-B6707F9A4B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BCE8F11-EF11-4D46-BF26-171EA13C85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B5D97C-91D7-2048-B299-8FC6E51AAD35}" type="datetimeFigureOut">
              <a:rPr lang="en-US" smtClean="0"/>
              <a:t>4/19/19</a:t>
            </a:fld>
            <a:endParaRPr lang="en-US"/>
          </a:p>
        </p:txBody>
      </p:sp>
      <p:sp>
        <p:nvSpPr>
          <p:cNvPr id="4" name="Footer Placeholder 3">
            <a:extLst>
              <a:ext uri="{FF2B5EF4-FFF2-40B4-BE49-F238E27FC236}">
                <a16:creationId xmlns="" xmlns:a16="http://schemas.microsoft.com/office/drawing/2014/main" id="{F24FD54D-378F-D949-AD8E-34005F7F9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B879A9D-4B19-7D4A-B3E8-56C75125D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C61036-BBB5-DE4C-B83D-C17D32748493}" type="slidenum">
              <a:rPr lang="en-US" smtClean="0"/>
              <a:t>‹#›</a:t>
            </a:fld>
            <a:endParaRPr lang="en-US"/>
          </a:p>
        </p:txBody>
      </p:sp>
    </p:spTree>
    <p:extLst>
      <p:ext uri="{BB962C8B-B14F-4D97-AF65-F5344CB8AC3E}">
        <p14:creationId xmlns:p14="http://schemas.microsoft.com/office/powerpoint/2010/main" val="248796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85C93-37FA-3449-8052-1DB843AF23BF}" type="datetimeFigureOut">
              <a:rPr lang="en-US" smtClean="0"/>
              <a:t>4/19/19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2C77C-B8FA-E745-A9D1-9251C48920FF}" type="slidenum">
              <a:rPr lang="en-US" smtClean="0"/>
              <a:t>‹#›</a:t>
            </a:fld>
            <a:endParaRPr lang="en-US"/>
          </a:p>
        </p:txBody>
      </p:sp>
    </p:spTree>
    <p:extLst>
      <p:ext uri="{BB962C8B-B14F-4D97-AF65-F5344CB8AC3E}">
        <p14:creationId xmlns:p14="http://schemas.microsoft.com/office/powerpoint/2010/main" val="26802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1</a:t>
            </a:fld>
            <a:endParaRPr lang="en-US"/>
          </a:p>
        </p:txBody>
      </p:sp>
    </p:spTree>
    <p:extLst>
      <p:ext uri="{BB962C8B-B14F-4D97-AF65-F5344CB8AC3E}">
        <p14:creationId xmlns:p14="http://schemas.microsoft.com/office/powerpoint/2010/main" val="1264934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11</a:t>
            </a:fld>
            <a:endParaRPr lang="en-US"/>
          </a:p>
        </p:txBody>
      </p:sp>
    </p:spTree>
    <p:extLst>
      <p:ext uri="{BB962C8B-B14F-4D97-AF65-F5344CB8AC3E}">
        <p14:creationId xmlns:p14="http://schemas.microsoft.com/office/powerpoint/2010/main" val="194954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12</a:t>
            </a:fld>
            <a:endParaRPr lang="en-US"/>
          </a:p>
        </p:txBody>
      </p:sp>
    </p:spTree>
    <p:extLst>
      <p:ext uri="{BB962C8B-B14F-4D97-AF65-F5344CB8AC3E}">
        <p14:creationId xmlns:p14="http://schemas.microsoft.com/office/powerpoint/2010/main" val="245401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13</a:t>
            </a:fld>
            <a:endParaRPr lang="en-US"/>
          </a:p>
        </p:txBody>
      </p:sp>
    </p:spTree>
    <p:extLst>
      <p:ext uri="{BB962C8B-B14F-4D97-AF65-F5344CB8AC3E}">
        <p14:creationId xmlns:p14="http://schemas.microsoft.com/office/powerpoint/2010/main" val="428757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a:t>
            </a:fld>
            <a:endParaRPr lang="en-US"/>
          </a:p>
        </p:txBody>
      </p:sp>
    </p:spTree>
    <p:extLst>
      <p:ext uri="{BB962C8B-B14F-4D97-AF65-F5344CB8AC3E}">
        <p14:creationId xmlns:p14="http://schemas.microsoft.com/office/powerpoint/2010/main" val="382934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4</a:t>
            </a:fld>
            <a:endParaRPr lang="en-US"/>
          </a:p>
        </p:txBody>
      </p:sp>
    </p:spTree>
    <p:extLst>
      <p:ext uri="{BB962C8B-B14F-4D97-AF65-F5344CB8AC3E}">
        <p14:creationId xmlns:p14="http://schemas.microsoft.com/office/powerpoint/2010/main" val="427569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5</a:t>
            </a:fld>
            <a:endParaRPr lang="en-US"/>
          </a:p>
        </p:txBody>
      </p:sp>
    </p:spTree>
    <p:extLst>
      <p:ext uri="{BB962C8B-B14F-4D97-AF65-F5344CB8AC3E}">
        <p14:creationId xmlns:p14="http://schemas.microsoft.com/office/powerpoint/2010/main" val="252404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6</a:t>
            </a:fld>
            <a:endParaRPr lang="en-US"/>
          </a:p>
        </p:txBody>
      </p:sp>
    </p:spTree>
    <p:extLst>
      <p:ext uri="{BB962C8B-B14F-4D97-AF65-F5344CB8AC3E}">
        <p14:creationId xmlns:p14="http://schemas.microsoft.com/office/powerpoint/2010/main" val="315796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7</a:t>
            </a:fld>
            <a:endParaRPr lang="en-US"/>
          </a:p>
        </p:txBody>
      </p:sp>
    </p:spTree>
    <p:extLst>
      <p:ext uri="{BB962C8B-B14F-4D97-AF65-F5344CB8AC3E}">
        <p14:creationId xmlns:p14="http://schemas.microsoft.com/office/powerpoint/2010/main" val="150676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8</a:t>
            </a:fld>
            <a:endParaRPr lang="en-US"/>
          </a:p>
        </p:txBody>
      </p:sp>
    </p:spTree>
    <p:extLst>
      <p:ext uri="{BB962C8B-B14F-4D97-AF65-F5344CB8AC3E}">
        <p14:creationId xmlns:p14="http://schemas.microsoft.com/office/powerpoint/2010/main" val="9500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9</a:t>
            </a:fld>
            <a:endParaRPr lang="en-US"/>
          </a:p>
        </p:txBody>
      </p:sp>
    </p:spTree>
    <p:extLst>
      <p:ext uri="{BB962C8B-B14F-4D97-AF65-F5344CB8AC3E}">
        <p14:creationId xmlns:p14="http://schemas.microsoft.com/office/powerpoint/2010/main" val="95936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10</a:t>
            </a:fld>
            <a:endParaRPr lang="en-US"/>
          </a:p>
        </p:txBody>
      </p:sp>
    </p:spTree>
    <p:extLst>
      <p:ext uri="{BB962C8B-B14F-4D97-AF65-F5344CB8AC3E}">
        <p14:creationId xmlns:p14="http://schemas.microsoft.com/office/powerpoint/2010/main" val="62411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0776831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45023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D8C499-D854-7B49-B030-1273600DBBA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472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08D846-8CF4-7B40-A5B5-EA2588D46D17}"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99727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08D846-8CF4-7B40-A5B5-EA2588D46D17}"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D8C499-D854-7B49-B030-1273600DBBA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2713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08D846-8CF4-7B40-A5B5-EA2588D46D17}"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37936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69831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71729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49054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8D846-8CF4-7B40-A5B5-EA2588D46D17}"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3864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08D846-8CF4-7B40-A5B5-EA2588D46D17}"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39600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08D846-8CF4-7B40-A5B5-EA2588D46D17}" type="datetimeFigureOut">
              <a:rPr lang="en-US" smtClean="0"/>
              <a:t>4/19/19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33030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08D846-8CF4-7B40-A5B5-EA2588D46D17}" type="datetimeFigureOut">
              <a:rPr lang="en-US" smtClean="0"/>
              <a:t>4/19/19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48969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8D846-8CF4-7B40-A5B5-EA2588D46D17}" type="datetimeFigureOut">
              <a:rPr lang="en-US" smtClean="0"/>
              <a:t>4/19/19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1169454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8D846-8CF4-7B40-A5B5-EA2588D46D17}"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9227574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8D846-8CF4-7B40-A5B5-EA2588D46D17}"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518434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08D846-8CF4-7B40-A5B5-EA2588D46D17}" type="datetimeFigureOut">
              <a:rPr lang="en-US" smtClean="0"/>
              <a:t>4/19/19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4D8C499-D854-7B49-B030-1273600DBBAF}" type="slidenum">
              <a:rPr lang="en-US" smtClean="0"/>
              <a:t>‹#›</a:t>
            </a:fld>
            <a:endParaRPr lang="en-US"/>
          </a:p>
        </p:txBody>
      </p:sp>
    </p:spTree>
    <p:extLst>
      <p:ext uri="{BB962C8B-B14F-4D97-AF65-F5344CB8AC3E}">
        <p14:creationId xmlns:p14="http://schemas.microsoft.com/office/powerpoint/2010/main" val="8134650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nhlbi.nih.gov/health-topics/sleep-apnea" TargetMode="External"/><Relationship Id="rId4" Type="http://schemas.openxmlformats.org/officeDocument/2006/relationships/hyperlink" Target="http://www.sleepapnea.com/diagnosis/sleep-apnea-symptoms/" TargetMode="External"/><Relationship Id="rId1" Type="http://schemas.openxmlformats.org/officeDocument/2006/relationships/slideLayout" Target="../slideLayouts/slideLayout7.xml"/><Relationship Id="rId2" Type="http://schemas.openxmlformats.org/officeDocument/2006/relationships/hyperlink" Target="http://www.sleepapnea.org/learn/sleep-apne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leepapnea.org/learn/sleep-apnea/" TargetMode="External"/><Relationship Id="rId4" Type="http://schemas.openxmlformats.org/officeDocument/2006/relationships/hyperlink" Target="http://www.nhlbi.nih.gov/health-topics/sleep-apnea" TargetMode="External"/><Relationship Id="rId5" Type="http://schemas.openxmlformats.org/officeDocument/2006/relationships/hyperlink" Target="http://www.sleepreviewmag.com/2006/01/when-to-use-oral-appliances-for-osa-treatmen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56F04D-3954-D540-B456-937E60F0F668}"/>
              </a:ext>
            </a:extLst>
          </p:cNvPr>
          <p:cNvSpPr>
            <a:spLocks noGrp="1"/>
          </p:cNvSpPr>
          <p:nvPr>
            <p:ph type="title"/>
          </p:nvPr>
        </p:nvSpPr>
        <p:spPr>
          <a:xfrm>
            <a:off x="329184" y="399777"/>
            <a:ext cx="10515600" cy="803918"/>
          </a:xfrm>
        </p:spPr>
        <p:txBody>
          <a:bodyPr>
            <a:noAutofit/>
          </a:bodyPr>
          <a:lstStyle/>
          <a:p>
            <a:pPr algn="ctr"/>
            <a:r>
              <a:rPr lang="en-US" b="1" u="sng" cap="none" spc="50" dirty="0">
                <a:ln w="9525" cmpd="sng">
                  <a:solidFill>
                    <a:schemeClr val="accent1"/>
                  </a:solidFill>
                  <a:prstDash val="solid"/>
                </a:ln>
                <a:solidFill>
                  <a:srgbClr val="70AD47">
                    <a:tint val="1000"/>
                  </a:srgbClr>
                </a:solidFill>
                <a:effectLst>
                  <a:glow rad="38100">
                    <a:schemeClr val="accent1">
                      <a:alpha val="40000"/>
                    </a:schemeClr>
                  </a:glow>
                </a:effectLst>
                <a:latin typeface="Braggadocio" charset="0"/>
                <a:ea typeface="Braggadocio" charset="0"/>
                <a:cs typeface="Braggadocio" charset="0"/>
              </a:rPr>
              <a:t>Patient Profile</a:t>
            </a:r>
          </a:p>
        </p:txBody>
      </p:sp>
      <p:sp>
        <p:nvSpPr>
          <p:cNvPr id="3" name="Content Placeholder 2">
            <a:extLst>
              <a:ext uri="{FF2B5EF4-FFF2-40B4-BE49-F238E27FC236}">
                <a16:creationId xmlns="" xmlns:a16="http://schemas.microsoft.com/office/drawing/2014/main" id="{707E7DEA-C5B8-CD42-BE58-9241EF3ACF7A}"/>
              </a:ext>
            </a:extLst>
          </p:cNvPr>
          <p:cNvSpPr>
            <a:spLocks noGrp="1"/>
          </p:cNvSpPr>
          <p:nvPr>
            <p:ph idx="1"/>
          </p:nvPr>
        </p:nvSpPr>
        <p:spPr>
          <a:xfrm>
            <a:off x="691896" y="1336421"/>
            <a:ext cx="10515600" cy="4351338"/>
          </a:xfrm>
        </p:spPr>
        <p:txBody>
          <a:bodyPr>
            <a:normAutofit fontScale="85000" lnSpcReduction="20000"/>
          </a:bodyPr>
          <a:lstStyle/>
          <a:p>
            <a:endParaRPr lang="en-US" dirty="0" smtClean="0">
              <a:latin typeface="+mj-lt"/>
            </a:endParaRPr>
          </a:p>
          <a:p>
            <a:r>
              <a:rPr lang="en-US" dirty="0" smtClean="0">
                <a:latin typeface="+mj-lt"/>
              </a:rPr>
              <a:t>Mr. N is a 31 year old male who was there for an initial visit. </a:t>
            </a:r>
            <a:endParaRPr lang="en-US" dirty="0">
              <a:latin typeface="+mj-lt"/>
            </a:endParaRPr>
          </a:p>
          <a:p>
            <a:r>
              <a:rPr lang="en-US" dirty="0" smtClean="0">
                <a:latin typeface="+mj-lt"/>
              </a:rPr>
              <a:t>This 31 </a:t>
            </a:r>
            <a:r>
              <a:rPr lang="en-US" dirty="0" err="1" smtClean="0">
                <a:latin typeface="+mj-lt"/>
              </a:rPr>
              <a:t>yr</a:t>
            </a:r>
            <a:r>
              <a:rPr lang="en-US" dirty="0" smtClean="0">
                <a:latin typeface="+mj-lt"/>
              </a:rPr>
              <a:t> old gentleman lives in Jamaica, Queens and is single with no children. Currently this patient does not have an established dental home due to no dental insurance and dental costs being too high. Patient recently obtained employment at a cargo shipping facility where there is a year probation period in which no dental coverage is provided. This probation will be over in the next month to come and that is when he will make a dental appointment. Along with that he will be going to the Orthodontist to inquire about </a:t>
            </a:r>
            <a:r>
              <a:rPr lang="en-US" dirty="0" err="1" smtClean="0">
                <a:latin typeface="+mj-lt"/>
              </a:rPr>
              <a:t>Invisalign</a:t>
            </a:r>
            <a:r>
              <a:rPr lang="en-US" dirty="0" smtClean="0">
                <a:latin typeface="+mj-lt"/>
              </a:rPr>
              <a:t>. </a:t>
            </a:r>
            <a:endParaRPr lang="en-US" dirty="0">
              <a:latin typeface="+mj-lt"/>
            </a:endParaRPr>
          </a:p>
          <a:p>
            <a:r>
              <a:rPr lang="en-US" dirty="0" smtClean="0">
                <a:latin typeface="+mj-lt"/>
              </a:rPr>
              <a:t>The patient is a casual drinker who drinks approximately once a week. However, he is a heavy smoker. He smokes 10 cigarettes a day and has been smoking for over 16 years now. This patient is interested in quitting but only somewhat. </a:t>
            </a:r>
          </a:p>
          <a:p>
            <a:r>
              <a:rPr lang="en-US" dirty="0" smtClean="0">
                <a:latin typeface="+mj-lt"/>
              </a:rPr>
              <a:t>Mr. N is of South Asian descent and is from Bangladesh, where smoking amongst men is popular and a sign of being ‘cool’. In addition to this, dental hygiene is not seen as a priority. </a:t>
            </a:r>
            <a:endParaRPr lang="en-US" dirty="0">
              <a:latin typeface="+mj-lt"/>
            </a:endParaRPr>
          </a:p>
          <a:p>
            <a:r>
              <a:rPr lang="en-US" dirty="0" smtClean="0">
                <a:latin typeface="+mj-lt"/>
              </a:rPr>
              <a:t>Patients last visit to a dental office was over 5 years ago and was due to dealing with pain from one tooth. During this visit he had a few radiographs taken and was only treated for one tooth due to not being able to afford any other treatment of radiographs.   </a:t>
            </a:r>
            <a:endParaRPr lang="en-US" dirty="0">
              <a:latin typeface="+mj-lt"/>
            </a:endParaRPr>
          </a:p>
          <a:p>
            <a:r>
              <a:rPr lang="en-US" dirty="0" smtClean="0">
                <a:latin typeface="+mj-lt"/>
              </a:rPr>
              <a:t>Patient states he brushes with a manual toothbrush that is soft bristled, but only once daily. He uses Colgate toothpaste when brushing and does not use any interdental aids or oral rinses. However, he uses his tooth brush to brush his tongue. </a:t>
            </a:r>
            <a:endParaRPr lang="en-US" dirty="0">
              <a:latin typeface="+mj-lt"/>
            </a:endParaRPr>
          </a:p>
          <a:p>
            <a:endParaRPr lang="en-US" dirty="0"/>
          </a:p>
        </p:txBody>
      </p:sp>
    </p:spTree>
    <p:extLst>
      <p:ext uri="{BB962C8B-B14F-4D97-AF65-F5344CB8AC3E}">
        <p14:creationId xmlns:p14="http://schemas.microsoft.com/office/powerpoint/2010/main" val="3170452783"/>
      </p:ext>
    </p:extLst>
  </p:cSld>
  <p:clrMapOvr>
    <a:masterClrMapping/>
  </p:clrMapOvr>
  <mc:AlternateContent xmlns:mc="http://schemas.openxmlformats.org/markup-compatibility/2006" xmlns:p14="http://schemas.microsoft.com/office/powerpoint/2010/main">
    <mc:Choice Requires="p14">
      <p:transition spd="slow" p14:dur="2000" advTm="213016"/>
    </mc:Choice>
    <mc:Fallback xmlns="">
      <p:transition spd="slow" advTm="21301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37A90-D603-2C49-893C-EC77C3FFE029}"/>
              </a:ext>
            </a:extLst>
          </p:cNvPr>
          <p:cNvSpPr>
            <a:spLocks noGrp="1"/>
          </p:cNvSpPr>
          <p:nvPr>
            <p:ph type="title"/>
          </p:nvPr>
        </p:nvSpPr>
        <p:spPr>
          <a:xfrm>
            <a:off x="1790700" y="215987"/>
            <a:ext cx="8610600" cy="1474077"/>
          </a:xfrm>
        </p:spPr>
        <p:txBody>
          <a:bodyPr>
            <a:normAutofit fontScale="90000"/>
          </a:bodyPr>
          <a:lstStyle/>
          <a:p>
            <a:pPr algn="ctr"/>
            <a:r>
              <a:rPr lang="en-US" sz="4000" u="sng" dirty="0"/>
              <a:t>Implementation –Treatment Continued</a:t>
            </a:r>
            <a:r>
              <a:rPr lang="en-US" sz="4000" u="sng"/>
              <a:t/>
            </a:r>
            <a:br>
              <a:rPr lang="en-US" sz="4000" u="sng"/>
            </a:br>
            <a:endParaRPr lang="en-US" sz="4000" i="1" dirty="0"/>
          </a:p>
        </p:txBody>
      </p:sp>
      <p:sp>
        <p:nvSpPr>
          <p:cNvPr id="3" name="Content Placeholder 2">
            <a:extLst>
              <a:ext uri="{FF2B5EF4-FFF2-40B4-BE49-F238E27FC236}">
                <a16:creationId xmlns="" xmlns:a16="http://schemas.microsoft.com/office/drawing/2014/main" id="{E99B0649-7582-BF40-9A1E-CFD669B88D00}"/>
              </a:ext>
            </a:extLst>
          </p:cNvPr>
          <p:cNvSpPr>
            <a:spLocks noGrp="1"/>
          </p:cNvSpPr>
          <p:nvPr>
            <p:ph idx="1"/>
          </p:nvPr>
        </p:nvSpPr>
        <p:spPr>
          <a:xfrm>
            <a:off x="465083" y="1385655"/>
            <a:ext cx="10820400" cy="4206239"/>
          </a:xfrm>
        </p:spPr>
        <p:txBody>
          <a:bodyPr>
            <a:normAutofit fontScale="55000" lnSpcReduction="20000"/>
          </a:bodyPr>
          <a:lstStyle/>
          <a:p>
            <a:pPr marL="0" indent="0">
              <a:buNone/>
            </a:pPr>
            <a:r>
              <a:rPr lang="en-US" sz="2900" dirty="0">
                <a:latin typeface="+mj-lt"/>
              </a:rPr>
              <a:t>2.   Debridement </a:t>
            </a:r>
            <a:r>
              <a:rPr lang="en-US" sz="2900" dirty="0" smtClean="0">
                <a:latin typeface="+mj-lt"/>
              </a:rPr>
              <a:t>Performed:</a:t>
            </a:r>
            <a:endParaRPr lang="en-US" sz="2900" dirty="0">
              <a:latin typeface="+mj-lt"/>
            </a:endParaRPr>
          </a:p>
          <a:p>
            <a:pPr lvl="3"/>
            <a:r>
              <a:rPr lang="en-US" sz="2900" dirty="0" smtClean="0">
                <a:latin typeface="+mj-lt"/>
              </a:rPr>
              <a:t>Debridement was completed using a combination of the FSI- power 1000, triple bend ultrasonic tip and multiple hand instruments. Heavy calculus, both </a:t>
            </a:r>
            <a:r>
              <a:rPr lang="en-US" sz="2900" dirty="0" err="1" smtClean="0">
                <a:latin typeface="+mj-lt"/>
              </a:rPr>
              <a:t>subgingival</a:t>
            </a:r>
            <a:r>
              <a:rPr lang="en-US" sz="2900" dirty="0" smtClean="0">
                <a:latin typeface="+mj-lt"/>
              </a:rPr>
              <a:t> and </a:t>
            </a:r>
            <a:r>
              <a:rPr lang="en-US" sz="2900" dirty="0" err="1" smtClean="0">
                <a:latin typeface="+mj-lt"/>
              </a:rPr>
              <a:t>supragingival</a:t>
            </a:r>
            <a:r>
              <a:rPr lang="en-US" sz="2900" dirty="0" smtClean="0">
                <a:latin typeface="+mj-lt"/>
              </a:rPr>
              <a:t>, extrinsic staining, and biofilm from all four quadrants were removed in 4 visits.. Both intraoral and </a:t>
            </a:r>
            <a:r>
              <a:rPr lang="en-US" sz="2900" dirty="0" err="1" smtClean="0">
                <a:latin typeface="+mj-lt"/>
              </a:rPr>
              <a:t>extraoral</a:t>
            </a:r>
            <a:r>
              <a:rPr lang="en-US" sz="2900" dirty="0" smtClean="0">
                <a:latin typeface="+mj-lt"/>
              </a:rPr>
              <a:t> fulcrums were utilized for patient comfort, ergonomics and to be able to remove deposits successfully.  Patient was engine polished using a fine grit pumice to aid in further stain removal and was given a 2% </a:t>
            </a:r>
            <a:r>
              <a:rPr lang="en-US" sz="2900" dirty="0" err="1" smtClean="0">
                <a:latin typeface="+mj-lt"/>
              </a:rPr>
              <a:t>NaF</a:t>
            </a:r>
            <a:r>
              <a:rPr lang="en-US" sz="2900" dirty="0" smtClean="0">
                <a:latin typeface="+mj-lt"/>
              </a:rPr>
              <a:t> tray application to help in reducing the risk of future caries.  </a:t>
            </a:r>
            <a:endParaRPr lang="en-US" sz="2900" dirty="0">
              <a:latin typeface="+mj-lt"/>
            </a:endParaRPr>
          </a:p>
          <a:p>
            <a:pPr lvl="3"/>
            <a:r>
              <a:rPr lang="en-US" sz="2900" dirty="0" smtClean="0">
                <a:latin typeface="+mj-lt"/>
              </a:rPr>
              <a:t>No </a:t>
            </a:r>
            <a:r>
              <a:rPr lang="en-US" sz="2900" dirty="0">
                <a:latin typeface="+mj-lt"/>
              </a:rPr>
              <a:t>local anesthesia, </a:t>
            </a:r>
            <a:r>
              <a:rPr lang="en-US" sz="2900" dirty="0" err="1">
                <a:latin typeface="+mj-lt"/>
              </a:rPr>
              <a:t>Oraqix</a:t>
            </a:r>
            <a:r>
              <a:rPr lang="en-US" sz="2900" dirty="0">
                <a:latin typeface="+mj-lt"/>
              </a:rPr>
              <a:t>, or topical was used throughout all </a:t>
            </a:r>
            <a:r>
              <a:rPr lang="en-US" sz="2900" dirty="0" smtClean="0">
                <a:latin typeface="+mj-lt"/>
              </a:rPr>
              <a:t>appointments. Patient managed the pain very well and suctioning was well maintained as well. Water and/or saliva accumulation was suctioned during the entire treatment to prevent the patient from “drowning” and prevent any accumulation. The patient was given bathroom breaks and breaks in between debridement when he needed. One difficulty during treatment of Mr. N was the crowding of the anterior teeth. This crowding made it difficult to properly reach deposits </a:t>
            </a:r>
            <a:r>
              <a:rPr lang="en-US" sz="2900" dirty="0" err="1" smtClean="0">
                <a:latin typeface="+mj-lt"/>
              </a:rPr>
              <a:t>subgingivally</a:t>
            </a:r>
            <a:r>
              <a:rPr lang="en-US" sz="2900" dirty="0" smtClean="0">
                <a:latin typeface="+mj-lt"/>
              </a:rPr>
              <a:t> on all surfaces. However, with </a:t>
            </a:r>
            <a:r>
              <a:rPr lang="en-US" sz="2900" dirty="0" err="1" smtClean="0">
                <a:latin typeface="+mj-lt"/>
              </a:rPr>
              <a:t>extraoral</a:t>
            </a:r>
            <a:r>
              <a:rPr lang="en-US" sz="2900" dirty="0" smtClean="0">
                <a:latin typeface="+mj-lt"/>
              </a:rPr>
              <a:t> fulcrums, adjusting the patient, and adjusting the angle of the ultrasonic or hand instrument made it possible to fully remove it all. </a:t>
            </a:r>
            <a:endParaRPr lang="en-US" sz="2900" dirty="0">
              <a:latin typeface="+mj-lt"/>
            </a:endParaRPr>
          </a:p>
          <a:p>
            <a:pPr lvl="2"/>
            <a:endParaRPr lang="en-US" dirty="0"/>
          </a:p>
        </p:txBody>
      </p:sp>
    </p:spTree>
    <p:extLst>
      <p:ext uri="{BB962C8B-B14F-4D97-AF65-F5344CB8AC3E}">
        <p14:creationId xmlns:p14="http://schemas.microsoft.com/office/powerpoint/2010/main" val="2396671787"/>
      </p:ext>
    </p:extLst>
  </p:cSld>
  <p:clrMapOvr>
    <a:masterClrMapping/>
  </p:clrMapOvr>
  <mc:AlternateContent xmlns:mc="http://schemas.openxmlformats.org/markup-compatibility/2006" xmlns:p14="http://schemas.microsoft.com/office/powerpoint/2010/main">
    <mc:Choice Requires="p14">
      <p:transition spd="slow" p14:dur="2000" advTm="69654"/>
    </mc:Choice>
    <mc:Fallback xmlns="">
      <p:transition spd="slow" advTm="6965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F21102-04A3-E045-BD4A-84FE970E411F}"/>
              </a:ext>
            </a:extLst>
          </p:cNvPr>
          <p:cNvSpPr>
            <a:spLocks noGrp="1"/>
          </p:cNvSpPr>
          <p:nvPr>
            <p:ph type="title"/>
          </p:nvPr>
        </p:nvSpPr>
        <p:spPr>
          <a:xfrm>
            <a:off x="838200" y="0"/>
            <a:ext cx="10515600" cy="1325563"/>
          </a:xfrm>
        </p:spPr>
        <p:txBody>
          <a:bodyPr>
            <a:normAutofit/>
          </a:bodyPr>
          <a:lstStyle/>
          <a:p>
            <a:pPr algn="ctr"/>
            <a:r>
              <a:rPr lang="en-US" sz="4000" u="sng" dirty="0"/>
              <a:t>Evaluation of Care – Outcome of Care </a:t>
            </a:r>
            <a:r>
              <a:rPr lang="en-US" sz="4000" u="sng" dirty="0" smtClean="0"/>
              <a:t>– </a:t>
            </a:r>
            <a:br>
              <a:rPr lang="en-US" sz="4000" u="sng" dirty="0" smtClean="0"/>
            </a:br>
            <a:r>
              <a:rPr lang="en-US" sz="4000" u="sng" dirty="0" smtClean="0"/>
              <a:t>Prognosis</a:t>
            </a:r>
            <a:endParaRPr lang="en-US" sz="4000" u="sng" dirty="0"/>
          </a:p>
        </p:txBody>
      </p:sp>
      <p:graphicFrame>
        <p:nvGraphicFramePr>
          <p:cNvPr id="5" name="Table 4"/>
          <p:cNvGraphicFramePr>
            <a:graphicFrameLocks noGrp="1"/>
          </p:cNvGraphicFramePr>
          <p:nvPr>
            <p:extLst>
              <p:ext uri="{D42A27DB-BD31-4B8C-83A1-F6EECF244321}">
                <p14:modId xmlns:p14="http://schemas.microsoft.com/office/powerpoint/2010/main" val="1956457199"/>
              </p:ext>
            </p:extLst>
          </p:nvPr>
        </p:nvGraphicFramePr>
        <p:xfrm>
          <a:off x="838200" y="1490155"/>
          <a:ext cx="10616324" cy="4712990"/>
        </p:xfrm>
        <a:graphic>
          <a:graphicData uri="http://schemas.openxmlformats.org/drawingml/2006/table">
            <a:tbl>
              <a:tblPr firstRow="1" bandRow="1">
                <a:tableStyleId>{306799F8-075E-4A3A-A7F6-7FBC6576F1A4}</a:tableStyleId>
              </a:tblPr>
              <a:tblGrid>
                <a:gridCol w="5308162"/>
                <a:gridCol w="5308162"/>
              </a:tblGrid>
              <a:tr h="328590">
                <a:tc>
                  <a:txBody>
                    <a:bodyPr/>
                    <a:lstStyle/>
                    <a:p>
                      <a:pPr algn="ctr"/>
                      <a:r>
                        <a:rPr lang="en-US" dirty="0" smtClean="0">
                          <a:solidFill>
                            <a:schemeClr val="bg1"/>
                          </a:solidFill>
                        </a:rPr>
                        <a:t>Goal Statement</a:t>
                      </a:r>
                      <a:r>
                        <a:rPr lang="en-US" dirty="0" smtClean="0"/>
                        <a:t> </a:t>
                      </a:r>
                      <a:endParaRPr lang="en-US" dirty="0"/>
                    </a:p>
                  </a:txBody>
                  <a:tcPr/>
                </a:tc>
                <a:tc>
                  <a:txBody>
                    <a:bodyPr/>
                    <a:lstStyle/>
                    <a:p>
                      <a:pPr algn="ctr"/>
                      <a:r>
                        <a:rPr lang="en-US" dirty="0" smtClean="0">
                          <a:solidFill>
                            <a:schemeClr val="bg1"/>
                          </a:solidFill>
                        </a:rPr>
                        <a:t>Prognosis</a:t>
                      </a:r>
                      <a:endParaRPr lang="en-US" dirty="0">
                        <a:solidFill>
                          <a:schemeClr val="bg1"/>
                        </a:solidFill>
                      </a:endParaRPr>
                    </a:p>
                  </a:txBody>
                  <a:tcPr/>
                </a:tc>
              </a:tr>
              <a:tr h="468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1. Reduce BOP by 50% and</a:t>
                      </a:r>
                      <a:r>
                        <a:rPr lang="en-US" sz="1400" baseline="0" dirty="0" smtClean="0">
                          <a:solidFill>
                            <a:schemeClr val="bg1"/>
                          </a:solidFill>
                        </a:rPr>
                        <a:t> </a:t>
                      </a:r>
                      <a:r>
                        <a:rPr lang="en-US" sz="1400" kern="1200" baseline="0" dirty="0" smtClean="0">
                          <a:solidFill>
                            <a:schemeClr val="bg1"/>
                          </a:solidFill>
                          <a:latin typeface="+mn-lt"/>
                          <a:ea typeface="+mn-ea"/>
                          <a:cs typeface="+mn-cs"/>
                        </a:rPr>
                        <a:t>i</a:t>
                      </a:r>
                      <a:r>
                        <a:rPr lang="en-US" sz="1400" kern="1200" dirty="0" smtClean="0">
                          <a:solidFill>
                            <a:schemeClr val="bg1"/>
                          </a:solidFill>
                          <a:latin typeface="+mn-lt"/>
                          <a:ea typeface="+mn-ea"/>
                          <a:cs typeface="+mn-cs"/>
                        </a:rPr>
                        <a:t>mprove</a:t>
                      </a:r>
                      <a:r>
                        <a:rPr lang="en-US" sz="1400" kern="1200" baseline="0" dirty="0" smtClean="0">
                          <a:solidFill>
                            <a:schemeClr val="bg1"/>
                          </a:solidFill>
                          <a:latin typeface="+mn-lt"/>
                          <a:ea typeface="+mn-ea"/>
                          <a:cs typeface="+mn-cs"/>
                        </a:rPr>
                        <a:t> </a:t>
                      </a:r>
                      <a:r>
                        <a:rPr lang="en-US" sz="1400" kern="1200" dirty="0" smtClean="0">
                          <a:solidFill>
                            <a:schemeClr val="bg1"/>
                          </a:solidFill>
                          <a:latin typeface="+mn-lt"/>
                          <a:ea typeface="+mn-ea"/>
                          <a:cs typeface="+mn-cs"/>
                        </a:rPr>
                        <a:t>periodontal status through proper debridement, by the next 3 month </a:t>
                      </a:r>
                      <a:r>
                        <a:rPr lang="en-US" sz="1400" kern="1200" dirty="0" err="1" smtClean="0">
                          <a:solidFill>
                            <a:schemeClr val="bg1"/>
                          </a:solidFill>
                          <a:latin typeface="+mn-lt"/>
                          <a:ea typeface="+mn-ea"/>
                          <a:cs typeface="+mn-cs"/>
                        </a:rPr>
                        <a:t>recare</a:t>
                      </a:r>
                      <a:r>
                        <a:rPr lang="en-US" sz="1400" kern="1200" dirty="0" smtClean="0">
                          <a:solidFill>
                            <a:schemeClr val="bg1"/>
                          </a:solidFill>
                          <a:latin typeface="+mn-lt"/>
                          <a:ea typeface="+mn-ea"/>
                          <a:cs typeface="+mn-cs"/>
                        </a:rPr>
                        <a:t>. </a:t>
                      </a:r>
                    </a:p>
                    <a:p>
                      <a:endParaRPr lang="en-US" sz="1400" dirty="0">
                        <a:solidFill>
                          <a:schemeClr val="bg1"/>
                        </a:solidFill>
                      </a:endParaRPr>
                    </a:p>
                  </a:txBody>
                  <a:tcPr/>
                </a:tc>
                <a:tc>
                  <a:txBody>
                    <a:bodyPr/>
                    <a:lstStyle/>
                    <a:p>
                      <a:r>
                        <a:rPr lang="en-US" sz="1400" dirty="0" smtClean="0">
                          <a:solidFill>
                            <a:schemeClr val="bg1"/>
                          </a:solidFill>
                        </a:rPr>
                        <a:t>1. Goal</a:t>
                      </a:r>
                      <a:r>
                        <a:rPr lang="en-US" sz="1400" baseline="0" dirty="0" smtClean="0">
                          <a:solidFill>
                            <a:schemeClr val="bg1"/>
                          </a:solidFill>
                        </a:rPr>
                        <a:t> to reduce BOP and periodontal status </a:t>
                      </a:r>
                      <a:r>
                        <a:rPr lang="en-US" sz="1400" b="1" i="1" u="sng" baseline="0" dirty="0" smtClean="0">
                          <a:solidFill>
                            <a:schemeClr val="bg1"/>
                          </a:solidFill>
                        </a:rPr>
                        <a:t>will be met </a:t>
                      </a:r>
                      <a:r>
                        <a:rPr lang="en-US" sz="1400" baseline="0" dirty="0" smtClean="0">
                          <a:solidFill>
                            <a:schemeClr val="bg1"/>
                          </a:solidFill>
                        </a:rPr>
                        <a:t>due to adequate removal of all calculus and proper oral hygiene instructions. </a:t>
                      </a:r>
                      <a:endParaRPr lang="en-US" sz="1400" dirty="0">
                        <a:solidFill>
                          <a:schemeClr val="bg1"/>
                        </a:solidFill>
                      </a:endParaRPr>
                    </a:p>
                  </a:txBody>
                  <a:tcPr/>
                </a:tc>
              </a:tr>
              <a:tr h="869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2.. Patient will report less consuming of sugary drinks and going to Dentist for suspected caries by next 3 month </a:t>
                      </a:r>
                      <a:r>
                        <a:rPr lang="en-US" sz="1400" kern="1200" dirty="0" err="1" smtClean="0">
                          <a:solidFill>
                            <a:schemeClr val="bg1"/>
                          </a:solidFill>
                          <a:latin typeface="+mn-lt"/>
                          <a:ea typeface="+mn-ea"/>
                          <a:cs typeface="+mn-cs"/>
                        </a:rPr>
                        <a:t>recare</a:t>
                      </a:r>
                      <a:r>
                        <a:rPr lang="en-US" sz="1400" kern="1200" dirty="0" smtClean="0">
                          <a:solidFill>
                            <a:schemeClr val="bg1"/>
                          </a:solidFill>
                          <a:latin typeface="+mn-lt"/>
                          <a:ea typeface="+mn-ea"/>
                          <a:cs typeface="+mn-cs"/>
                        </a:rPr>
                        <a:t>. </a:t>
                      </a:r>
                    </a:p>
                    <a:p>
                      <a:endParaRPr lang="en-US" sz="1400" dirty="0">
                        <a:solidFill>
                          <a:schemeClr val="bg1"/>
                        </a:solidFill>
                      </a:endParaRPr>
                    </a:p>
                  </a:txBody>
                  <a:tcPr/>
                </a:tc>
                <a:tc>
                  <a:txBody>
                    <a:bodyPr/>
                    <a:lstStyle/>
                    <a:p>
                      <a:r>
                        <a:rPr lang="en-US" sz="1400" dirty="0" smtClean="0">
                          <a:solidFill>
                            <a:schemeClr val="bg1"/>
                          </a:solidFill>
                        </a:rPr>
                        <a:t>2. Goal to consume less sugary drinks and</a:t>
                      </a:r>
                      <a:r>
                        <a:rPr lang="en-US" sz="1400" baseline="0" dirty="0" smtClean="0">
                          <a:solidFill>
                            <a:schemeClr val="bg1"/>
                          </a:solidFill>
                        </a:rPr>
                        <a:t> go to Dentist </a:t>
                      </a:r>
                      <a:r>
                        <a:rPr lang="en-US" sz="1400" b="1" i="1" u="sng" dirty="0" smtClean="0">
                          <a:solidFill>
                            <a:schemeClr val="bg1"/>
                          </a:solidFill>
                        </a:rPr>
                        <a:t>will be met</a:t>
                      </a:r>
                      <a:r>
                        <a:rPr lang="en-US" sz="1400" dirty="0" smtClean="0">
                          <a:solidFill>
                            <a:schemeClr val="bg1"/>
                          </a:solidFill>
                        </a:rPr>
                        <a:t> because the patient</a:t>
                      </a:r>
                      <a:r>
                        <a:rPr lang="en-US" sz="1400" baseline="0" dirty="0" smtClean="0">
                          <a:solidFill>
                            <a:schemeClr val="bg1"/>
                          </a:solidFill>
                        </a:rPr>
                        <a:t> is concerned with obtaining proper oral health and preventing further decay, especially after having </a:t>
                      </a:r>
                      <a:r>
                        <a:rPr lang="en-US" sz="1400" baseline="0" dirty="0" err="1" smtClean="0">
                          <a:solidFill>
                            <a:schemeClr val="bg1"/>
                          </a:solidFill>
                        </a:rPr>
                        <a:t>Invisalign</a:t>
                      </a:r>
                      <a:r>
                        <a:rPr lang="en-US" sz="1400" baseline="0" dirty="0" smtClean="0">
                          <a:solidFill>
                            <a:schemeClr val="bg1"/>
                          </a:solidFill>
                        </a:rPr>
                        <a:t> treatment done. </a:t>
                      </a:r>
                      <a:endParaRPr lang="en-US" sz="1400" dirty="0">
                        <a:solidFill>
                          <a:schemeClr val="bg1"/>
                        </a:solidFill>
                      </a:endParaRPr>
                    </a:p>
                  </a:txBody>
                  <a:tcPr/>
                </a:tc>
              </a:tr>
              <a:tr h="1069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3. Patient will report using a soft bristled tooth brush or Powered toothbrush for 2 minutes, twice daily by next 3 month </a:t>
                      </a:r>
                      <a:r>
                        <a:rPr lang="en-US" sz="1400" kern="1200" dirty="0" err="1" smtClean="0">
                          <a:solidFill>
                            <a:schemeClr val="bg1"/>
                          </a:solidFill>
                          <a:latin typeface="+mn-lt"/>
                          <a:ea typeface="+mn-ea"/>
                          <a:cs typeface="+mn-cs"/>
                        </a:rPr>
                        <a:t>recare</a:t>
                      </a:r>
                      <a:r>
                        <a:rPr lang="en-US" sz="1400" kern="1200" dirty="0" smtClean="0">
                          <a:solidFill>
                            <a:schemeClr val="bg1"/>
                          </a:solidFill>
                          <a:latin typeface="+mn-lt"/>
                          <a:ea typeface="+mn-ea"/>
                          <a:cs typeface="+mn-cs"/>
                        </a:rPr>
                        <a:t>. </a:t>
                      </a:r>
                    </a:p>
                    <a:p>
                      <a:endParaRPr lang="en-US" sz="1400" dirty="0">
                        <a:solidFill>
                          <a:schemeClr val="bg1"/>
                        </a:solidFill>
                      </a:endParaRPr>
                    </a:p>
                  </a:txBody>
                  <a:tcPr/>
                </a:tc>
                <a:tc>
                  <a:txBody>
                    <a:bodyPr/>
                    <a:lstStyle/>
                    <a:p>
                      <a:r>
                        <a:rPr lang="en-US" sz="1400" dirty="0" smtClean="0">
                          <a:solidFill>
                            <a:schemeClr val="bg1"/>
                          </a:solidFill>
                        </a:rPr>
                        <a:t>3. Goal to use powered</a:t>
                      </a:r>
                      <a:r>
                        <a:rPr lang="en-US" sz="1400" baseline="0" dirty="0" smtClean="0">
                          <a:solidFill>
                            <a:schemeClr val="bg1"/>
                          </a:solidFill>
                        </a:rPr>
                        <a:t> toothbrush</a:t>
                      </a:r>
                      <a:r>
                        <a:rPr lang="en-US" sz="1400" dirty="0" smtClean="0">
                          <a:solidFill>
                            <a:schemeClr val="bg1"/>
                          </a:solidFill>
                        </a:rPr>
                        <a:t> </a:t>
                      </a:r>
                      <a:r>
                        <a:rPr lang="en-US" sz="1400" b="1" i="1" u="sng" dirty="0" smtClean="0">
                          <a:solidFill>
                            <a:schemeClr val="bg1"/>
                          </a:solidFill>
                        </a:rPr>
                        <a:t>will be</a:t>
                      </a:r>
                      <a:r>
                        <a:rPr lang="en-US" sz="1400" b="1" i="1" u="sng" baseline="0" dirty="0" smtClean="0">
                          <a:solidFill>
                            <a:schemeClr val="bg1"/>
                          </a:solidFill>
                        </a:rPr>
                        <a:t> and is being met </a:t>
                      </a:r>
                      <a:r>
                        <a:rPr lang="en-US" sz="1400" baseline="0" dirty="0" smtClean="0">
                          <a:solidFill>
                            <a:schemeClr val="bg1"/>
                          </a:solidFill>
                        </a:rPr>
                        <a:t>because patient obtained the Oral B powered toothbrush after it was recommended during his visits to the clinic. He is highly motivated to maintain proper oral hygiene. </a:t>
                      </a:r>
                      <a:endParaRPr lang="en-US" sz="1400" dirty="0">
                        <a:solidFill>
                          <a:schemeClr val="bg1"/>
                        </a:solidFill>
                      </a:endParaRPr>
                    </a:p>
                  </a:txBody>
                  <a:tcPr/>
                </a:tc>
              </a:tr>
              <a:tr h="869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4. Patient will report starting to use floss as an interdental aid for </a:t>
                      </a:r>
                      <a:r>
                        <a:rPr lang="en-US" sz="1400" kern="1200" dirty="0" err="1" smtClean="0">
                          <a:solidFill>
                            <a:schemeClr val="bg1"/>
                          </a:solidFill>
                          <a:latin typeface="+mn-lt"/>
                          <a:ea typeface="+mn-ea"/>
                          <a:cs typeface="+mn-cs"/>
                        </a:rPr>
                        <a:t>atleast</a:t>
                      </a:r>
                      <a:r>
                        <a:rPr lang="en-US" sz="1400" kern="1200" dirty="0" smtClean="0">
                          <a:solidFill>
                            <a:schemeClr val="bg1"/>
                          </a:solidFill>
                          <a:latin typeface="+mn-lt"/>
                          <a:ea typeface="+mn-ea"/>
                          <a:cs typeface="+mn-cs"/>
                        </a:rPr>
                        <a:t> once daily by next 3 month </a:t>
                      </a:r>
                      <a:r>
                        <a:rPr lang="en-US" sz="1400" kern="1200" dirty="0" err="1" smtClean="0">
                          <a:solidFill>
                            <a:schemeClr val="bg1"/>
                          </a:solidFill>
                          <a:latin typeface="+mn-lt"/>
                          <a:ea typeface="+mn-ea"/>
                          <a:cs typeface="+mn-cs"/>
                        </a:rPr>
                        <a:t>recare</a:t>
                      </a:r>
                      <a:r>
                        <a:rPr lang="en-US" sz="1400" kern="1200" dirty="0" smtClean="0">
                          <a:solidFill>
                            <a:schemeClr val="bg1"/>
                          </a:solidFill>
                          <a:latin typeface="+mn-lt"/>
                          <a:ea typeface="+mn-ea"/>
                          <a:cs typeface="+mn-cs"/>
                        </a:rPr>
                        <a:t>. </a:t>
                      </a:r>
                    </a:p>
                    <a:p>
                      <a:endParaRPr lang="en-US" sz="1400" dirty="0">
                        <a:solidFill>
                          <a:schemeClr val="bg1"/>
                        </a:solidFill>
                      </a:endParaRPr>
                    </a:p>
                  </a:txBody>
                  <a:tcPr/>
                </a:tc>
                <a:tc>
                  <a:txBody>
                    <a:bodyPr/>
                    <a:lstStyle/>
                    <a:p>
                      <a:r>
                        <a:rPr lang="en-US" sz="1400" dirty="0" smtClean="0">
                          <a:solidFill>
                            <a:schemeClr val="bg1"/>
                          </a:solidFill>
                        </a:rPr>
                        <a:t>4.</a:t>
                      </a:r>
                      <a:r>
                        <a:rPr lang="en-US" sz="1400" baseline="0" dirty="0" smtClean="0">
                          <a:solidFill>
                            <a:schemeClr val="bg1"/>
                          </a:solidFill>
                        </a:rPr>
                        <a:t> Goal to floss has </a:t>
                      </a:r>
                      <a:r>
                        <a:rPr lang="en-US" sz="1400" b="1" i="1" u="sng" baseline="0" dirty="0" smtClean="0">
                          <a:solidFill>
                            <a:schemeClr val="bg1"/>
                          </a:solidFill>
                        </a:rPr>
                        <a:t>potential to be met </a:t>
                      </a:r>
                      <a:r>
                        <a:rPr lang="en-US" sz="1400" baseline="0" dirty="0" smtClean="0">
                          <a:solidFill>
                            <a:schemeClr val="bg1"/>
                          </a:solidFill>
                        </a:rPr>
                        <a:t>because patient stated he does not like flossing as much, but will try his best to do so at least once daily. </a:t>
                      </a:r>
                      <a:endParaRPr lang="en-US" sz="1400" dirty="0">
                        <a:solidFill>
                          <a:schemeClr val="bg1"/>
                        </a:solidFill>
                      </a:endParaRPr>
                    </a:p>
                  </a:txBody>
                  <a:tcPr/>
                </a:tc>
              </a:tr>
              <a:tr h="668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5. Patient will report rinsing with .o5% </a:t>
                      </a:r>
                      <a:r>
                        <a:rPr lang="en-US" sz="1400" kern="1200" dirty="0" err="1" smtClean="0">
                          <a:solidFill>
                            <a:schemeClr val="bg1"/>
                          </a:solidFill>
                          <a:latin typeface="+mn-lt"/>
                          <a:ea typeface="+mn-ea"/>
                          <a:cs typeface="+mn-cs"/>
                        </a:rPr>
                        <a:t>NaFl</a:t>
                      </a:r>
                      <a:r>
                        <a:rPr lang="en-US" sz="1400" kern="1200" dirty="0" smtClean="0">
                          <a:solidFill>
                            <a:schemeClr val="bg1"/>
                          </a:solidFill>
                          <a:latin typeface="+mn-lt"/>
                          <a:ea typeface="+mn-ea"/>
                          <a:cs typeface="+mn-cs"/>
                        </a:rPr>
                        <a:t> 2 x’s day for 30 seconds</a:t>
                      </a:r>
                      <a:endParaRPr lang="en-US" sz="1400" dirty="0" smtClean="0">
                        <a:solidFill>
                          <a:schemeClr val="bg1"/>
                        </a:solidFill>
                      </a:endParaRPr>
                    </a:p>
                    <a:p>
                      <a:endParaRPr lang="en-US" sz="1400" dirty="0">
                        <a:solidFill>
                          <a:schemeClr val="bg1"/>
                        </a:solidFill>
                      </a:endParaRPr>
                    </a:p>
                  </a:txBody>
                  <a:tcPr/>
                </a:tc>
                <a:tc>
                  <a:txBody>
                    <a:bodyPr/>
                    <a:lstStyle/>
                    <a:p>
                      <a:r>
                        <a:rPr lang="en-US" sz="1400" dirty="0" smtClean="0">
                          <a:solidFill>
                            <a:schemeClr val="bg1"/>
                          </a:solidFill>
                        </a:rPr>
                        <a:t>5. Goal to rinse </a:t>
                      </a:r>
                      <a:r>
                        <a:rPr lang="en-US" sz="1400" b="1" i="1" u="sng" dirty="0" smtClean="0">
                          <a:solidFill>
                            <a:schemeClr val="bg1"/>
                          </a:solidFill>
                        </a:rPr>
                        <a:t>will be met </a:t>
                      </a:r>
                      <a:r>
                        <a:rPr lang="en-US" sz="1400" dirty="0" smtClean="0">
                          <a:solidFill>
                            <a:schemeClr val="bg1"/>
                          </a:solidFill>
                        </a:rPr>
                        <a:t>because</a:t>
                      </a:r>
                      <a:r>
                        <a:rPr lang="en-US" sz="1400" baseline="0" dirty="0" smtClean="0">
                          <a:solidFill>
                            <a:schemeClr val="bg1"/>
                          </a:solidFill>
                        </a:rPr>
                        <a:t> patient states wanting his breath to smell fresh and likes having a rinse that will benefit his oral cavity as well as having no bad breath. </a:t>
                      </a:r>
                      <a:endParaRPr lang="en-US" sz="1400" dirty="0">
                        <a:solidFill>
                          <a:schemeClr val="bg1"/>
                        </a:solidFill>
                      </a:endParaRPr>
                    </a:p>
                  </a:txBody>
                  <a:tcPr/>
                </a:tc>
              </a:tr>
            </a:tbl>
          </a:graphicData>
        </a:graphic>
      </p:graphicFrame>
    </p:spTree>
    <p:extLst>
      <p:ext uri="{BB962C8B-B14F-4D97-AF65-F5344CB8AC3E}">
        <p14:creationId xmlns:p14="http://schemas.microsoft.com/office/powerpoint/2010/main" val="1531494838"/>
      </p:ext>
    </p:extLst>
  </p:cSld>
  <p:clrMapOvr>
    <a:masterClrMapping/>
  </p:clrMapOvr>
  <mc:AlternateContent xmlns:mc="http://schemas.openxmlformats.org/markup-compatibility/2006" xmlns:p14="http://schemas.microsoft.com/office/powerpoint/2010/main">
    <mc:Choice Requires="p14">
      <p:transition spd="slow" p14:dur="2000" advTm="71447"/>
    </mc:Choice>
    <mc:Fallback xmlns="">
      <p:transition spd="slow" advTm="7144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BEB6E9-94A1-374E-B6CF-C336EFEB5DA7}"/>
              </a:ext>
            </a:extLst>
          </p:cNvPr>
          <p:cNvSpPr>
            <a:spLocks noGrp="1"/>
          </p:cNvSpPr>
          <p:nvPr>
            <p:ph type="title"/>
          </p:nvPr>
        </p:nvSpPr>
        <p:spPr>
          <a:xfrm>
            <a:off x="1790700" y="453477"/>
            <a:ext cx="8610600" cy="1293028"/>
          </a:xfrm>
        </p:spPr>
        <p:txBody>
          <a:bodyPr>
            <a:normAutofit fontScale="90000"/>
          </a:bodyPr>
          <a:lstStyle/>
          <a:p>
            <a:pPr algn="ctr"/>
            <a:r>
              <a:rPr lang="en-US" sz="4000" u="sng" dirty="0"/>
              <a:t>Continued Care Recommendations</a:t>
            </a:r>
          </a:p>
        </p:txBody>
      </p:sp>
      <p:sp>
        <p:nvSpPr>
          <p:cNvPr id="3" name="Content Placeholder 2">
            <a:extLst>
              <a:ext uri="{FF2B5EF4-FFF2-40B4-BE49-F238E27FC236}">
                <a16:creationId xmlns="" xmlns:a16="http://schemas.microsoft.com/office/drawing/2014/main" id="{E3E87FDD-7700-E946-BC3E-1460B482D574}"/>
              </a:ext>
            </a:extLst>
          </p:cNvPr>
          <p:cNvSpPr>
            <a:spLocks noGrp="1"/>
          </p:cNvSpPr>
          <p:nvPr>
            <p:ph idx="1"/>
          </p:nvPr>
        </p:nvSpPr>
        <p:spPr>
          <a:xfrm>
            <a:off x="650748" y="1929385"/>
            <a:ext cx="10890504" cy="2176271"/>
          </a:xfrm>
        </p:spPr>
        <p:txBody>
          <a:bodyPr>
            <a:normAutofit lnSpcReduction="10000"/>
          </a:bodyPr>
          <a:lstStyle/>
          <a:p>
            <a:pPr marL="0" indent="0">
              <a:buNone/>
            </a:pPr>
            <a:r>
              <a:rPr lang="en-US" sz="2400" dirty="0" smtClean="0"/>
              <a:t>Mr. N was given a 3 month </a:t>
            </a:r>
            <a:r>
              <a:rPr lang="en-US" sz="2400" dirty="0" err="1" smtClean="0"/>
              <a:t>recare</a:t>
            </a:r>
            <a:r>
              <a:rPr lang="en-US" sz="2400" dirty="0" smtClean="0"/>
              <a:t> interval due to heavy </a:t>
            </a:r>
            <a:r>
              <a:rPr lang="en-US" sz="2400" dirty="0" err="1" smtClean="0"/>
              <a:t>subgingival</a:t>
            </a:r>
            <a:r>
              <a:rPr lang="en-US" sz="2400" dirty="0" smtClean="0"/>
              <a:t>, </a:t>
            </a:r>
            <a:r>
              <a:rPr lang="en-US" sz="2400" dirty="0" err="1" smtClean="0"/>
              <a:t>supragingival</a:t>
            </a:r>
            <a:r>
              <a:rPr lang="en-US" sz="2400" dirty="0" smtClean="0"/>
              <a:t> calculus, extrinsic staining, and severe biofilm buildup. In addition to that the patient is a periodontal type II and this along with being high risk for caries entails 3 month evaluations. This is to ensure that the patient is maintaining proper oral hygiene care and has arrested his periodontal status to stop further destruction. </a:t>
            </a:r>
            <a:endParaRPr lang="en-US" sz="2400" dirty="0"/>
          </a:p>
        </p:txBody>
      </p:sp>
      <p:sp>
        <p:nvSpPr>
          <p:cNvPr id="5" name="Rectangle 4"/>
          <p:cNvSpPr/>
          <p:nvPr/>
        </p:nvSpPr>
        <p:spPr>
          <a:xfrm>
            <a:off x="856488" y="4288536"/>
            <a:ext cx="10479024" cy="1200329"/>
          </a:xfrm>
          <a:prstGeom prst="rect">
            <a:avLst/>
          </a:prstGeom>
        </p:spPr>
        <p:txBody>
          <a:bodyPr wrap="square">
            <a:spAutoFit/>
          </a:bodyPr>
          <a:lstStyle/>
          <a:p>
            <a:r>
              <a:rPr lang="en-US" sz="2400" dirty="0">
                <a:latin typeface="+mj-lt"/>
              </a:rPr>
              <a:t>A referral was given to the patient to go to dental office in order to check the suspected caries present and to obtain the 1.1% Sodium Fluoride toothpaste that is only available through prescription. </a:t>
            </a:r>
          </a:p>
        </p:txBody>
      </p:sp>
    </p:spTree>
    <p:extLst>
      <p:ext uri="{BB962C8B-B14F-4D97-AF65-F5344CB8AC3E}">
        <p14:creationId xmlns:p14="http://schemas.microsoft.com/office/powerpoint/2010/main" val="2278383371"/>
      </p:ext>
    </p:extLst>
  </p:cSld>
  <p:clrMapOvr>
    <a:masterClrMapping/>
  </p:clrMapOvr>
  <mc:AlternateContent xmlns:mc="http://schemas.openxmlformats.org/markup-compatibility/2006" xmlns:p14="http://schemas.microsoft.com/office/powerpoint/2010/main">
    <mc:Choice Requires="p14">
      <p:transition spd="slow" p14:dur="2000" advTm="65342"/>
    </mc:Choice>
    <mc:Fallback xmlns="">
      <p:transition spd="slow" advTm="6534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82880" y="1395186"/>
            <a:ext cx="6729984" cy="3093154"/>
          </a:xfrm>
          <a:prstGeom prst="rect">
            <a:avLst/>
          </a:prstGeom>
          <a:noFill/>
        </p:spPr>
        <p:txBody>
          <a:bodyPr wrap="square" rtlCol="0">
            <a:spAutoFit/>
          </a:bodyPr>
          <a:lstStyle/>
          <a:p>
            <a:r>
              <a:rPr lang="en-US" sz="1500" dirty="0">
                <a:solidFill>
                  <a:schemeClr val="bg1"/>
                </a:solidFill>
              </a:rPr>
              <a:t>After finishing Mr. N, it felt like a great accomplishment. He was one of the first heavy case value patients I had for the semester and was my Mock Boards patient as well. I was able to complete this patient thoroughly and with no rescales on any surface, which was a thrilling feeling. Debridement as well as patient compliance went very well. The treatment plan was followed accurately with minor adjustment due to being a mock boards patient. Along with this the patient was very calm, relaxed, compliant and was able to manage all treatment with no numbing agents</a:t>
            </a:r>
            <a:r>
              <a:rPr lang="en-US" sz="1500" dirty="0" smtClean="0">
                <a:solidFill>
                  <a:schemeClr val="bg1"/>
                </a:solidFill>
              </a:rPr>
              <a:t>.</a:t>
            </a:r>
            <a:r>
              <a:rPr lang="en-US" sz="1500" dirty="0">
                <a:solidFill>
                  <a:schemeClr val="bg1"/>
                </a:solidFill>
              </a:rPr>
              <a:t> However, during debridement, I had trouble for mandibular </a:t>
            </a:r>
            <a:r>
              <a:rPr lang="en-US" sz="1500" dirty="0" err="1">
                <a:solidFill>
                  <a:schemeClr val="bg1"/>
                </a:solidFill>
              </a:rPr>
              <a:t>anteriors</a:t>
            </a:r>
            <a:r>
              <a:rPr lang="en-US" sz="1500" dirty="0">
                <a:solidFill>
                  <a:schemeClr val="bg1"/>
                </a:solidFill>
              </a:rPr>
              <a:t> due to crowding. It was a bit difficult to access all of the calculus due to much overlap of the teeth but through the help of faculty, the patient, and adjusting the angulations of instruments used, I was able to remove all the calculus. </a:t>
            </a:r>
            <a:endParaRPr lang="en-US" sz="1500" dirty="0"/>
          </a:p>
        </p:txBody>
      </p:sp>
      <p:sp>
        <p:nvSpPr>
          <p:cNvPr id="7" name="TextBox 6"/>
          <p:cNvSpPr txBox="1"/>
          <p:nvPr/>
        </p:nvSpPr>
        <p:spPr>
          <a:xfrm>
            <a:off x="7114032" y="3236976"/>
            <a:ext cx="4864608" cy="3046988"/>
          </a:xfrm>
          <a:prstGeom prst="rect">
            <a:avLst/>
          </a:prstGeom>
          <a:noFill/>
        </p:spPr>
        <p:txBody>
          <a:bodyPr wrap="square" rtlCol="0">
            <a:spAutoFit/>
          </a:bodyPr>
          <a:lstStyle/>
          <a:p>
            <a:r>
              <a:rPr lang="en-US" sz="1600" dirty="0">
                <a:solidFill>
                  <a:schemeClr val="bg1"/>
                </a:solidFill>
              </a:rPr>
              <a:t>There was one aspect of treatment that could have been different, which was not using any numbing agents. During the entire treatment, the patient was asking if he was comfortable in which he stated he was. However, on the final visit, after all treatment was completed, Mr. N stated he did experience slight pressure and pain in certain areas. If topical or even </a:t>
            </a:r>
            <a:r>
              <a:rPr lang="en-US" sz="1600" dirty="0" err="1">
                <a:solidFill>
                  <a:schemeClr val="bg1"/>
                </a:solidFill>
              </a:rPr>
              <a:t>Oraqix</a:t>
            </a:r>
            <a:r>
              <a:rPr lang="en-US" sz="1600" dirty="0">
                <a:solidFill>
                  <a:schemeClr val="bg1"/>
                </a:solidFill>
              </a:rPr>
              <a:t> was used, the patient might not have felt this slight discomfort. All in all, this patient was great and treatment went smoothly. He stated he is awaiting his next 3 month </a:t>
            </a:r>
            <a:r>
              <a:rPr lang="en-US" sz="1600" dirty="0" err="1">
                <a:solidFill>
                  <a:schemeClr val="bg1"/>
                </a:solidFill>
              </a:rPr>
              <a:t>recare</a:t>
            </a:r>
            <a:r>
              <a:rPr lang="en-US" sz="1600" dirty="0">
                <a:solidFill>
                  <a:schemeClr val="bg1"/>
                </a:solidFill>
              </a:rPr>
              <a:t>. </a:t>
            </a:r>
          </a:p>
        </p:txBody>
      </p:sp>
      <p:sp>
        <p:nvSpPr>
          <p:cNvPr id="2" name="TextBox 1"/>
          <p:cNvSpPr txBox="1"/>
          <p:nvPr/>
        </p:nvSpPr>
        <p:spPr>
          <a:xfrm>
            <a:off x="4901184" y="457200"/>
            <a:ext cx="3182112" cy="784830"/>
          </a:xfrm>
          <a:prstGeom prst="rect">
            <a:avLst/>
          </a:prstGeom>
          <a:noFill/>
        </p:spPr>
        <p:txBody>
          <a:bodyPr wrap="square" rtlCol="0">
            <a:spAutoFit/>
          </a:bodyPr>
          <a:lstStyle/>
          <a:p>
            <a:r>
              <a:rPr lang="en-US" sz="4500" dirty="0" smtClean="0">
                <a:solidFill>
                  <a:schemeClr val="bg1"/>
                </a:solidFill>
                <a:latin typeface="Apple Chancery" charset="0"/>
                <a:ea typeface="Apple Chancery" charset="0"/>
                <a:cs typeface="Apple Chancery" charset="0"/>
              </a:rPr>
              <a:t>Reflection</a:t>
            </a:r>
            <a:endParaRPr lang="en-US" sz="4500" dirty="0">
              <a:solidFill>
                <a:schemeClr val="bg1"/>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2930608658"/>
      </p:ext>
    </p:extLst>
  </p:cSld>
  <p:clrMapOvr>
    <a:masterClrMapping/>
  </p:clrMapOvr>
  <mc:AlternateContent xmlns:mc="http://schemas.openxmlformats.org/markup-compatibility/2006" xmlns:p14="http://schemas.microsoft.com/office/powerpoint/2010/main">
    <mc:Choice Requires="p14">
      <p:transition spd="slow" p14:dur="2000" advTm="143544"/>
    </mc:Choice>
    <mc:Fallback xmlns="">
      <p:transition spd="slow" advTm="1435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748CA9-97D5-7C48-889D-EA9E71898243}"/>
              </a:ext>
            </a:extLst>
          </p:cNvPr>
          <p:cNvSpPr>
            <a:spLocks noGrp="1"/>
          </p:cNvSpPr>
          <p:nvPr>
            <p:ph type="title"/>
          </p:nvPr>
        </p:nvSpPr>
        <p:spPr>
          <a:xfrm>
            <a:off x="198041" y="197339"/>
            <a:ext cx="4126913" cy="877824"/>
          </a:xfrm>
        </p:spPr>
        <p:txBody>
          <a:bodyPr>
            <a:normAutofit/>
          </a:bodyPr>
          <a:lstStyle/>
          <a:p>
            <a:pPr algn="ctr"/>
            <a:r>
              <a:rPr lang="en-US" sz="2400" b="1" u="sng" dirty="0"/>
              <a:t>Chief Complaint(s)</a:t>
            </a:r>
          </a:p>
        </p:txBody>
      </p:sp>
      <p:sp>
        <p:nvSpPr>
          <p:cNvPr id="3" name="Content Placeholder 2">
            <a:extLst>
              <a:ext uri="{FF2B5EF4-FFF2-40B4-BE49-F238E27FC236}">
                <a16:creationId xmlns="" xmlns:a16="http://schemas.microsoft.com/office/drawing/2014/main" id="{50918893-640B-FA45-BD5E-90BC3364B40C}"/>
              </a:ext>
            </a:extLst>
          </p:cNvPr>
          <p:cNvSpPr>
            <a:spLocks noGrp="1"/>
          </p:cNvSpPr>
          <p:nvPr>
            <p:ph idx="1"/>
          </p:nvPr>
        </p:nvSpPr>
        <p:spPr>
          <a:xfrm>
            <a:off x="198041" y="646515"/>
            <a:ext cx="10820400" cy="3303694"/>
          </a:xfrm>
        </p:spPr>
        <p:txBody>
          <a:bodyPr>
            <a:normAutofit/>
          </a:bodyPr>
          <a:lstStyle/>
          <a:p>
            <a:endParaRPr lang="en-US" dirty="0">
              <a:latin typeface="+mj-lt"/>
            </a:endParaRPr>
          </a:p>
          <a:p>
            <a:r>
              <a:rPr lang="en-US" sz="1600" dirty="0" smtClean="0">
                <a:latin typeface="+mj-lt"/>
              </a:rPr>
              <a:t>Mr. N stated he did not have a routine dental check up or scaling for around more than 5 years and initially became a patient due to being interested in </a:t>
            </a:r>
            <a:r>
              <a:rPr lang="en-US" sz="1600" dirty="0" err="1" smtClean="0">
                <a:latin typeface="+mj-lt"/>
              </a:rPr>
              <a:t>Invisalign</a:t>
            </a:r>
            <a:r>
              <a:rPr lang="en-US" sz="1600" dirty="0" smtClean="0">
                <a:latin typeface="+mj-lt"/>
              </a:rPr>
              <a:t>. The patient was told a proper dental hygiene visit, as well as having any necessary dental treatment done, must be made before orthodontic treatment can begin. His chief complaint was “ My teeth are in bad shape both with tartar and alignment, so I am here to clean my mouth first and then go ahead and get my </a:t>
            </a:r>
            <a:r>
              <a:rPr lang="en-US" sz="1600" dirty="0" err="1" smtClean="0">
                <a:latin typeface="+mj-lt"/>
              </a:rPr>
              <a:t>ortho</a:t>
            </a:r>
            <a:r>
              <a:rPr lang="en-US" sz="1600" dirty="0" smtClean="0">
                <a:latin typeface="+mj-lt"/>
              </a:rPr>
              <a:t> treatment.”  </a:t>
            </a:r>
            <a:endParaRPr lang="en-US" sz="1600" dirty="0">
              <a:latin typeface="+mj-lt"/>
            </a:endParaRPr>
          </a:p>
          <a:p>
            <a:pPr marL="0" indent="0">
              <a:buNone/>
            </a:pPr>
            <a:r>
              <a:rPr lang="en-US" sz="1600" dirty="0">
                <a:latin typeface="+mj-lt"/>
              </a:rPr>
              <a:t> </a:t>
            </a:r>
          </a:p>
          <a:p>
            <a:r>
              <a:rPr lang="en-US" sz="1600" dirty="0" smtClean="0">
                <a:latin typeface="+mj-lt"/>
              </a:rPr>
              <a:t>This patient was a heavy case value, with both </a:t>
            </a:r>
            <a:r>
              <a:rPr lang="en-US" sz="1600" dirty="0" err="1" smtClean="0">
                <a:latin typeface="+mj-lt"/>
              </a:rPr>
              <a:t>supragingival</a:t>
            </a:r>
            <a:r>
              <a:rPr lang="en-US" sz="1600" dirty="0" smtClean="0">
                <a:latin typeface="+mj-lt"/>
              </a:rPr>
              <a:t> and </a:t>
            </a:r>
            <a:r>
              <a:rPr lang="en-US" sz="1600" dirty="0" err="1" smtClean="0">
                <a:latin typeface="+mj-lt"/>
              </a:rPr>
              <a:t>subgingival</a:t>
            </a:r>
            <a:r>
              <a:rPr lang="en-US" sz="1600" dirty="0" smtClean="0">
                <a:latin typeface="+mj-lt"/>
              </a:rPr>
              <a:t> calculus on almost all surfaces. Along with that, he had staining as well. He wanted to obtain a proper scaling in order to be able to get into better oral health and get orthodontic treatment so he can smile more often with confidence. </a:t>
            </a:r>
            <a:endParaRPr lang="en-US" sz="1600" dirty="0">
              <a:latin typeface="+mj-lt"/>
            </a:endParaRPr>
          </a:p>
          <a:p>
            <a:pPr marL="914400" lvl="2" indent="0">
              <a:buNone/>
            </a:pPr>
            <a:endParaRPr lang="en-US" dirty="0">
              <a:solidFill>
                <a:srgbClr val="C00000"/>
              </a:solidFill>
              <a:latin typeface="+mj-lt"/>
            </a:endParaRPr>
          </a:p>
        </p:txBody>
      </p:sp>
      <p:sp>
        <p:nvSpPr>
          <p:cNvPr id="5" name="Rectangle 4"/>
          <p:cNvSpPr/>
          <p:nvPr/>
        </p:nvSpPr>
        <p:spPr>
          <a:xfrm>
            <a:off x="395825" y="4716071"/>
            <a:ext cx="5358720" cy="430887"/>
          </a:xfrm>
          <a:prstGeom prst="rect">
            <a:avLst/>
          </a:prstGeom>
        </p:spPr>
        <p:txBody>
          <a:bodyPr wrap="square">
            <a:spAutoFit/>
          </a:bodyPr>
          <a:lstStyle/>
          <a:p>
            <a:r>
              <a:rPr lang="en-US" sz="2200" b="1" u="sng" dirty="0">
                <a:ln w="9525">
                  <a:solidFill>
                    <a:schemeClr val="bg1"/>
                  </a:solidFill>
                  <a:prstDash val="solid"/>
                </a:ln>
                <a:effectLst>
                  <a:outerShdw blurRad="12700" dist="38100" dir="2700000" algn="tl" rotWithShape="0">
                    <a:schemeClr val="bg1">
                      <a:lumMod val="50000"/>
                    </a:schemeClr>
                  </a:outerShdw>
                </a:effectLst>
                <a:latin typeface="Gill Sans Ultra Bold" charset="0"/>
                <a:ea typeface="Gill Sans Ultra Bold" charset="0"/>
                <a:cs typeface="Gill Sans Ultra Bold" charset="0"/>
              </a:rPr>
              <a:t>Health History Overview</a:t>
            </a:r>
            <a:endParaRPr lang="en-US" sz="2200" dirty="0"/>
          </a:p>
        </p:txBody>
      </p:sp>
      <p:sp>
        <p:nvSpPr>
          <p:cNvPr id="6" name="Rectangle 5"/>
          <p:cNvSpPr/>
          <p:nvPr/>
        </p:nvSpPr>
        <p:spPr>
          <a:xfrm>
            <a:off x="5394545" y="3500353"/>
            <a:ext cx="6096000" cy="3293209"/>
          </a:xfrm>
          <a:prstGeom prst="rect">
            <a:avLst/>
          </a:prstGeom>
        </p:spPr>
        <p:txBody>
          <a:bodyPr>
            <a:spAutoFit/>
          </a:bodyPr>
          <a:lstStyle/>
          <a:p>
            <a:r>
              <a:rPr lang="en-US" sz="1600" i="1" u="sng" dirty="0">
                <a:latin typeface="Times New Roman" charset="0"/>
                <a:ea typeface="Times New Roman" charset="0"/>
                <a:cs typeface="Times New Roman" charset="0"/>
              </a:rPr>
              <a:t>Blood Pressure</a:t>
            </a:r>
            <a:r>
              <a:rPr lang="en-US" sz="1600" i="1" dirty="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130/73 ( which is a bit high, but patient reports his </a:t>
            </a:r>
          </a:p>
          <a:p>
            <a:r>
              <a:rPr lang="en-US" sz="1600" dirty="0">
                <a:latin typeface="Times New Roman" charset="0"/>
                <a:ea typeface="Times New Roman" charset="0"/>
                <a:cs typeface="Times New Roman" charset="0"/>
              </a:rPr>
              <a:t>Physician is aware and stated this reading is accurate for him.)</a:t>
            </a:r>
          </a:p>
          <a:p>
            <a:endParaRPr lang="en-US" sz="1600" i="1" u="sng" dirty="0">
              <a:latin typeface="Times New Roman" charset="0"/>
              <a:ea typeface="Times New Roman" charset="0"/>
              <a:cs typeface="Times New Roman" charset="0"/>
            </a:endParaRPr>
          </a:p>
          <a:p>
            <a:r>
              <a:rPr lang="en-US" sz="1600" i="1" u="sng" dirty="0">
                <a:latin typeface="Times New Roman" charset="0"/>
                <a:ea typeface="Times New Roman" charset="0"/>
                <a:cs typeface="Times New Roman" charset="0"/>
              </a:rPr>
              <a:t>Pulse: </a:t>
            </a:r>
            <a:r>
              <a:rPr lang="en-US" sz="1600" dirty="0">
                <a:latin typeface="Times New Roman" charset="0"/>
                <a:ea typeface="Times New Roman" charset="0"/>
                <a:cs typeface="Times New Roman" charset="0"/>
              </a:rPr>
              <a:t>77 ASA II</a:t>
            </a:r>
          </a:p>
          <a:p>
            <a:endParaRPr lang="en-US" sz="1600" i="1" u="sng" dirty="0">
              <a:latin typeface="Times New Roman" charset="0"/>
              <a:ea typeface="Times New Roman" charset="0"/>
              <a:cs typeface="Times New Roman" charset="0"/>
            </a:endParaRPr>
          </a:p>
          <a:p>
            <a:r>
              <a:rPr lang="en-US" sz="1600" i="1" u="sng" dirty="0">
                <a:latin typeface="Times New Roman" charset="0"/>
                <a:ea typeface="Times New Roman" charset="0"/>
                <a:cs typeface="Times New Roman" charset="0"/>
              </a:rPr>
              <a:t>Medical Conditions for patient:</a:t>
            </a:r>
            <a:endParaRPr lang="en-US" sz="1600" dirty="0">
              <a:latin typeface="Times New Roman" charset="0"/>
              <a:ea typeface="Times New Roman" charset="0"/>
              <a:cs typeface="Times New Roman" charset="0"/>
            </a:endParaRPr>
          </a:p>
          <a:p>
            <a:r>
              <a:rPr lang="en-US" sz="1600" dirty="0">
                <a:latin typeface="Times New Roman" charset="0"/>
                <a:ea typeface="Times New Roman" charset="0"/>
                <a:cs typeface="Times New Roman" charset="0"/>
              </a:rPr>
              <a:t>Tobacco Smoker</a:t>
            </a:r>
          </a:p>
          <a:p>
            <a:r>
              <a:rPr lang="en-US" sz="1600" dirty="0">
                <a:latin typeface="Times New Roman" charset="0"/>
                <a:ea typeface="Times New Roman" charset="0"/>
                <a:cs typeface="Times New Roman" charset="0"/>
              </a:rPr>
              <a:t>Sleep Apnea</a:t>
            </a:r>
          </a:p>
          <a:p>
            <a:r>
              <a:rPr lang="en-US" sz="1600" i="1" u="sng" dirty="0">
                <a:latin typeface="Times New Roman" charset="0"/>
                <a:ea typeface="Times New Roman" charset="0"/>
                <a:cs typeface="Times New Roman" charset="0"/>
              </a:rPr>
              <a:t>Current Medications: </a:t>
            </a:r>
          </a:p>
          <a:p>
            <a:r>
              <a:rPr lang="en-US" sz="1600" dirty="0">
                <a:latin typeface="Times New Roman" charset="0"/>
                <a:ea typeface="Times New Roman" charset="0"/>
                <a:cs typeface="Times New Roman" charset="0"/>
              </a:rPr>
              <a:t>Patient is not currently taking any medications at all. </a:t>
            </a:r>
          </a:p>
          <a:p>
            <a:r>
              <a:rPr lang="en-US" sz="1600" dirty="0">
                <a:latin typeface="Times New Roman" charset="0"/>
                <a:ea typeface="Times New Roman" charset="0"/>
                <a:cs typeface="Times New Roman" charset="0"/>
              </a:rPr>
              <a:t>He has a CPAP device (Continuous Positive Airway Pressure device)</a:t>
            </a:r>
          </a:p>
          <a:p>
            <a:r>
              <a:rPr lang="en-US" sz="1600" dirty="0">
                <a:latin typeface="Times New Roman" charset="0"/>
                <a:ea typeface="Times New Roman" charset="0"/>
                <a:cs typeface="Times New Roman" charset="0"/>
              </a:rPr>
              <a:t>      which is used only at night time and not used everyday by the patient.  </a:t>
            </a:r>
          </a:p>
        </p:txBody>
      </p:sp>
    </p:spTree>
    <p:extLst>
      <p:ext uri="{BB962C8B-B14F-4D97-AF65-F5344CB8AC3E}">
        <p14:creationId xmlns:p14="http://schemas.microsoft.com/office/powerpoint/2010/main" val="1565326370"/>
      </p:ext>
    </p:extLst>
  </p:cSld>
  <p:clrMapOvr>
    <a:masterClrMapping/>
  </p:clrMapOvr>
  <mc:AlternateContent xmlns:mc="http://schemas.openxmlformats.org/markup-compatibility/2006" xmlns:p14="http://schemas.microsoft.com/office/powerpoint/2010/main">
    <mc:Choice Requires="p14">
      <p:transition spd="slow" p14:dur="2000" advTm="32478"/>
    </mc:Choice>
    <mc:Fallback xmlns="">
      <p:transition spd="slow" advTm="3247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 y="1297103"/>
            <a:ext cx="9948672" cy="2339102"/>
          </a:xfrm>
          <a:prstGeom prst="rect">
            <a:avLst/>
          </a:prstGeom>
          <a:noFill/>
        </p:spPr>
        <p:txBody>
          <a:bodyPr wrap="square" rtlCol="0">
            <a:spAutoFit/>
          </a:bodyPr>
          <a:lstStyle/>
          <a:p>
            <a:r>
              <a:rPr lang="en-US" sz="1600" i="1" u="sng" dirty="0">
                <a:latin typeface="Times New Roman" charset="0"/>
                <a:ea typeface="Times New Roman" charset="0"/>
                <a:cs typeface="Times New Roman" charset="0"/>
              </a:rPr>
              <a:t>Signs and Symptoms of Condition: </a:t>
            </a:r>
            <a:endParaRPr lang="en-US" sz="1600" i="1" u="sng" dirty="0" smtClean="0">
              <a:latin typeface="Times New Roman" charset="0"/>
              <a:ea typeface="Times New Roman" charset="0"/>
              <a:cs typeface="Times New Roman" charset="0"/>
            </a:endParaRPr>
          </a:p>
          <a:p>
            <a:endParaRPr lang="en-US" sz="1600" i="1" u="sng" dirty="0">
              <a:latin typeface="Times New Roman" charset="0"/>
              <a:ea typeface="Times New Roman" charset="0"/>
              <a:cs typeface="Times New Roman" charset="0"/>
            </a:endParaRPr>
          </a:p>
          <a:p>
            <a:pPr marL="285750" indent="-285750">
              <a:buFont typeface="Arial" charset="0"/>
              <a:buChar char="•"/>
            </a:pPr>
            <a:r>
              <a:rPr lang="en-US" sz="1600" dirty="0">
                <a:latin typeface="Times New Roman" charset="0"/>
                <a:ea typeface="Times New Roman" charset="0"/>
                <a:cs typeface="Times New Roman" charset="0"/>
              </a:rPr>
              <a:t>Loud persistent </a:t>
            </a:r>
            <a:r>
              <a:rPr lang="en-US" sz="1600" dirty="0" smtClean="0">
                <a:latin typeface="Times New Roman" charset="0"/>
                <a:ea typeface="Times New Roman" charset="0"/>
                <a:cs typeface="Times New Roman" charset="0"/>
              </a:rPr>
              <a:t>snoring</a:t>
            </a:r>
          </a:p>
          <a:p>
            <a:pPr marL="285750" indent="-285750">
              <a:buFont typeface="Arial" charset="0"/>
              <a:buChar char="•"/>
            </a:pPr>
            <a:r>
              <a:rPr lang="en-US" sz="1600" dirty="0" smtClean="0">
                <a:latin typeface="Times New Roman" charset="0"/>
                <a:ea typeface="Times New Roman" charset="0"/>
                <a:cs typeface="Times New Roman" charset="0"/>
              </a:rPr>
              <a:t>Choking </a:t>
            </a:r>
            <a:r>
              <a:rPr lang="en-US" sz="1600" dirty="0">
                <a:latin typeface="Times New Roman" charset="0"/>
                <a:ea typeface="Times New Roman" charset="0"/>
                <a:cs typeface="Times New Roman" charset="0"/>
              </a:rPr>
              <a:t>or gasping for air during sleep</a:t>
            </a:r>
          </a:p>
          <a:p>
            <a:pPr marL="285750" indent="-285750">
              <a:buFont typeface="Arial" charset="0"/>
              <a:buChar char="•"/>
            </a:pPr>
            <a:r>
              <a:rPr lang="en-US" sz="1600" dirty="0">
                <a:latin typeface="Times New Roman" charset="0"/>
                <a:ea typeface="Times New Roman" charset="0"/>
                <a:cs typeface="Times New Roman" charset="0"/>
              </a:rPr>
              <a:t>Frequent bathroom visits </a:t>
            </a:r>
          </a:p>
          <a:p>
            <a:pPr marL="285750" indent="-285750">
              <a:buFont typeface="Arial" charset="0"/>
              <a:buChar char="•"/>
            </a:pPr>
            <a:r>
              <a:rPr lang="en-US" sz="1600" dirty="0">
                <a:latin typeface="Times New Roman" charset="0"/>
                <a:ea typeface="Times New Roman" charset="0"/>
                <a:cs typeface="Times New Roman" charset="0"/>
              </a:rPr>
              <a:t>Irritability or fatigue</a:t>
            </a:r>
          </a:p>
          <a:p>
            <a:r>
              <a:rPr lang="en-US" sz="1600" dirty="0" err="1" smtClean="0">
                <a:latin typeface="Times New Roman" charset="0"/>
                <a:ea typeface="Times New Roman" charset="0"/>
                <a:cs typeface="Times New Roman" charset="0"/>
              </a:rPr>
              <a:t>Intraorally</a:t>
            </a:r>
            <a:r>
              <a:rPr lang="en-US" sz="1600" dirty="0">
                <a:latin typeface="Times New Roman" charset="0"/>
                <a:ea typeface="Times New Roman" charset="0"/>
                <a:cs typeface="Times New Roman" charset="0"/>
              </a:rPr>
              <a:t>, sleep apnea can present with wear on teeth, possible gingival recession, abnormally enlarged tonsils, and edematous or erythematous soft palate.  </a:t>
            </a:r>
          </a:p>
          <a:p>
            <a:pPr marL="285750" indent="-285750">
              <a:buFont typeface="Arial" charset="0"/>
              <a:buChar char="•"/>
            </a:pPr>
            <a:endParaRPr lang="en-US" dirty="0"/>
          </a:p>
        </p:txBody>
      </p:sp>
      <p:sp>
        <p:nvSpPr>
          <p:cNvPr id="3" name="TextBox 2"/>
          <p:cNvSpPr txBox="1"/>
          <p:nvPr/>
        </p:nvSpPr>
        <p:spPr>
          <a:xfrm>
            <a:off x="3981277" y="1705273"/>
            <a:ext cx="5231063" cy="1769715"/>
          </a:xfrm>
          <a:prstGeom prst="rect">
            <a:avLst/>
          </a:prstGeom>
          <a:noFill/>
        </p:spPr>
        <p:txBody>
          <a:bodyPr wrap="square" rtlCol="0">
            <a:spAutoFit/>
          </a:bodyPr>
          <a:lstStyle/>
          <a:p>
            <a:pPr marL="285750" indent="-285750">
              <a:buFont typeface="Arial" charset="0"/>
              <a:buChar char="•"/>
            </a:pP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P</a:t>
            </a:r>
            <a:r>
              <a:rPr lang="en-US" sz="1600" dirty="0" smtClean="0">
                <a:latin typeface="Times New Roman" charset="0"/>
                <a:ea typeface="Times New Roman" charset="0"/>
                <a:cs typeface="Times New Roman" charset="0"/>
              </a:rPr>
              <a:t>oor concentration</a:t>
            </a:r>
          </a:p>
          <a:p>
            <a:pPr marL="285750" indent="-285750">
              <a:buFont typeface="Arial" charset="0"/>
              <a:buChar char="•"/>
            </a:pPr>
            <a:r>
              <a:rPr lang="en-US" sz="1600" dirty="0" smtClean="0">
                <a:latin typeface="Times New Roman" charset="0"/>
                <a:ea typeface="Times New Roman" charset="0"/>
                <a:cs typeface="Times New Roman" charset="0"/>
              </a:rPr>
              <a:t>Sleepiness during routine activities</a:t>
            </a:r>
          </a:p>
          <a:p>
            <a:pPr marL="285750" indent="-285750">
              <a:buFont typeface="Arial" charset="0"/>
              <a:buChar char="•"/>
            </a:pPr>
            <a:r>
              <a:rPr lang="en-US" sz="1600" dirty="0" smtClean="0">
                <a:latin typeface="Times New Roman" charset="0"/>
                <a:ea typeface="Times New Roman" charset="0"/>
                <a:cs typeface="Times New Roman" charset="0"/>
              </a:rPr>
              <a:t>Jaw pain</a:t>
            </a:r>
          </a:p>
          <a:p>
            <a:pPr marL="285750" indent="-285750">
              <a:buFont typeface="Arial" charset="0"/>
              <a:buChar char="•"/>
            </a:pP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Morning headaches</a:t>
            </a:r>
          </a:p>
          <a:p>
            <a:pPr marL="285750" indent="-285750">
              <a:lnSpc>
                <a:spcPct val="150000"/>
              </a:lnSpc>
              <a:buFont typeface="Arial" charset="0"/>
              <a:buChar char="•"/>
            </a:pPr>
            <a:endParaRPr lang="en-US" dirty="0" smtClean="0"/>
          </a:p>
          <a:p>
            <a:pPr marL="285750" indent="-285750">
              <a:buFont typeface="Arial" charset="0"/>
              <a:buChar char="•"/>
            </a:pPr>
            <a:endParaRPr lang="en-US" dirty="0"/>
          </a:p>
        </p:txBody>
      </p:sp>
      <p:sp>
        <p:nvSpPr>
          <p:cNvPr id="4" name="TextBox 3"/>
          <p:cNvSpPr txBox="1"/>
          <p:nvPr/>
        </p:nvSpPr>
        <p:spPr>
          <a:xfrm>
            <a:off x="640080" y="5842337"/>
            <a:ext cx="10507579" cy="1015663"/>
          </a:xfrm>
          <a:prstGeom prst="rect">
            <a:avLst/>
          </a:prstGeom>
          <a:noFill/>
        </p:spPr>
        <p:txBody>
          <a:bodyPr wrap="square" rtlCol="0">
            <a:spAutoFit/>
          </a:bodyPr>
          <a:lstStyle/>
          <a:p>
            <a:r>
              <a:rPr lang="en-US" sz="800" dirty="0">
                <a:latin typeface="Times New Roman" charset="0"/>
                <a:ea typeface="Times New Roman" charset="0"/>
                <a:cs typeface="Times New Roman" charset="0"/>
              </a:rPr>
              <a:t>“Sleep Apnea Information for Individuals.” </a:t>
            </a:r>
            <a:r>
              <a:rPr lang="en-US" sz="800" i="1" dirty="0" err="1">
                <a:latin typeface="Times New Roman" charset="0"/>
                <a:ea typeface="Times New Roman" charset="0"/>
                <a:cs typeface="Times New Roman" charset="0"/>
              </a:rPr>
              <a:t>SleepApnea.org</a:t>
            </a:r>
            <a:r>
              <a:rPr lang="en-US" sz="800" dirty="0">
                <a:latin typeface="Times New Roman" charset="0"/>
                <a:ea typeface="Times New Roman" charset="0"/>
                <a:cs typeface="Times New Roman" charset="0"/>
              </a:rPr>
              <a:t>, 12 Feb. 2017, </a:t>
            </a:r>
            <a:r>
              <a:rPr lang="en-US" sz="800" dirty="0">
                <a:latin typeface="Times New Roman" charset="0"/>
                <a:ea typeface="Times New Roman" charset="0"/>
                <a:cs typeface="Times New Roman" charset="0"/>
                <a:hlinkClick r:id="rId2"/>
              </a:rPr>
              <a:t>www.sleepapnea.org/learn/sleep-apnea</a:t>
            </a:r>
            <a:r>
              <a:rPr lang="en-US" sz="800" dirty="0" smtClean="0">
                <a:latin typeface="Times New Roman" charset="0"/>
                <a:ea typeface="Times New Roman" charset="0"/>
                <a:cs typeface="Times New Roman" charset="0"/>
                <a:hlinkClick r:id="rId2"/>
              </a:rPr>
              <a:t>/</a:t>
            </a:r>
            <a:r>
              <a:rPr lang="en-US" sz="800" dirty="0" smtClean="0">
                <a:latin typeface="Times New Roman" charset="0"/>
                <a:ea typeface="Times New Roman" charset="0"/>
                <a:cs typeface="Times New Roman" charset="0"/>
              </a:rPr>
              <a:t>.</a:t>
            </a:r>
          </a:p>
          <a:p>
            <a:r>
              <a:rPr lang="en-US" sz="800" dirty="0">
                <a:latin typeface="Times New Roman" charset="0"/>
                <a:ea typeface="Times New Roman" charset="0"/>
                <a:cs typeface="Times New Roman" charset="0"/>
              </a:rPr>
              <a:t>“Sleep Apnea.” </a:t>
            </a:r>
            <a:r>
              <a:rPr lang="en-US" sz="800" i="1" dirty="0">
                <a:latin typeface="Times New Roman" charset="0"/>
                <a:ea typeface="Times New Roman" charset="0"/>
                <a:cs typeface="Times New Roman" charset="0"/>
              </a:rPr>
              <a:t>National Heart Lung and Blood Institute</a:t>
            </a:r>
            <a:r>
              <a:rPr lang="en-US" sz="800" dirty="0">
                <a:latin typeface="Times New Roman" charset="0"/>
                <a:ea typeface="Times New Roman" charset="0"/>
                <a:cs typeface="Times New Roman" charset="0"/>
              </a:rPr>
              <a:t>, U.S. Department of Health and Human Services, </a:t>
            </a:r>
            <a:r>
              <a:rPr lang="en-US" sz="800" dirty="0">
                <a:latin typeface="Times New Roman" charset="0"/>
                <a:ea typeface="Times New Roman" charset="0"/>
                <a:cs typeface="Times New Roman" charset="0"/>
                <a:hlinkClick r:id="rId3"/>
              </a:rPr>
              <a:t>www.nhlbi.nih.gov/health-topics/sleep-apnea</a:t>
            </a:r>
            <a:r>
              <a:rPr lang="en-US" sz="800" dirty="0" smtClean="0">
                <a:latin typeface="Times New Roman" charset="0"/>
                <a:ea typeface="Times New Roman" charset="0"/>
                <a:cs typeface="Times New Roman" charset="0"/>
              </a:rPr>
              <a:t>.</a:t>
            </a:r>
          </a:p>
          <a:p>
            <a:r>
              <a:rPr lang="en-US" sz="800" dirty="0">
                <a:latin typeface="Times New Roman" charset="0"/>
                <a:ea typeface="Times New Roman" charset="0"/>
                <a:cs typeface="Times New Roman" charset="0"/>
              </a:rPr>
              <a:t>“What Are the Symptoms of Sleep Apnea?” </a:t>
            </a:r>
            <a:r>
              <a:rPr lang="en-US" sz="800" i="1" dirty="0">
                <a:latin typeface="Times New Roman" charset="0"/>
                <a:ea typeface="Times New Roman" charset="0"/>
                <a:cs typeface="Times New Roman" charset="0"/>
              </a:rPr>
              <a:t>Equipment Care | </a:t>
            </a:r>
            <a:r>
              <a:rPr lang="en-US" sz="800" i="1" dirty="0" err="1">
                <a:latin typeface="Times New Roman" charset="0"/>
                <a:ea typeface="Times New Roman" charset="0"/>
                <a:cs typeface="Times New Roman" charset="0"/>
              </a:rPr>
              <a:t>SleepApnea.com</a:t>
            </a:r>
            <a:r>
              <a:rPr lang="en-US" sz="800" dirty="0">
                <a:latin typeface="Times New Roman" charset="0"/>
                <a:ea typeface="Times New Roman" charset="0"/>
                <a:cs typeface="Times New Roman" charset="0"/>
              </a:rPr>
              <a:t>, </a:t>
            </a:r>
            <a:r>
              <a:rPr lang="en-US" sz="800" dirty="0">
                <a:latin typeface="Times New Roman" charset="0"/>
                <a:ea typeface="Times New Roman" charset="0"/>
                <a:cs typeface="Times New Roman" charset="0"/>
                <a:hlinkClick r:id="rId4"/>
              </a:rPr>
              <a:t>www.sleepapnea.com/diagnosis/sleep-apnea-symptoms</a:t>
            </a:r>
            <a:r>
              <a:rPr lang="en-US" sz="800" dirty="0" smtClean="0">
                <a:latin typeface="Times New Roman" charset="0"/>
                <a:ea typeface="Times New Roman" charset="0"/>
                <a:cs typeface="Times New Roman" charset="0"/>
                <a:hlinkClick r:id="rId4"/>
              </a:rPr>
              <a:t>/</a:t>
            </a:r>
            <a:r>
              <a:rPr lang="en-US" sz="800" dirty="0" smtClean="0">
                <a:latin typeface="Times New Roman" charset="0"/>
                <a:ea typeface="Times New Roman" charset="0"/>
                <a:cs typeface="Times New Roman" charset="0"/>
              </a:rPr>
              <a:t>.</a:t>
            </a:r>
          </a:p>
          <a:p>
            <a:r>
              <a:rPr lang="en-US" sz="800" dirty="0">
                <a:latin typeface="Times New Roman" charset="0"/>
                <a:ea typeface="Times New Roman" charset="0"/>
                <a:cs typeface="Times New Roman" charset="0"/>
              </a:rPr>
              <a:t>“Sleep Apnea Information for Individuals.” </a:t>
            </a:r>
            <a:r>
              <a:rPr lang="en-US" sz="800" i="1" dirty="0" err="1">
                <a:latin typeface="Times New Roman" charset="0"/>
                <a:ea typeface="Times New Roman" charset="0"/>
                <a:cs typeface="Times New Roman" charset="0"/>
              </a:rPr>
              <a:t>SleepApnea.org</a:t>
            </a:r>
            <a:r>
              <a:rPr lang="en-US" sz="800" dirty="0">
                <a:latin typeface="Times New Roman" charset="0"/>
                <a:ea typeface="Times New Roman" charset="0"/>
                <a:cs typeface="Times New Roman" charset="0"/>
              </a:rPr>
              <a:t>, 12 Feb. 2017, </a:t>
            </a:r>
            <a:r>
              <a:rPr lang="en-US" sz="800" dirty="0">
                <a:latin typeface="Times New Roman" charset="0"/>
                <a:ea typeface="Times New Roman" charset="0"/>
                <a:cs typeface="Times New Roman" charset="0"/>
                <a:hlinkClick r:id="rId2"/>
              </a:rPr>
              <a:t>www.sleepapnea.org/learn/sleep-apnea/</a:t>
            </a:r>
            <a:r>
              <a:rPr lang="en-US" sz="800" dirty="0">
                <a:latin typeface="Times New Roman" charset="0"/>
                <a:ea typeface="Times New Roman" charset="0"/>
                <a:cs typeface="Times New Roman" charset="0"/>
              </a:rPr>
              <a:t>.</a:t>
            </a:r>
          </a:p>
          <a:p>
            <a:r>
              <a:rPr lang="en-US" sz="800" dirty="0">
                <a:latin typeface="Times New Roman" charset="0"/>
                <a:ea typeface="Times New Roman" charset="0"/>
                <a:cs typeface="Times New Roman" charset="0"/>
              </a:rPr>
              <a:t>“Sleep Apnea.” </a:t>
            </a:r>
            <a:r>
              <a:rPr lang="en-US" sz="800" i="1" dirty="0">
                <a:latin typeface="Times New Roman" charset="0"/>
                <a:ea typeface="Times New Roman" charset="0"/>
                <a:cs typeface="Times New Roman" charset="0"/>
              </a:rPr>
              <a:t>National Heart Lung and Blood Institute</a:t>
            </a:r>
            <a:r>
              <a:rPr lang="en-US" sz="800" dirty="0">
                <a:latin typeface="Times New Roman" charset="0"/>
                <a:ea typeface="Times New Roman" charset="0"/>
                <a:cs typeface="Times New Roman" charset="0"/>
              </a:rPr>
              <a:t>, U.S. Department of Health and Human Services, </a:t>
            </a:r>
            <a:r>
              <a:rPr lang="en-US" sz="800" dirty="0">
                <a:latin typeface="Times New Roman" charset="0"/>
                <a:ea typeface="Times New Roman" charset="0"/>
                <a:cs typeface="Times New Roman" charset="0"/>
                <a:hlinkClick r:id="rId3"/>
              </a:rPr>
              <a:t>www.nhlbi.nih.gov/health-topics/sleep-apnea</a:t>
            </a:r>
            <a:r>
              <a:rPr lang="en-US" sz="800" dirty="0">
                <a:latin typeface="Times New Roman" charset="0"/>
                <a:ea typeface="Times New Roman" charset="0"/>
                <a:cs typeface="Times New Roman" charset="0"/>
              </a:rPr>
              <a:t>.</a:t>
            </a:r>
          </a:p>
          <a:p>
            <a:r>
              <a:rPr lang="en-US" sz="800" dirty="0">
                <a:latin typeface="Times New Roman" charset="0"/>
                <a:ea typeface="Times New Roman" charset="0"/>
                <a:cs typeface="Times New Roman" charset="0"/>
              </a:rPr>
              <a:t>“What Are the Symptoms of Sleep Apnea?” </a:t>
            </a:r>
            <a:r>
              <a:rPr lang="en-US" sz="800" i="1" dirty="0">
                <a:latin typeface="Times New Roman" charset="0"/>
                <a:ea typeface="Times New Roman" charset="0"/>
                <a:cs typeface="Times New Roman" charset="0"/>
              </a:rPr>
              <a:t>Equipment Care | </a:t>
            </a:r>
            <a:r>
              <a:rPr lang="en-US" sz="800" i="1" dirty="0" err="1">
                <a:latin typeface="Times New Roman" charset="0"/>
                <a:ea typeface="Times New Roman" charset="0"/>
                <a:cs typeface="Times New Roman" charset="0"/>
              </a:rPr>
              <a:t>SleepApnea.com</a:t>
            </a:r>
            <a:r>
              <a:rPr lang="en-US" sz="800" dirty="0">
                <a:latin typeface="Times New Roman" charset="0"/>
                <a:ea typeface="Times New Roman" charset="0"/>
                <a:cs typeface="Times New Roman" charset="0"/>
              </a:rPr>
              <a:t>, </a:t>
            </a:r>
            <a:r>
              <a:rPr lang="en-US" sz="800" dirty="0" err="1">
                <a:latin typeface="Times New Roman" charset="0"/>
                <a:ea typeface="Times New Roman" charset="0"/>
                <a:cs typeface="Times New Roman" charset="0"/>
              </a:rPr>
              <a:t>www.sleepapnea.com</a:t>
            </a:r>
            <a:r>
              <a:rPr lang="en-US" sz="800" dirty="0">
                <a:latin typeface="Times New Roman" charset="0"/>
                <a:ea typeface="Times New Roman" charset="0"/>
                <a:cs typeface="Times New Roman" charset="0"/>
              </a:rPr>
              <a:t>/diagnosis/sleep-apnea-symptoms/.</a:t>
            </a:r>
          </a:p>
          <a:p>
            <a:endParaRPr lang="en-US" sz="1200" dirty="0">
              <a:latin typeface="Times New Roman" charset="0"/>
              <a:ea typeface="Times New Roman" charset="0"/>
              <a:cs typeface="Times New Roman" charset="0"/>
            </a:endParaRPr>
          </a:p>
        </p:txBody>
      </p:sp>
      <p:sp>
        <p:nvSpPr>
          <p:cNvPr id="5" name="Title 1">
            <a:extLst>
              <a:ext uri="{FF2B5EF4-FFF2-40B4-BE49-F238E27FC236}">
                <a16:creationId xmlns="" xmlns:a16="http://schemas.microsoft.com/office/drawing/2014/main" id="{651BFE7A-C84D-3546-B8EB-C53643948314}"/>
              </a:ext>
            </a:extLst>
          </p:cNvPr>
          <p:cNvSpPr txBox="1">
            <a:spLocks/>
          </p:cNvSpPr>
          <p:nvPr/>
        </p:nvSpPr>
        <p:spPr>
          <a:xfrm>
            <a:off x="1321361" y="650589"/>
            <a:ext cx="9694753" cy="1293028"/>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4800" b="1" u="sng"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ucida Handwriting" charset="0"/>
                <a:ea typeface="Lucida Handwriting" charset="0"/>
                <a:cs typeface="Lucida Handwriting" charset="0"/>
              </a:rPr>
              <a:t>Explanation of Condition</a:t>
            </a:r>
            <a:endParaRPr lang="en-US" sz="4800" b="1" u="sng"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ucida Handwriting" charset="0"/>
              <a:ea typeface="Lucida Handwriting" charset="0"/>
              <a:cs typeface="Lucida Handwriting" charset="0"/>
            </a:endParaRPr>
          </a:p>
        </p:txBody>
      </p:sp>
      <p:sp>
        <p:nvSpPr>
          <p:cNvPr id="6" name="Rectangle 5"/>
          <p:cNvSpPr/>
          <p:nvPr/>
        </p:nvSpPr>
        <p:spPr>
          <a:xfrm>
            <a:off x="256032" y="3474988"/>
            <a:ext cx="12081442" cy="2308324"/>
          </a:xfrm>
          <a:prstGeom prst="rect">
            <a:avLst/>
          </a:prstGeom>
        </p:spPr>
        <p:txBody>
          <a:bodyPr wrap="square">
            <a:spAutoFit/>
          </a:bodyPr>
          <a:lstStyle/>
          <a:p>
            <a:r>
              <a:rPr lang="en-US" sz="1600" dirty="0">
                <a:latin typeface="Times New Roman" charset="0"/>
                <a:ea typeface="Times New Roman" charset="0"/>
                <a:cs typeface="Times New Roman" charset="0"/>
              </a:rPr>
              <a:t>Sleep Apnea is a condition where there is a cessation of breathing for someone when they are sleeping. In other words, sleep apnea is when the airway passage becomes blocked numerous times while you are asleep. There are 3 kinds of sleep apnea, which are obstructive, central and mixed. Obstructive is the most common and is when the tissue in the back of the throat closes while asleep. Central sleep apnea is where the brain fails to signal the muscles to breathe. Mixed is a combination of both sleep apneas mentioned. </a:t>
            </a:r>
          </a:p>
          <a:p>
            <a:r>
              <a:rPr lang="en-US" sz="1600" dirty="0">
                <a:latin typeface="Times New Roman" charset="0"/>
                <a:ea typeface="Times New Roman" charset="0"/>
                <a:cs typeface="Times New Roman" charset="0"/>
              </a:rPr>
              <a:t>The ceasing of breathing can occur hundreds of times during sleep and is involuntary. Most often people who have sleep apnea may not be aware this is happening to them while asleep because breathing is not stopped long enough for them to wake up. This condition can be caused due to other medical conditions or a persons physique. According to the National Heart, Lung and Blood Institute, obesity, enlarged tonsils, endocrine disorders, neuromuscular disorders, some genetic syndromes, and heart and kidney failure can lead to a person having sleep apnea. The risk for sleep apnea increases with age and living an unhealthy lifestyle. </a:t>
            </a:r>
          </a:p>
        </p:txBody>
      </p:sp>
    </p:spTree>
    <p:extLst>
      <p:ext uri="{BB962C8B-B14F-4D97-AF65-F5344CB8AC3E}">
        <p14:creationId xmlns:p14="http://schemas.microsoft.com/office/powerpoint/2010/main" val="976311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1E7F73-B4A1-614F-BBAE-1347E15F012F}"/>
              </a:ext>
            </a:extLst>
          </p:cNvPr>
          <p:cNvSpPr>
            <a:spLocks noGrp="1"/>
          </p:cNvSpPr>
          <p:nvPr>
            <p:ph type="title"/>
          </p:nvPr>
        </p:nvSpPr>
        <p:spPr>
          <a:xfrm>
            <a:off x="259634" y="0"/>
            <a:ext cx="3946606" cy="1075032"/>
          </a:xfrm>
        </p:spPr>
        <p:txBody>
          <a:bodyPr>
            <a:normAutofit/>
          </a:bodyPr>
          <a:lstStyle/>
          <a:p>
            <a:pPr algn="ctr"/>
            <a:r>
              <a:rPr lang="en-US" sz="4000" u="sng" dirty="0" err="1" smtClean="0"/>
              <a:t>ManageMENT</a:t>
            </a:r>
            <a:endParaRPr lang="en-US" sz="4000" u="sng" dirty="0"/>
          </a:p>
        </p:txBody>
      </p:sp>
      <p:sp>
        <p:nvSpPr>
          <p:cNvPr id="3" name="Content Placeholder 2">
            <a:extLst>
              <a:ext uri="{FF2B5EF4-FFF2-40B4-BE49-F238E27FC236}">
                <a16:creationId xmlns="" xmlns:a16="http://schemas.microsoft.com/office/drawing/2014/main" id="{B1A7382A-C78D-D34E-827C-4F0E3F3E4449}"/>
              </a:ext>
            </a:extLst>
          </p:cNvPr>
          <p:cNvSpPr>
            <a:spLocks noGrp="1"/>
          </p:cNvSpPr>
          <p:nvPr>
            <p:ph idx="1"/>
          </p:nvPr>
        </p:nvSpPr>
        <p:spPr>
          <a:xfrm>
            <a:off x="269415" y="1075032"/>
            <a:ext cx="5180409" cy="3031847"/>
          </a:xfrm>
        </p:spPr>
        <p:txBody>
          <a:bodyPr>
            <a:normAutofit fontScale="25000" lnSpcReduction="20000"/>
          </a:bodyPr>
          <a:lstStyle/>
          <a:p>
            <a:pPr marL="0" indent="0">
              <a:buNone/>
            </a:pPr>
            <a:r>
              <a:rPr lang="en-US" sz="6200" i="1" u="sng" dirty="0" smtClean="0">
                <a:latin typeface="Times New Roman" charset="0"/>
                <a:ea typeface="Times New Roman" charset="0"/>
                <a:cs typeface="Times New Roman" charset="0"/>
              </a:rPr>
              <a:t>Treatment for Sleep Apnea:</a:t>
            </a:r>
          </a:p>
          <a:p>
            <a:r>
              <a:rPr lang="en-US" sz="6200" dirty="0" smtClean="0">
                <a:latin typeface="Times New Roman" charset="0"/>
                <a:ea typeface="Times New Roman" charset="0"/>
                <a:cs typeface="Times New Roman" charset="0"/>
              </a:rPr>
              <a:t>Continuous Positive Airway Pressure machine (CPAP)</a:t>
            </a:r>
          </a:p>
          <a:p>
            <a:r>
              <a:rPr lang="en-US" sz="6200" dirty="0" smtClean="0">
                <a:latin typeface="Times New Roman" charset="0"/>
                <a:ea typeface="Times New Roman" charset="0"/>
                <a:cs typeface="Times New Roman" charset="0"/>
              </a:rPr>
              <a:t>Oral appliances</a:t>
            </a:r>
          </a:p>
          <a:p>
            <a:pPr marL="0" indent="0">
              <a:buNone/>
            </a:pPr>
            <a:r>
              <a:rPr lang="en-US" sz="6200" dirty="0" smtClean="0">
                <a:latin typeface="Times New Roman" charset="0"/>
                <a:ea typeface="Times New Roman" charset="0"/>
                <a:cs typeface="Times New Roman" charset="0"/>
              </a:rPr>
              <a:t>	- Mandibular repositioning mouthpiece</a:t>
            </a:r>
          </a:p>
          <a:p>
            <a:pPr marL="0" indent="0">
              <a:buNone/>
            </a:pPr>
            <a:r>
              <a:rPr lang="en-US" sz="6200" dirty="0">
                <a:latin typeface="Times New Roman" charset="0"/>
                <a:ea typeface="Times New Roman" charset="0"/>
                <a:cs typeface="Times New Roman" charset="0"/>
              </a:rPr>
              <a:t>	</a:t>
            </a:r>
            <a:r>
              <a:rPr lang="en-US" sz="6200" dirty="0" smtClean="0">
                <a:latin typeface="Times New Roman" charset="0"/>
                <a:ea typeface="Times New Roman" charset="0"/>
                <a:cs typeface="Times New Roman" charset="0"/>
              </a:rPr>
              <a:t>- Tongue retaining device</a:t>
            </a:r>
          </a:p>
          <a:p>
            <a:r>
              <a:rPr lang="en-US" sz="6200" dirty="0" err="1" smtClean="0">
                <a:latin typeface="Times New Roman" charset="0"/>
                <a:ea typeface="Times New Roman" charset="0"/>
                <a:cs typeface="Times New Roman" charset="0"/>
              </a:rPr>
              <a:t>Orofacial</a:t>
            </a:r>
            <a:r>
              <a:rPr lang="en-US" sz="6200" dirty="0" smtClean="0">
                <a:latin typeface="Times New Roman" charset="0"/>
                <a:ea typeface="Times New Roman" charset="0"/>
                <a:cs typeface="Times New Roman" charset="0"/>
              </a:rPr>
              <a:t> therapy ( strengthens muscles)</a:t>
            </a:r>
          </a:p>
          <a:p>
            <a:r>
              <a:rPr lang="en-US" sz="6200" dirty="0" smtClean="0">
                <a:latin typeface="Times New Roman" charset="0"/>
                <a:ea typeface="Times New Roman" charset="0"/>
                <a:cs typeface="Times New Roman" charset="0"/>
              </a:rPr>
              <a:t>Surgery to clear airway</a:t>
            </a:r>
          </a:p>
          <a:p>
            <a:r>
              <a:rPr lang="en-US" sz="6200" dirty="0" smtClean="0">
                <a:latin typeface="Times New Roman" charset="0"/>
                <a:ea typeface="Times New Roman" charset="0"/>
                <a:cs typeface="Times New Roman" charset="0"/>
              </a:rPr>
              <a:t>Weight loss </a:t>
            </a:r>
            <a:endParaRPr lang="en-US" sz="6200" i="1" u="sng" dirty="0" smtClean="0">
              <a:latin typeface="Times New Roman" charset="0"/>
              <a:ea typeface="Times New Roman" charset="0"/>
              <a:cs typeface="Times New Roman" charset="0"/>
            </a:endParaRPr>
          </a:p>
          <a:p>
            <a:endParaRPr lang="en-US" sz="6200" dirty="0" smtClean="0">
              <a:latin typeface="Times New Roman" charset="0"/>
              <a:ea typeface="Times New Roman" charset="0"/>
              <a:cs typeface="Times New Roman" charset="0"/>
            </a:endParaRPr>
          </a:p>
          <a:p>
            <a:pPr marL="0" indent="0">
              <a:buNone/>
            </a:pPr>
            <a:r>
              <a:rPr lang="en-US" sz="6200" dirty="0" smtClean="0">
                <a:latin typeface="Times New Roman" charset="0"/>
                <a:ea typeface="Times New Roman" charset="0"/>
                <a:cs typeface="Times New Roman" charset="0"/>
              </a:rPr>
              <a:t>Mr. N experiences gasping for air several times during sleep, loud snoring (reported by partner) and jaw pain in the morning. The way in which he is managing is condition is through being under the care of a Physician and most importantly losing weight through better lifestyle choices. Through losing weight, the patient does not snore as much and does not have as severe jaw pain as before. Along with this, the patient has a CPAP machine he uses only at times during the night. </a:t>
            </a:r>
            <a:endParaRPr lang="en-US" sz="6200" dirty="0">
              <a:latin typeface="Times New Roman" charset="0"/>
              <a:ea typeface="Times New Roman" charset="0"/>
              <a:cs typeface="Times New Roman" charset="0"/>
            </a:endParaRPr>
          </a:p>
          <a:p>
            <a:r>
              <a:rPr lang="en-US" sz="3100" dirty="0" smtClean="0">
                <a:latin typeface="Times New Roman" charset="0"/>
                <a:ea typeface="Times New Roman" charset="0"/>
                <a:cs typeface="Times New Roman" charset="0"/>
              </a:rPr>
              <a:t>“</a:t>
            </a:r>
            <a:r>
              <a:rPr lang="en-US" sz="3100" dirty="0">
                <a:latin typeface="Times New Roman" charset="0"/>
                <a:ea typeface="Times New Roman" charset="0"/>
                <a:cs typeface="Times New Roman" charset="0"/>
              </a:rPr>
              <a:t>Sleep Apnea Information for Individuals.” </a:t>
            </a:r>
            <a:r>
              <a:rPr lang="en-US" sz="3100" i="1" dirty="0" err="1">
                <a:latin typeface="Times New Roman" charset="0"/>
                <a:ea typeface="Times New Roman" charset="0"/>
                <a:cs typeface="Times New Roman" charset="0"/>
              </a:rPr>
              <a:t>SleepApnea.org</a:t>
            </a:r>
            <a:r>
              <a:rPr lang="en-US" sz="3100" dirty="0">
                <a:latin typeface="Times New Roman" charset="0"/>
                <a:ea typeface="Times New Roman" charset="0"/>
                <a:cs typeface="Times New Roman" charset="0"/>
              </a:rPr>
              <a:t>, 12 Feb. 2017, </a:t>
            </a:r>
            <a:r>
              <a:rPr lang="en-US" sz="3100" dirty="0">
                <a:latin typeface="Times New Roman" charset="0"/>
                <a:ea typeface="Times New Roman" charset="0"/>
                <a:cs typeface="Times New Roman" charset="0"/>
                <a:hlinkClick r:id="rId3"/>
              </a:rPr>
              <a:t>www.sleepapnea.org/learn/sleep-apnea/</a:t>
            </a:r>
            <a:r>
              <a:rPr lang="en-US" sz="3100" dirty="0">
                <a:latin typeface="Times New Roman" charset="0"/>
                <a:ea typeface="Times New Roman" charset="0"/>
                <a:cs typeface="Times New Roman" charset="0"/>
              </a:rPr>
              <a:t>.</a:t>
            </a:r>
          </a:p>
          <a:p>
            <a:r>
              <a:rPr lang="en-US" sz="3100" dirty="0">
                <a:latin typeface="Times New Roman" charset="0"/>
                <a:ea typeface="Times New Roman" charset="0"/>
                <a:cs typeface="Times New Roman" charset="0"/>
              </a:rPr>
              <a:t>“Sleep Apnea.” </a:t>
            </a:r>
            <a:r>
              <a:rPr lang="en-US" sz="3100" i="1" dirty="0">
                <a:latin typeface="Times New Roman" charset="0"/>
                <a:ea typeface="Times New Roman" charset="0"/>
                <a:cs typeface="Times New Roman" charset="0"/>
              </a:rPr>
              <a:t>National Heart Lung and Blood Institute</a:t>
            </a:r>
            <a:r>
              <a:rPr lang="en-US" sz="3100" dirty="0">
                <a:latin typeface="Times New Roman" charset="0"/>
                <a:ea typeface="Times New Roman" charset="0"/>
                <a:cs typeface="Times New Roman" charset="0"/>
              </a:rPr>
              <a:t>, U.S. Department of Health and Human Services, </a:t>
            </a:r>
            <a:r>
              <a:rPr lang="en-US" sz="3100" dirty="0">
                <a:latin typeface="Times New Roman" charset="0"/>
                <a:ea typeface="Times New Roman" charset="0"/>
                <a:cs typeface="Times New Roman" charset="0"/>
                <a:hlinkClick r:id="rId4"/>
              </a:rPr>
              <a:t>www.nhlbi.nih.gov/health-topics/sleep-apnea</a:t>
            </a:r>
            <a:r>
              <a:rPr lang="en-US" sz="3100" dirty="0">
                <a:latin typeface="Times New Roman" charset="0"/>
                <a:ea typeface="Times New Roman" charset="0"/>
                <a:cs typeface="Times New Roman" charset="0"/>
              </a:rPr>
              <a:t>.</a:t>
            </a:r>
          </a:p>
          <a:p>
            <a:r>
              <a:rPr lang="en-US" sz="3100" dirty="0">
                <a:latin typeface="Times New Roman" charset="0"/>
                <a:ea typeface="Times New Roman" charset="0"/>
                <a:cs typeface="Times New Roman" charset="0"/>
              </a:rPr>
              <a:t>“What Are the Symptoms of Sleep Apnea?” </a:t>
            </a:r>
            <a:r>
              <a:rPr lang="en-US" sz="3100" i="1" dirty="0">
                <a:latin typeface="Times New Roman" charset="0"/>
                <a:ea typeface="Times New Roman" charset="0"/>
                <a:cs typeface="Times New Roman" charset="0"/>
              </a:rPr>
              <a:t>Equipment Care | </a:t>
            </a:r>
            <a:r>
              <a:rPr lang="en-US" sz="3100" i="1" dirty="0" err="1">
                <a:latin typeface="Times New Roman" charset="0"/>
                <a:ea typeface="Times New Roman" charset="0"/>
                <a:cs typeface="Times New Roman" charset="0"/>
              </a:rPr>
              <a:t>SleepApnea.com</a:t>
            </a:r>
            <a:r>
              <a:rPr lang="en-US" sz="3100" dirty="0">
                <a:latin typeface="Times New Roman" charset="0"/>
                <a:ea typeface="Times New Roman" charset="0"/>
                <a:cs typeface="Times New Roman" charset="0"/>
              </a:rPr>
              <a:t>, </a:t>
            </a:r>
            <a:r>
              <a:rPr lang="en-US" sz="3100" dirty="0" err="1">
                <a:latin typeface="Times New Roman" charset="0"/>
                <a:ea typeface="Times New Roman" charset="0"/>
                <a:cs typeface="Times New Roman" charset="0"/>
              </a:rPr>
              <a:t>www.sleepapnea.com</a:t>
            </a:r>
            <a:r>
              <a:rPr lang="en-US" sz="3100" dirty="0">
                <a:latin typeface="Times New Roman" charset="0"/>
                <a:ea typeface="Times New Roman" charset="0"/>
                <a:cs typeface="Times New Roman" charset="0"/>
              </a:rPr>
              <a:t>/diagnosis/sleep-apnea-symptoms/.</a:t>
            </a:r>
          </a:p>
          <a:p>
            <a:pPr marL="0" indent="0">
              <a:buNone/>
            </a:pPr>
            <a:endParaRPr lang="en-US" dirty="0"/>
          </a:p>
          <a:p>
            <a:endParaRPr lang="en-US" dirty="0"/>
          </a:p>
          <a:p>
            <a:endParaRPr lang="en-US" dirty="0"/>
          </a:p>
        </p:txBody>
      </p:sp>
      <p:sp>
        <p:nvSpPr>
          <p:cNvPr id="5" name="Rectangle 4"/>
          <p:cNvSpPr/>
          <p:nvPr/>
        </p:nvSpPr>
        <p:spPr>
          <a:xfrm>
            <a:off x="6813417" y="275906"/>
            <a:ext cx="4652236" cy="523220"/>
          </a:xfrm>
          <a:prstGeom prst="rect">
            <a:avLst/>
          </a:prstGeom>
        </p:spPr>
        <p:txBody>
          <a:bodyPr wrap="none">
            <a:spAutoFit/>
          </a:bodyPr>
          <a:lstStyle/>
          <a:p>
            <a:r>
              <a:rPr lang="en-US" sz="2800" b="1" u="sng" dirty="0">
                <a:latin typeface="Times New Roman" charset="0"/>
                <a:ea typeface="Times New Roman" charset="0"/>
                <a:cs typeface="Times New Roman" charset="0"/>
              </a:rPr>
              <a:t>Dental Hygiene Management</a:t>
            </a:r>
            <a:endParaRPr lang="en-US" sz="2800" b="1" dirty="0">
              <a:latin typeface="Times New Roman" charset="0"/>
              <a:ea typeface="Times New Roman" charset="0"/>
              <a:cs typeface="Times New Roman" charset="0"/>
            </a:endParaRPr>
          </a:p>
        </p:txBody>
      </p:sp>
      <p:sp>
        <p:nvSpPr>
          <p:cNvPr id="6" name="Rectangle 5"/>
          <p:cNvSpPr/>
          <p:nvPr/>
        </p:nvSpPr>
        <p:spPr>
          <a:xfrm>
            <a:off x="5772912" y="1075032"/>
            <a:ext cx="6096000" cy="5078313"/>
          </a:xfrm>
          <a:prstGeom prst="rect">
            <a:avLst/>
          </a:prstGeom>
        </p:spPr>
        <p:txBody>
          <a:bodyPr>
            <a:spAutoFit/>
          </a:bodyPr>
          <a:lstStyle/>
          <a:p>
            <a:pPr fontAlgn="base"/>
            <a:r>
              <a:rPr lang="en-US" dirty="0">
                <a:latin typeface="Times New Roman" charset="0"/>
                <a:ea typeface="Times New Roman" charset="0"/>
                <a:cs typeface="Times New Roman" charset="0"/>
              </a:rPr>
              <a:t>Currently there are no contraindications for treating a patient who has sleep apnea. </a:t>
            </a:r>
          </a:p>
          <a:p>
            <a:pPr fontAlgn="base"/>
            <a:r>
              <a:rPr lang="en-US" dirty="0">
                <a:latin typeface="Times New Roman" charset="0"/>
                <a:ea typeface="Times New Roman" charset="0"/>
                <a:cs typeface="Times New Roman" charset="0"/>
              </a:rPr>
              <a:t>However, there are contraindications when it comes to treating a patients sleep apnea with a CPAP machine. These include: </a:t>
            </a:r>
          </a:p>
          <a:p>
            <a:pPr fontAlgn="base"/>
            <a:r>
              <a:rPr lang="en-US" dirty="0">
                <a:latin typeface="Times New Roman" charset="0"/>
                <a:ea typeface="Times New Roman" charset="0"/>
                <a:cs typeface="Times New Roman" charset="0"/>
              </a:rPr>
              <a:t>Insufficient teeth to support the oral appliance</a:t>
            </a:r>
          </a:p>
          <a:p>
            <a:pPr fontAlgn="base"/>
            <a:r>
              <a:rPr lang="en-US" dirty="0">
                <a:latin typeface="Times New Roman" charset="0"/>
                <a:ea typeface="Times New Roman" charset="0"/>
                <a:cs typeface="Times New Roman" charset="0"/>
              </a:rPr>
              <a:t>Active periodontal complications</a:t>
            </a:r>
          </a:p>
          <a:p>
            <a:pPr fontAlgn="base"/>
            <a:r>
              <a:rPr lang="en-US" dirty="0">
                <a:latin typeface="Times New Roman" charset="0"/>
                <a:ea typeface="Times New Roman" charset="0"/>
                <a:cs typeface="Times New Roman" charset="0"/>
              </a:rPr>
              <a:t>Active TMJ disorder</a:t>
            </a:r>
          </a:p>
          <a:p>
            <a:pPr fontAlgn="base"/>
            <a:r>
              <a:rPr lang="en-US" dirty="0">
                <a:latin typeface="Times New Roman" charset="0"/>
                <a:ea typeface="Times New Roman" charset="0"/>
                <a:cs typeface="Times New Roman" charset="0"/>
              </a:rPr>
              <a:t>No more than 5mm mandibular protrusion</a:t>
            </a:r>
          </a:p>
          <a:p>
            <a:pPr fontAlgn="base"/>
            <a:r>
              <a:rPr lang="en-US" dirty="0">
                <a:latin typeface="Times New Roman" charset="0"/>
                <a:ea typeface="Times New Roman" charset="0"/>
                <a:cs typeface="Times New Roman" charset="0"/>
              </a:rPr>
              <a:t>Severe Bruxism</a:t>
            </a:r>
          </a:p>
          <a:p>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Patient Management Strategies: A way in which to manage a patient with Sleep apnea can be to ask whether their jaw hurts upon opening for long periods of time. The jaw can become sore from several dental hygiene procedures and if the patient experiences this, breaks can be given during the visit. Giving the patient breaks decreases the overall pain that can be felt. Overall, asking the patient of their comfort level with opening and closing their mouth can help throughout treatment. </a:t>
            </a:r>
          </a:p>
        </p:txBody>
      </p:sp>
      <p:sp>
        <p:nvSpPr>
          <p:cNvPr id="7" name="Rectangle 6"/>
          <p:cNvSpPr/>
          <p:nvPr/>
        </p:nvSpPr>
        <p:spPr>
          <a:xfrm>
            <a:off x="4206240" y="6152252"/>
            <a:ext cx="7985760" cy="553998"/>
          </a:xfrm>
          <a:prstGeom prst="rect">
            <a:avLst/>
          </a:prstGeom>
        </p:spPr>
        <p:txBody>
          <a:bodyPr wrap="square">
            <a:spAutoFit/>
          </a:bodyPr>
          <a:lstStyle/>
          <a:p>
            <a:pPr fontAlgn="t"/>
            <a:r>
              <a:rPr lang="en-US" sz="600" dirty="0" err="1" smtClean="0">
                <a:latin typeface="Times New Roman" charset="0"/>
                <a:ea typeface="Times New Roman" charset="0"/>
                <a:cs typeface="Times New Roman" charset="0"/>
              </a:rPr>
              <a:t>Basile</a:t>
            </a:r>
            <a:r>
              <a:rPr lang="en-US" sz="600" dirty="0" smtClean="0">
                <a:latin typeface="Times New Roman" charset="0"/>
                <a:ea typeface="Times New Roman" charset="0"/>
                <a:cs typeface="Times New Roman" charset="0"/>
              </a:rPr>
              <a:t>, John. “When to Use Oral Appliances for OSA Treatment.” </a:t>
            </a:r>
            <a:r>
              <a:rPr lang="en-US" sz="600" i="1" dirty="0" smtClean="0">
                <a:latin typeface="Times New Roman" charset="0"/>
                <a:ea typeface="Times New Roman" charset="0"/>
                <a:cs typeface="Times New Roman" charset="0"/>
              </a:rPr>
              <a:t>Sleep Review</a:t>
            </a:r>
            <a:r>
              <a:rPr lang="en-US" sz="600" dirty="0" smtClean="0">
                <a:latin typeface="Times New Roman" charset="0"/>
                <a:ea typeface="Times New Roman" charset="0"/>
                <a:cs typeface="Times New Roman" charset="0"/>
              </a:rPr>
              <a:t>, 2006, </a:t>
            </a:r>
            <a:r>
              <a:rPr lang="en-US" sz="600" dirty="0" smtClean="0">
                <a:latin typeface="Times New Roman" charset="0"/>
                <a:ea typeface="Times New Roman" charset="0"/>
                <a:cs typeface="Times New Roman" charset="0"/>
                <a:hlinkClick r:id="rId5"/>
              </a:rPr>
              <a:t>www.sleepreviewmag.com/2006/01/when-to-use-oral-appliances-for-osa-treatment/</a:t>
            </a:r>
            <a:r>
              <a:rPr lang="en-US" sz="600" dirty="0" smtClean="0">
                <a:latin typeface="Times New Roman" charset="0"/>
                <a:ea typeface="Times New Roman" charset="0"/>
                <a:cs typeface="Times New Roman" charset="0"/>
              </a:rPr>
              <a:t>.</a:t>
            </a:r>
          </a:p>
          <a:p>
            <a:pPr fontAlgn="t"/>
            <a:endParaRPr lang="en-US" sz="600" dirty="0" smtClean="0">
              <a:latin typeface="Times New Roman" charset="0"/>
              <a:ea typeface="Times New Roman" charset="0"/>
              <a:cs typeface="Times New Roman" charset="0"/>
            </a:endParaRPr>
          </a:p>
          <a:p>
            <a:pPr fontAlgn="t"/>
            <a:r>
              <a:rPr lang="en-US" sz="600" dirty="0" smtClean="0">
                <a:latin typeface="Times New Roman" charset="0"/>
                <a:ea typeface="Times New Roman" charset="0"/>
                <a:cs typeface="Times New Roman" charset="0"/>
              </a:rPr>
              <a:t>Petit, Francis- Xavier. “Mandibular Advancement Devices Rate of Contraindications in 100 Consecutive Obstructive Sleep Apnea Patients.” </a:t>
            </a:r>
            <a:r>
              <a:rPr lang="en-US" sz="600" i="1" dirty="0" smtClean="0">
                <a:latin typeface="Times New Roman" charset="0"/>
                <a:ea typeface="Times New Roman" charset="0"/>
                <a:cs typeface="Times New Roman" charset="0"/>
              </a:rPr>
              <a:t>Proceedings of the American Thoracic Society</a:t>
            </a:r>
            <a:r>
              <a:rPr lang="en-US" sz="600" dirty="0" smtClean="0">
                <a:latin typeface="Times New Roman" charset="0"/>
                <a:ea typeface="Times New Roman" charset="0"/>
                <a:cs typeface="Times New Roman" charset="0"/>
              </a:rPr>
              <a:t>, 2002, </a:t>
            </a:r>
            <a:r>
              <a:rPr lang="en-US" sz="600" dirty="0" err="1" smtClean="0">
                <a:latin typeface="Times New Roman" charset="0"/>
                <a:ea typeface="Times New Roman" charset="0"/>
                <a:cs typeface="Times New Roman" charset="0"/>
              </a:rPr>
              <a:t>www.atsjournals.org</a:t>
            </a:r>
            <a:r>
              <a:rPr lang="en-US" sz="600" dirty="0" smtClean="0">
                <a:latin typeface="Times New Roman" charset="0"/>
                <a:ea typeface="Times New Roman" charset="0"/>
                <a:cs typeface="Times New Roman" charset="0"/>
              </a:rPr>
              <a:t>/</a:t>
            </a:r>
            <a:r>
              <a:rPr lang="en-US" sz="600" dirty="0" err="1" smtClean="0">
                <a:latin typeface="Times New Roman" charset="0"/>
                <a:ea typeface="Times New Roman" charset="0"/>
                <a:cs typeface="Times New Roman" charset="0"/>
              </a:rPr>
              <a:t>doi</a:t>
            </a:r>
            <a:r>
              <a:rPr lang="en-US" sz="600" dirty="0" smtClean="0">
                <a:latin typeface="Times New Roman" charset="0"/>
                <a:ea typeface="Times New Roman" charset="0"/>
                <a:cs typeface="Times New Roman" charset="0"/>
              </a:rPr>
              <a:t>/full/10.1164/rccm.2008167.</a:t>
            </a:r>
          </a:p>
          <a:p>
            <a:pPr fontAlgn="t"/>
            <a:endParaRPr lang="en-US" sz="600" dirty="0" smtClean="0">
              <a:latin typeface="Times New Roman" charset="0"/>
              <a:ea typeface="Times New Roman" charset="0"/>
              <a:cs typeface="Times New Roman" charset="0"/>
            </a:endParaRPr>
          </a:p>
          <a:p>
            <a:pPr fontAlgn="t"/>
            <a:r>
              <a:rPr lang="en-US" sz="600" dirty="0" err="1" smtClean="0">
                <a:latin typeface="Times New Roman" charset="0"/>
                <a:ea typeface="Times New Roman" charset="0"/>
                <a:cs typeface="Times New Roman" charset="0"/>
              </a:rPr>
              <a:t>Wickramasinghe</a:t>
            </a:r>
            <a:r>
              <a:rPr lang="en-US" sz="600" dirty="0" smtClean="0">
                <a:latin typeface="Times New Roman" charset="0"/>
                <a:ea typeface="Times New Roman" charset="0"/>
                <a:cs typeface="Times New Roman" charset="0"/>
              </a:rPr>
              <a:t>, </a:t>
            </a:r>
            <a:r>
              <a:rPr lang="en-US" sz="600" dirty="0" err="1" smtClean="0">
                <a:latin typeface="Times New Roman" charset="0"/>
                <a:ea typeface="Times New Roman" charset="0"/>
                <a:cs typeface="Times New Roman" charset="0"/>
              </a:rPr>
              <a:t>Himanshu</a:t>
            </a:r>
            <a:r>
              <a:rPr lang="en-US" sz="600" dirty="0" smtClean="0">
                <a:latin typeface="Times New Roman" charset="0"/>
                <a:ea typeface="Times New Roman" charset="0"/>
                <a:cs typeface="Times New Roman" charset="0"/>
              </a:rPr>
              <a:t>. “What Are the Contraindications for Oral Appliance (OA) Treatment for Obstructive Sleep Apnea (OSA)?” </a:t>
            </a:r>
            <a:r>
              <a:rPr lang="en-US" sz="600" i="1" dirty="0" smtClean="0">
                <a:latin typeface="Times New Roman" charset="0"/>
                <a:ea typeface="Times New Roman" charset="0"/>
                <a:cs typeface="Times New Roman" charset="0"/>
              </a:rPr>
              <a:t>Medscape Log In</a:t>
            </a:r>
            <a:r>
              <a:rPr lang="en-US" sz="600" dirty="0" smtClean="0">
                <a:latin typeface="Times New Roman" charset="0"/>
                <a:ea typeface="Times New Roman" charset="0"/>
                <a:cs typeface="Times New Roman" charset="0"/>
              </a:rPr>
              <a:t>, 3 Dec. 2018, </a:t>
            </a:r>
            <a:r>
              <a:rPr lang="en-US" sz="600" dirty="0" err="1" smtClean="0">
                <a:latin typeface="Times New Roman" charset="0"/>
                <a:ea typeface="Times New Roman" charset="0"/>
                <a:cs typeface="Times New Roman" charset="0"/>
              </a:rPr>
              <a:t>www.medscape.com</a:t>
            </a:r>
            <a:r>
              <a:rPr lang="en-US" sz="600" dirty="0" smtClean="0">
                <a:latin typeface="Times New Roman" charset="0"/>
                <a:ea typeface="Times New Roman" charset="0"/>
                <a:cs typeface="Times New Roman" charset="0"/>
              </a:rPr>
              <a:t>/answers/295807-53660/53660-print.</a:t>
            </a:r>
            <a:endParaRPr lang="en-US" sz="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17574302"/>
      </p:ext>
    </p:extLst>
  </p:cSld>
  <p:clrMapOvr>
    <a:masterClrMapping/>
  </p:clrMapOvr>
  <mc:AlternateContent xmlns:mc="http://schemas.openxmlformats.org/markup-compatibility/2006" xmlns:p14="http://schemas.microsoft.com/office/powerpoint/2010/main">
    <mc:Choice Requires="p14">
      <p:transition spd="slow" p14:dur="2000" advTm="51151"/>
    </mc:Choice>
    <mc:Fallback xmlns="">
      <p:transition spd="slow" advTm="5115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47E807-1AFE-6044-843B-701FD7B5814A}"/>
              </a:ext>
            </a:extLst>
          </p:cNvPr>
          <p:cNvSpPr>
            <a:spLocks noGrp="1"/>
          </p:cNvSpPr>
          <p:nvPr>
            <p:ph type="title"/>
          </p:nvPr>
        </p:nvSpPr>
        <p:spPr>
          <a:xfrm>
            <a:off x="838200" y="365126"/>
            <a:ext cx="10515600" cy="896516"/>
          </a:xfrm>
        </p:spPr>
        <p:txBody>
          <a:bodyPr>
            <a:normAutofit fontScale="90000"/>
          </a:bodyPr>
          <a:lstStyle/>
          <a:p>
            <a:pPr algn="ctr"/>
            <a:r>
              <a:rPr lang="en-US" sz="5400" u="sng" dirty="0" smtClean="0">
                <a:latin typeface="Gill Sans Ultra Bold" charset="0"/>
                <a:ea typeface="Gill Sans Ultra Bold" charset="0"/>
                <a:cs typeface="Gill Sans Ultra Bold" charset="0"/>
              </a:rPr>
              <a:t>Clinical </a:t>
            </a:r>
            <a:r>
              <a:rPr lang="en-US" sz="5400" u="sng" dirty="0">
                <a:latin typeface="Gill Sans Ultra Bold" charset="0"/>
                <a:ea typeface="Gill Sans Ultra Bold" charset="0"/>
                <a:cs typeface="Gill Sans Ultra Bold" charset="0"/>
              </a:rPr>
              <a:t>Findings</a:t>
            </a:r>
          </a:p>
        </p:txBody>
      </p:sp>
      <p:sp>
        <p:nvSpPr>
          <p:cNvPr id="3" name="Content Placeholder 2">
            <a:extLst>
              <a:ext uri="{FF2B5EF4-FFF2-40B4-BE49-F238E27FC236}">
                <a16:creationId xmlns="" xmlns:a16="http://schemas.microsoft.com/office/drawing/2014/main" id="{85138BFA-B0F6-544D-8DAF-BF907997C9B4}"/>
              </a:ext>
            </a:extLst>
          </p:cNvPr>
          <p:cNvSpPr>
            <a:spLocks noGrp="1"/>
          </p:cNvSpPr>
          <p:nvPr>
            <p:ph idx="1"/>
          </p:nvPr>
        </p:nvSpPr>
        <p:spPr>
          <a:xfrm>
            <a:off x="331808" y="1416973"/>
            <a:ext cx="11528384" cy="4636355"/>
          </a:xfrm>
        </p:spPr>
        <p:txBody>
          <a:bodyPr>
            <a:noAutofit/>
          </a:bodyPr>
          <a:lstStyle/>
          <a:p>
            <a:pPr marL="514350" indent="-514350">
              <a:buFont typeface="+mj-lt"/>
              <a:buAutoNum type="arabicPeriod"/>
            </a:pPr>
            <a:r>
              <a:rPr lang="en-US" sz="1800" dirty="0" err="1" smtClean="0">
                <a:latin typeface="Times New Roman" charset="0"/>
                <a:ea typeface="Times New Roman" charset="0"/>
                <a:cs typeface="Times New Roman" charset="0"/>
              </a:rPr>
              <a:t>Extraoral</a:t>
            </a:r>
            <a:r>
              <a:rPr lang="en-US" sz="1800" dirty="0" smtClean="0">
                <a:latin typeface="Times New Roman" charset="0"/>
                <a:ea typeface="Times New Roman" charset="0"/>
                <a:cs typeface="Times New Roman" charset="0"/>
              </a:rPr>
              <a:t> Examination: Macules on back of the neck due to previous rash, which is clearing up. Right submandibular lymph node is palpable with no pain to the patient. Patient has a 4mm “L” shaped scar on right side of his forehead from jumping off a table when younger. </a:t>
            </a:r>
            <a:endParaRPr lang="en-US" sz="1800" dirty="0">
              <a:latin typeface="Times New Roman" charset="0"/>
              <a:ea typeface="Times New Roman" charset="0"/>
              <a:cs typeface="Times New Roman" charset="0"/>
            </a:endParaRPr>
          </a:p>
          <a:p>
            <a:pPr marL="514350" indent="-514350">
              <a:buFont typeface="+mj-lt"/>
              <a:buAutoNum type="arabicPeriod"/>
            </a:pPr>
            <a:r>
              <a:rPr lang="en-US" sz="1800" dirty="0" smtClean="0">
                <a:latin typeface="Times New Roman" charset="0"/>
                <a:ea typeface="Times New Roman" charset="0"/>
                <a:cs typeface="Times New Roman" charset="0"/>
              </a:rPr>
              <a:t>Intraoral </a:t>
            </a:r>
            <a:r>
              <a:rPr lang="en-US" sz="1800" dirty="0">
                <a:latin typeface="Times New Roman" charset="0"/>
                <a:ea typeface="Times New Roman" charset="0"/>
                <a:cs typeface="Times New Roman" charset="0"/>
              </a:rPr>
              <a:t>Examination: </a:t>
            </a:r>
            <a:r>
              <a:rPr lang="en-US" sz="1800" dirty="0" err="1" smtClean="0">
                <a:latin typeface="Times New Roman" charset="0"/>
                <a:ea typeface="Times New Roman" charset="0"/>
                <a:cs typeface="Times New Roman" charset="0"/>
              </a:rPr>
              <a:t>Petechia</a:t>
            </a:r>
            <a:r>
              <a:rPr lang="en-US" sz="1800" dirty="0" smtClean="0">
                <a:latin typeface="Times New Roman" charset="0"/>
                <a:ea typeface="Times New Roman" charset="0"/>
                <a:cs typeface="Times New Roman" charset="0"/>
              </a:rPr>
              <a:t> on right buccal mucosa near max tuberosity. Slight delayed saliva. Nicotine stomatitis and geographic tongue with anterior tip black since birth. Patient has bilateral mandibular tori.</a:t>
            </a:r>
          </a:p>
          <a:p>
            <a:pPr marL="514350" indent="-514350">
              <a:buFont typeface="+mj-lt"/>
              <a:buAutoNum type="arabicPeriod"/>
            </a:pPr>
            <a:r>
              <a:rPr lang="en-US" sz="1800" dirty="0" smtClean="0">
                <a:latin typeface="Times New Roman" charset="0"/>
                <a:ea typeface="Times New Roman" charset="0"/>
                <a:cs typeface="Times New Roman" charset="0"/>
              </a:rPr>
              <a:t>Occlusion</a:t>
            </a:r>
            <a:r>
              <a:rPr lang="en-US" sz="1800" dirty="0">
                <a:latin typeface="Times New Roman" charset="0"/>
                <a:ea typeface="Times New Roman" charset="0"/>
                <a:cs typeface="Times New Roman" charset="0"/>
              </a:rPr>
              <a:t>: Cl </a:t>
            </a:r>
            <a:r>
              <a:rPr lang="en-US" sz="1800" dirty="0" smtClean="0">
                <a:latin typeface="Times New Roman" charset="0"/>
                <a:ea typeface="Times New Roman" charset="0"/>
                <a:cs typeface="Times New Roman" charset="0"/>
              </a:rPr>
              <a:t>I bilaterally</a:t>
            </a:r>
            <a:r>
              <a:rPr lang="en-US" sz="1800" dirty="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Overjet</a:t>
            </a:r>
            <a:r>
              <a:rPr lang="en-US" sz="1800" dirty="0" smtClean="0">
                <a:latin typeface="Times New Roman" charset="0"/>
                <a:ea typeface="Times New Roman" charset="0"/>
                <a:cs typeface="Times New Roman" charset="0"/>
              </a:rPr>
              <a:t>: 0mm on #24 and #25, 2mm on #23 and #26. Patient has #24 and #25 protruding outwards and #23 and #26 slanted inward towards tongue. Overbite: 10%.</a:t>
            </a:r>
          </a:p>
          <a:p>
            <a:pPr marL="0" indent="0">
              <a:buNone/>
            </a:pPr>
            <a:r>
              <a:rPr lang="en-US" sz="1800" dirty="0">
                <a:latin typeface="Times New Roman" charset="0"/>
                <a:ea typeface="Times New Roman" charset="0"/>
                <a:cs typeface="Times New Roman" charset="0"/>
              </a:rPr>
              <a:t>4        Dental:</a:t>
            </a:r>
          </a:p>
          <a:p>
            <a:pPr lvl="2"/>
            <a:r>
              <a:rPr lang="en-US" dirty="0">
                <a:latin typeface="Times New Roman" charset="0"/>
                <a:ea typeface="Times New Roman" charset="0"/>
                <a:cs typeface="Times New Roman" charset="0"/>
              </a:rPr>
              <a:t>Missing teeth #1, 12, 16, 17, and 32, which were all extracted.</a:t>
            </a:r>
          </a:p>
          <a:p>
            <a:pPr lvl="2"/>
            <a:r>
              <a:rPr lang="en-US" dirty="0">
                <a:latin typeface="Times New Roman" charset="0"/>
                <a:ea typeface="Times New Roman" charset="0"/>
                <a:cs typeface="Times New Roman" charset="0"/>
              </a:rPr>
              <a:t>Class I restorations on #2, 3, 4, 5, 14, 30 and 31. </a:t>
            </a:r>
          </a:p>
          <a:p>
            <a:pPr lvl="2"/>
            <a:r>
              <a:rPr lang="en-US" dirty="0" err="1">
                <a:latin typeface="Times New Roman" charset="0"/>
                <a:ea typeface="Times New Roman" charset="0"/>
                <a:cs typeface="Times New Roman" charset="0"/>
              </a:rPr>
              <a:t>Malpositioned</a:t>
            </a:r>
            <a:r>
              <a:rPr lang="en-US" dirty="0">
                <a:latin typeface="Times New Roman" charset="0"/>
                <a:ea typeface="Times New Roman" charset="0"/>
                <a:cs typeface="Times New Roman" charset="0"/>
              </a:rPr>
              <a:t>/crowding central and lateral mandibular incisors and #8 and 9 are slightly crossed on Facial aspect.</a:t>
            </a:r>
          </a:p>
          <a:p>
            <a:pPr lvl="2"/>
            <a:r>
              <a:rPr lang="en-US" dirty="0">
                <a:latin typeface="Times New Roman" charset="0"/>
                <a:ea typeface="Times New Roman" charset="0"/>
                <a:cs typeface="Times New Roman" charset="0"/>
              </a:rPr>
              <a:t>Facial fracture #6, 8, and 25 slightly.</a:t>
            </a:r>
          </a:p>
          <a:p>
            <a:pPr lvl="2"/>
            <a:r>
              <a:rPr lang="en-US" dirty="0">
                <a:latin typeface="Times New Roman" charset="0"/>
                <a:ea typeface="Times New Roman" charset="0"/>
                <a:cs typeface="Times New Roman" charset="0"/>
              </a:rPr>
              <a:t>Attrition on all canines</a:t>
            </a:r>
          </a:p>
          <a:p>
            <a:pPr marL="0" indent="0">
              <a:buNone/>
            </a:pPr>
            <a:r>
              <a:rPr lang="en-US" sz="1800" dirty="0">
                <a:latin typeface="Times New Roman" charset="0"/>
                <a:ea typeface="Times New Roman" charset="0"/>
                <a:cs typeface="Times New Roman" charset="0"/>
              </a:rPr>
              <a:t>5.       Deposits</a:t>
            </a:r>
          </a:p>
          <a:p>
            <a:pPr lvl="2"/>
            <a:r>
              <a:rPr lang="en-US" dirty="0">
                <a:latin typeface="Times New Roman" charset="0"/>
                <a:ea typeface="Times New Roman" charset="0"/>
                <a:cs typeface="Times New Roman" charset="0"/>
              </a:rPr>
              <a:t>Generalized extrinsic yellow stains due to smoking</a:t>
            </a:r>
          </a:p>
          <a:p>
            <a:pPr lvl="2"/>
            <a:r>
              <a:rPr lang="en-US" dirty="0">
                <a:latin typeface="Times New Roman" charset="0"/>
                <a:ea typeface="Times New Roman" charset="0"/>
                <a:cs typeface="Times New Roman" charset="0"/>
              </a:rPr>
              <a:t>Generalized Heavy </a:t>
            </a:r>
            <a:r>
              <a:rPr lang="en-US" dirty="0" err="1">
                <a:latin typeface="Times New Roman" charset="0"/>
                <a:ea typeface="Times New Roman" charset="0"/>
                <a:cs typeface="Times New Roman" charset="0"/>
              </a:rPr>
              <a:t>subgingival</a:t>
            </a:r>
            <a:r>
              <a:rPr lang="en-US" dirty="0">
                <a:latin typeface="Times New Roman" charset="0"/>
                <a:ea typeface="Times New Roman" charset="0"/>
                <a:cs typeface="Times New Roman" charset="0"/>
              </a:rPr>
              <a:t> calculus with moderate </a:t>
            </a:r>
            <a:r>
              <a:rPr lang="en-US" dirty="0" err="1">
                <a:latin typeface="Times New Roman" charset="0"/>
                <a:ea typeface="Times New Roman" charset="0"/>
                <a:cs typeface="Times New Roman" charset="0"/>
              </a:rPr>
              <a:t>supragingival</a:t>
            </a:r>
            <a:r>
              <a:rPr lang="en-US" dirty="0">
                <a:latin typeface="Times New Roman" charset="0"/>
                <a:ea typeface="Times New Roman" charset="0"/>
                <a:cs typeface="Times New Roman" charset="0"/>
              </a:rPr>
              <a:t> calculus.</a:t>
            </a:r>
          </a:p>
          <a:p>
            <a:pPr marL="514350" indent="-514350">
              <a:buFont typeface="+mj-lt"/>
              <a:buAutoNum type="arabicPeriod"/>
            </a:pPr>
            <a:endParaRPr lang="en-US" sz="2000" dirty="0" smtClean="0">
              <a:latin typeface="Times New Roman" charset="0"/>
              <a:ea typeface="Times New Roman" charset="0"/>
              <a:cs typeface="Times New Roman" charset="0"/>
            </a:endParaRPr>
          </a:p>
          <a:p>
            <a:pPr marL="514350" indent="-514350">
              <a:buFont typeface="+mj-lt"/>
              <a:buAutoNum type="arabicPeriod"/>
            </a:pPr>
            <a:endParaRPr lang="en-US" sz="1400" dirty="0"/>
          </a:p>
          <a:p>
            <a:pPr lvl="4"/>
            <a:endParaRPr lang="en-US" dirty="0"/>
          </a:p>
          <a:p>
            <a:pPr marL="914400" lvl="2" indent="0">
              <a:buNone/>
            </a:pPr>
            <a:endParaRPr lang="en-US" dirty="0"/>
          </a:p>
          <a:p>
            <a:pPr marL="514350" indent="-514350">
              <a:buFont typeface="+mj-lt"/>
              <a:buAutoNum type="arabicPeriod"/>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p:txBody>
      </p:sp>
    </p:spTree>
    <p:extLst>
      <p:ext uri="{BB962C8B-B14F-4D97-AF65-F5344CB8AC3E}">
        <p14:creationId xmlns:p14="http://schemas.microsoft.com/office/powerpoint/2010/main" val="1661012120"/>
      </p:ext>
    </p:extLst>
  </p:cSld>
  <p:clrMapOvr>
    <a:masterClrMapping/>
  </p:clrMapOvr>
  <mc:AlternateContent xmlns:mc="http://schemas.openxmlformats.org/markup-compatibility/2006" xmlns:p14="http://schemas.microsoft.com/office/powerpoint/2010/main">
    <mc:Choice Requires="p14">
      <p:transition spd="slow" p14:dur="2000" advTm="82069"/>
    </mc:Choice>
    <mc:Fallback xmlns="">
      <p:transition spd="slow" advTm="8206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1E07CE-9514-FA44-B97A-DDABF8189E7C}"/>
              </a:ext>
            </a:extLst>
          </p:cNvPr>
          <p:cNvSpPr>
            <a:spLocks noGrp="1"/>
          </p:cNvSpPr>
          <p:nvPr>
            <p:ph type="title"/>
          </p:nvPr>
        </p:nvSpPr>
        <p:spPr>
          <a:xfrm>
            <a:off x="2029327" y="122688"/>
            <a:ext cx="8610600" cy="1293028"/>
          </a:xfrm>
        </p:spPr>
        <p:txBody>
          <a:bodyPr>
            <a:noAutofit/>
          </a:bodyPr>
          <a:lstStyle/>
          <a:p>
            <a:pPr algn="ctr"/>
            <a:r>
              <a:rPr lang="en-US" sz="4800" b="1" u="sng" cap="none" spc="50" dirty="0">
                <a:ln w="9525" cmpd="sng">
                  <a:solidFill>
                    <a:schemeClr val="accent1"/>
                  </a:solidFill>
                  <a:prstDash val="solid"/>
                </a:ln>
                <a:solidFill>
                  <a:srgbClr val="70AD47">
                    <a:tint val="1000"/>
                  </a:srgbClr>
                </a:solidFill>
                <a:effectLst>
                  <a:glow rad="38100">
                    <a:schemeClr val="accent1">
                      <a:alpha val="40000"/>
                    </a:schemeClr>
                  </a:glow>
                </a:effectLst>
                <a:latin typeface="Pacifico" charset="0"/>
                <a:ea typeface="Pacifico" charset="0"/>
                <a:cs typeface="Pacifico" charset="0"/>
              </a:rPr>
              <a:t>Dental </a:t>
            </a:r>
            <a:r>
              <a:rPr lang="en-US" sz="4800" b="1" u="sng"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Pacifico" charset="0"/>
                <a:ea typeface="Pacifico" charset="0"/>
                <a:cs typeface="Pacifico" charset="0"/>
              </a:rPr>
              <a:t>&amp; Periodontal Charting</a:t>
            </a:r>
            <a:endParaRPr lang="en-US" sz="4800" b="1" u="sng" cap="none" spc="50" dirty="0">
              <a:ln w="9525" cmpd="sng">
                <a:solidFill>
                  <a:schemeClr val="accent1"/>
                </a:solidFill>
                <a:prstDash val="solid"/>
              </a:ln>
              <a:solidFill>
                <a:srgbClr val="70AD47">
                  <a:tint val="1000"/>
                </a:srgbClr>
              </a:solidFill>
              <a:effectLst>
                <a:glow rad="38100">
                  <a:schemeClr val="accent1">
                    <a:alpha val="40000"/>
                  </a:schemeClr>
                </a:glow>
              </a:effectLst>
              <a:latin typeface="Pacifico" charset="0"/>
              <a:ea typeface="Pacifico" charset="0"/>
              <a:cs typeface="Pacifico"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4087" t="33026" r="74080" b="4656"/>
          <a:stretch/>
        </p:blipFill>
        <p:spPr>
          <a:xfrm rot="5400000">
            <a:off x="1552658" y="-118652"/>
            <a:ext cx="2973402" cy="545692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937" t="13777" r="54320"/>
          <a:stretch/>
        </p:blipFill>
        <p:spPr>
          <a:xfrm rot="5400000">
            <a:off x="7375245" y="-89080"/>
            <a:ext cx="2995847" cy="5420228"/>
          </a:xfrm>
          <a:prstGeom prst="rect">
            <a:avLst/>
          </a:prstGeom>
        </p:spPr>
      </p:pic>
      <p:sp>
        <p:nvSpPr>
          <p:cNvPr id="3" name="Rectangle 2"/>
          <p:cNvSpPr/>
          <p:nvPr/>
        </p:nvSpPr>
        <p:spPr>
          <a:xfrm>
            <a:off x="580126" y="4283550"/>
            <a:ext cx="11343650" cy="2215991"/>
          </a:xfrm>
          <a:prstGeom prst="rect">
            <a:avLst/>
          </a:prstGeom>
        </p:spPr>
        <p:txBody>
          <a:bodyPr wrap="square">
            <a:spAutoFit/>
          </a:bodyPr>
          <a:lstStyle/>
          <a:p>
            <a:r>
              <a:rPr lang="en-US" sz="2600" dirty="0" smtClean="0"/>
              <a:t>Dental Hygiene Diagnosis:</a:t>
            </a:r>
            <a:r>
              <a:rPr lang="en-US" sz="1400" dirty="0" smtClean="0"/>
              <a:t/>
            </a:r>
            <a:br>
              <a:rPr lang="en-US" sz="1400" dirty="0" smtClean="0"/>
            </a:br>
            <a:r>
              <a:rPr lang="en-US" sz="1600" dirty="0" smtClean="0"/>
              <a:t>Mr</a:t>
            </a:r>
            <a:r>
              <a:rPr lang="en-US" sz="1600" dirty="0"/>
              <a:t>. N has Type II, active periodontitis due to generalized 3-4mm probing depths with a few 5mm posteriorly. Patient has moderate BOP, with mandibular posterior molars possibly leading to Grade I </a:t>
            </a:r>
            <a:r>
              <a:rPr lang="en-US" sz="1600" dirty="0" err="1"/>
              <a:t>furcations</a:t>
            </a:r>
            <a:r>
              <a:rPr lang="en-US" sz="1600" dirty="0"/>
              <a:t>. He has heavy </a:t>
            </a:r>
            <a:r>
              <a:rPr lang="en-US" sz="1600" dirty="0" err="1"/>
              <a:t>subgingival</a:t>
            </a:r>
            <a:r>
              <a:rPr lang="en-US" sz="1600" dirty="0"/>
              <a:t> calculus that needs to be thoroughly debrided along with generalized staining due to heavy smoking for over 16 years. The patient has crowding of mandibular </a:t>
            </a:r>
            <a:r>
              <a:rPr lang="en-US" sz="1600" dirty="0" err="1"/>
              <a:t>anteriors</a:t>
            </a:r>
            <a:r>
              <a:rPr lang="en-US" sz="1600" dirty="0"/>
              <a:t> and on the maxillary centrals, which makes it difficult to clean and remove plaque adequately. Along with this, Mr. N is at high risk for caries due to multiple risk factors and minimal protective factors. Patient has #12 missing due to caries, frequent exposure to sugary drinks such as sodas, delayed saliva, and difficulty maintaining proper oral hygiene due to crowded teeth.  </a:t>
            </a:r>
          </a:p>
        </p:txBody>
      </p:sp>
    </p:spTree>
    <p:extLst>
      <p:ext uri="{BB962C8B-B14F-4D97-AF65-F5344CB8AC3E}">
        <p14:creationId xmlns:p14="http://schemas.microsoft.com/office/powerpoint/2010/main" val="576812276"/>
      </p:ext>
    </p:extLst>
  </p:cSld>
  <p:clrMapOvr>
    <a:masterClrMapping/>
  </p:clrMapOvr>
  <mc:AlternateContent xmlns:mc="http://schemas.openxmlformats.org/markup-compatibility/2006" xmlns:p14="http://schemas.microsoft.com/office/powerpoint/2010/main">
    <mc:Choice Requires="p14">
      <p:transition spd="slow" p14:dur="2000" advTm="30698"/>
    </mc:Choice>
    <mc:Fallback xmlns="">
      <p:transition spd="slow" advTm="3069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477C8A-6968-FC42-B719-6DEC766B2DF2}"/>
              </a:ext>
            </a:extLst>
          </p:cNvPr>
          <p:cNvSpPr>
            <a:spLocks noGrp="1"/>
          </p:cNvSpPr>
          <p:nvPr>
            <p:ph type="title"/>
          </p:nvPr>
        </p:nvSpPr>
        <p:spPr>
          <a:xfrm>
            <a:off x="346719" y="322768"/>
            <a:ext cx="5235742" cy="1293028"/>
          </a:xfrm>
        </p:spPr>
        <p:txBody>
          <a:bodyPr>
            <a:noAutofit/>
          </a:bodyPr>
          <a:lstStyle/>
          <a:p>
            <a:pPr algn="ctr"/>
            <a:r>
              <a:rPr lang="en-US" sz="5400" u="sng" dirty="0"/>
              <a:t>Caries Risk Assessment</a:t>
            </a:r>
          </a:p>
        </p:txBody>
      </p:sp>
      <p:sp>
        <p:nvSpPr>
          <p:cNvPr id="3" name="Content Placeholder 2">
            <a:extLst>
              <a:ext uri="{FF2B5EF4-FFF2-40B4-BE49-F238E27FC236}">
                <a16:creationId xmlns="" xmlns:a16="http://schemas.microsoft.com/office/drawing/2014/main" id="{78B737CD-5580-D644-B7CE-C311D61CE697}"/>
              </a:ext>
            </a:extLst>
          </p:cNvPr>
          <p:cNvSpPr>
            <a:spLocks noGrp="1"/>
          </p:cNvSpPr>
          <p:nvPr>
            <p:ph idx="1"/>
          </p:nvPr>
        </p:nvSpPr>
        <p:spPr>
          <a:xfrm>
            <a:off x="5778255" y="322769"/>
            <a:ext cx="5601083" cy="3133663"/>
          </a:xfrm>
        </p:spPr>
        <p:txBody>
          <a:bodyPr>
            <a:normAutofit/>
          </a:bodyPr>
          <a:lstStyle/>
          <a:p>
            <a:r>
              <a:rPr lang="en-US" sz="1800" dirty="0" smtClean="0">
                <a:latin typeface="+mj-lt"/>
              </a:rPr>
              <a:t>Clinical </a:t>
            </a:r>
            <a:r>
              <a:rPr lang="en-US" sz="1800" dirty="0">
                <a:latin typeface="+mj-lt"/>
              </a:rPr>
              <a:t>Evidence of </a:t>
            </a:r>
            <a:r>
              <a:rPr lang="en-US" sz="1800" dirty="0" smtClean="0">
                <a:latin typeface="+mj-lt"/>
              </a:rPr>
              <a:t>Caries:</a:t>
            </a:r>
            <a:endParaRPr lang="en-US" sz="1800" dirty="0">
              <a:latin typeface="+mj-lt"/>
            </a:endParaRPr>
          </a:p>
          <a:p>
            <a:pPr lvl="2">
              <a:buFont typeface="Courier New" panose="02070309020205020404" pitchFamily="49" charset="0"/>
              <a:buChar char="o"/>
            </a:pPr>
            <a:r>
              <a:rPr lang="en-US" dirty="0" smtClean="0">
                <a:latin typeface="+mj-lt"/>
              </a:rPr>
              <a:t>Decay </a:t>
            </a:r>
            <a:r>
              <a:rPr lang="en-US" dirty="0">
                <a:latin typeface="+mj-lt"/>
              </a:rPr>
              <a:t>noted on the occlusal of # </a:t>
            </a:r>
            <a:r>
              <a:rPr lang="en-US" dirty="0" smtClean="0">
                <a:latin typeface="+mj-lt"/>
              </a:rPr>
              <a:t>18, 19, 20 and decay on the occlusal and distal of #15.</a:t>
            </a:r>
            <a:endParaRPr lang="en-US" dirty="0">
              <a:latin typeface="+mj-lt"/>
            </a:endParaRPr>
          </a:p>
          <a:p>
            <a:r>
              <a:rPr lang="en-US" sz="1800" dirty="0" smtClean="0">
                <a:latin typeface="+mj-lt"/>
              </a:rPr>
              <a:t>Radiographic </a:t>
            </a:r>
            <a:r>
              <a:rPr lang="en-US" sz="1800" dirty="0">
                <a:latin typeface="+mj-lt"/>
              </a:rPr>
              <a:t>Evidence of </a:t>
            </a:r>
            <a:r>
              <a:rPr lang="en-US" sz="1800" dirty="0" smtClean="0">
                <a:latin typeface="+mj-lt"/>
              </a:rPr>
              <a:t>Caries: No radiographic evidence of caries due to no radiographs available. </a:t>
            </a:r>
          </a:p>
          <a:p>
            <a:r>
              <a:rPr lang="en-US" sz="1800" dirty="0" smtClean="0">
                <a:latin typeface="+mj-lt"/>
              </a:rPr>
              <a:t>Patient is at high risk for caries due to missing #12 due to caries, frequent exposures to sugary drinks, and crowding of anterior teeth. </a:t>
            </a:r>
            <a:endParaRPr lang="en-US" sz="1800" dirty="0">
              <a:latin typeface="+mj-lt"/>
            </a:endParaRPr>
          </a:p>
        </p:txBody>
      </p:sp>
      <p:sp>
        <p:nvSpPr>
          <p:cNvPr id="4" name="Rectangle 3"/>
          <p:cNvSpPr/>
          <p:nvPr/>
        </p:nvSpPr>
        <p:spPr>
          <a:xfrm>
            <a:off x="940130" y="3876090"/>
            <a:ext cx="4048919" cy="1477328"/>
          </a:xfrm>
          <a:prstGeom prst="rect">
            <a:avLst/>
          </a:prstGeom>
        </p:spPr>
        <p:txBody>
          <a:bodyPr wrap="square">
            <a:spAutoFit/>
          </a:bodyPr>
          <a:lstStyle/>
          <a:p>
            <a:pPr algn="ctr"/>
            <a:r>
              <a:rPr lang="en-US" sz="3000" b="1" u="sng" spc="50" dirty="0">
                <a:ln w="9525" cmpd="sng">
                  <a:solidFill>
                    <a:schemeClr val="accent1"/>
                  </a:solidFill>
                  <a:prstDash val="solid"/>
                </a:ln>
                <a:solidFill>
                  <a:srgbClr val="70AD47">
                    <a:tint val="1000"/>
                  </a:srgbClr>
                </a:solidFill>
                <a:effectLst>
                  <a:glow rad="38100">
                    <a:schemeClr val="accent1">
                      <a:alpha val="40000"/>
                    </a:schemeClr>
                  </a:glow>
                </a:effectLst>
                <a:ea typeface="Harrington" charset="0"/>
                <a:cs typeface="Harrington" charset="0"/>
              </a:rPr>
              <a:t>Gingival Description </a:t>
            </a:r>
            <a:r>
              <a:rPr lang="en-US" sz="3000" b="1" u="sng" spc="50" dirty="0" smtClean="0">
                <a:ln w="9525" cmpd="sng">
                  <a:solidFill>
                    <a:schemeClr val="accent1"/>
                  </a:solidFill>
                  <a:prstDash val="solid"/>
                </a:ln>
                <a:solidFill>
                  <a:srgbClr val="70AD47">
                    <a:tint val="1000"/>
                  </a:srgbClr>
                </a:solidFill>
                <a:effectLst>
                  <a:glow rad="38100">
                    <a:schemeClr val="accent1">
                      <a:alpha val="40000"/>
                    </a:schemeClr>
                  </a:glow>
                </a:effectLst>
                <a:ea typeface="Harrington" charset="0"/>
                <a:cs typeface="Harrington" charset="0"/>
              </a:rPr>
              <a:t>   </a:t>
            </a:r>
          </a:p>
          <a:p>
            <a:pPr algn="ct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ea typeface="Harrington" charset="0"/>
                <a:cs typeface="Harrington" charset="0"/>
              </a:rPr>
              <a:t> &amp; </a:t>
            </a:r>
          </a:p>
          <a:p>
            <a:pPr algn="ctr"/>
            <a:r>
              <a:rPr lang="en-US" sz="3000" b="1" u="sng" spc="50" dirty="0" smtClean="0">
                <a:ln w="9525" cmpd="sng">
                  <a:solidFill>
                    <a:schemeClr val="accent1"/>
                  </a:solidFill>
                  <a:prstDash val="solid"/>
                </a:ln>
                <a:solidFill>
                  <a:srgbClr val="70AD47">
                    <a:tint val="1000"/>
                  </a:srgbClr>
                </a:solidFill>
                <a:effectLst>
                  <a:glow rad="38100">
                    <a:schemeClr val="accent1">
                      <a:alpha val="40000"/>
                    </a:schemeClr>
                  </a:glow>
                </a:effectLst>
                <a:ea typeface="Harrington" charset="0"/>
                <a:cs typeface="Harrington" charset="0"/>
              </a:rPr>
              <a:t>Periodontal </a:t>
            </a:r>
            <a:r>
              <a:rPr lang="en-US" sz="3000" b="1" u="sng" spc="50" dirty="0">
                <a:ln w="9525" cmpd="sng">
                  <a:solidFill>
                    <a:schemeClr val="accent1"/>
                  </a:solidFill>
                  <a:prstDash val="solid"/>
                </a:ln>
                <a:solidFill>
                  <a:srgbClr val="70AD47">
                    <a:tint val="1000"/>
                  </a:srgbClr>
                </a:solidFill>
                <a:effectLst>
                  <a:glow rad="38100">
                    <a:schemeClr val="accent1">
                      <a:alpha val="40000"/>
                    </a:schemeClr>
                  </a:glow>
                </a:effectLst>
                <a:ea typeface="Harrington" charset="0"/>
                <a:cs typeface="Harrington" charset="0"/>
              </a:rPr>
              <a:t>Status</a:t>
            </a:r>
            <a:endParaRPr lang="en-US" sz="3000" dirty="0"/>
          </a:p>
        </p:txBody>
      </p:sp>
      <p:sp>
        <p:nvSpPr>
          <p:cNvPr id="5" name="Rectangle 4"/>
          <p:cNvSpPr/>
          <p:nvPr/>
        </p:nvSpPr>
        <p:spPr>
          <a:xfrm>
            <a:off x="5582461" y="3876090"/>
            <a:ext cx="6096000" cy="2308324"/>
          </a:xfrm>
          <a:prstGeom prst="rect">
            <a:avLst/>
          </a:prstGeom>
        </p:spPr>
        <p:txBody>
          <a:bodyPr>
            <a:spAutoFit/>
          </a:bodyPr>
          <a:lstStyle/>
          <a:p>
            <a:r>
              <a:rPr lang="en-US" dirty="0"/>
              <a:t>Gingiva is generalized soft and melanin pigmented. Generalized red, inflamed gingiva with slightly snug papilla anteriorly and slightly rolled posteriorly. </a:t>
            </a:r>
          </a:p>
          <a:p>
            <a:r>
              <a:rPr lang="en-US" dirty="0"/>
              <a:t>Generalized slight periodontitis; Periodontal type II. </a:t>
            </a:r>
          </a:p>
          <a:p>
            <a:r>
              <a:rPr lang="en-US" dirty="0"/>
              <a:t>Generalized moderate BOP</a:t>
            </a:r>
          </a:p>
          <a:p>
            <a:r>
              <a:rPr lang="en-US" dirty="0"/>
              <a:t>Generalized 3-4 mm probe readings with some 5mms</a:t>
            </a:r>
          </a:p>
          <a:p>
            <a:r>
              <a:rPr lang="en-US" dirty="0"/>
              <a:t>No </a:t>
            </a:r>
            <a:r>
              <a:rPr lang="en-US" dirty="0" err="1"/>
              <a:t>furcations</a:t>
            </a:r>
            <a:r>
              <a:rPr lang="en-US" dirty="0"/>
              <a:t> </a:t>
            </a:r>
          </a:p>
          <a:p>
            <a:r>
              <a:rPr lang="en-US" dirty="0"/>
              <a:t>No mobility </a:t>
            </a:r>
          </a:p>
        </p:txBody>
      </p:sp>
    </p:spTree>
    <p:extLst>
      <p:ext uri="{BB962C8B-B14F-4D97-AF65-F5344CB8AC3E}">
        <p14:creationId xmlns:p14="http://schemas.microsoft.com/office/powerpoint/2010/main" val="2638585649"/>
      </p:ext>
    </p:extLst>
  </p:cSld>
  <p:clrMapOvr>
    <a:masterClrMapping/>
  </p:clrMapOvr>
  <mc:AlternateContent xmlns:mc="http://schemas.openxmlformats.org/markup-compatibility/2006" xmlns:p14="http://schemas.microsoft.com/office/powerpoint/2010/main">
    <mc:Choice Requires="p14">
      <p:transition spd="slow" p14:dur="2000" advTm="49431"/>
    </mc:Choice>
    <mc:Fallback xmlns="">
      <p:transition spd="slow" advTm="4943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D0D4BA-CF65-7448-B570-70AF807E0D81}"/>
              </a:ext>
            </a:extLst>
          </p:cNvPr>
          <p:cNvSpPr>
            <a:spLocks noGrp="1"/>
          </p:cNvSpPr>
          <p:nvPr>
            <p:ph type="title"/>
          </p:nvPr>
        </p:nvSpPr>
        <p:spPr>
          <a:xfrm>
            <a:off x="0" y="28099"/>
            <a:ext cx="7735824" cy="1293028"/>
          </a:xfrm>
        </p:spPr>
        <p:txBody>
          <a:bodyPr>
            <a:normAutofit/>
          </a:bodyPr>
          <a:lstStyle/>
          <a:p>
            <a:pPr algn="ctr"/>
            <a:r>
              <a:rPr lang="en-US" sz="4000" u="sng" dirty="0"/>
              <a:t>Dental Hygiene Care Plan</a:t>
            </a:r>
          </a:p>
        </p:txBody>
      </p:sp>
      <p:sp>
        <p:nvSpPr>
          <p:cNvPr id="3" name="Content Placeholder 2">
            <a:extLst>
              <a:ext uri="{FF2B5EF4-FFF2-40B4-BE49-F238E27FC236}">
                <a16:creationId xmlns="" xmlns:a16="http://schemas.microsoft.com/office/drawing/2014/main" id="{AF58EF4E-765A-F64F-A959-51E4D5066735}"/>
              </a:ext>
            </a:extLst>
          </p:cNvPr>
          <p:cNvSpPr>
            <a:spLocks noGrp="1"/>
          </p:cNvSpPr>
          <p:nvPr>
            <p:ph idx="1"/>
          </p:nvPr>
        </p:nvSpPr>
        <p:spPr>
          <a:xfrm>
            <a:off x="0" y="950976"/>
            <a:ext cx="8558048" cy="3543481"/>
          </a:xfrm>
        </p:spPr>
        <p:txBody>
          <a:bodyPr>
            <a:noAutofit/>
          </a:bodyPr>
          <a:lstStyle/>
          <a:p>
            <a:pPr marL="514350" indent="-514350">
              <a:buFont typeface="+mj-lt"/>
              <a:buAutoNum type="arabicPeriod"/>
            </a:pPr>
            <a:r>
              <a:rPr lang="en-US" sz="1800" dirty="0" smtClean="0">
                <a:latin typeface="+mj-lt"/>
              </a:rPr>
              <a:t>Reduce BOP by 50% by next 3 month </a:t>
            </a:r>
            <a:r>
              <a:rPr lang="en-US" sz="1800" dirty="0" err="1" smtClean="0">
                <a:latin typeface="+mj-lt"/>
              </a:rPr>
              <a:t>recare</a:t>
            </a:r>
            <a:r>
              <a:rPr lang="en-US" sz="1800" dirty="0" smtClean="0">
                <a:latin typeface="+mj-lt"/>
              </a:rPr>
              <a:t>. </a:t>
            </a:r>
          </a:p>
          <a:p>
            <a:pPr marL="514350" indent="-514350">
              <a:buFont typeface="+mj-lt"/>
              <a:buAutoNum type="arabicPeriod"/>
            </a:pPr>
            <a:r>
              <a:rPr lang="en-US" sz="1800" dirty="0" smtClean="0">
                <a:latin typeface="+mj-lt"/>
              </a:rPr>
              <a:t>Improve and arrest periodontal status through proper debridement, by the next 3 month </a:t>
            </a:r>
            <a:r>
              <a:rPr lang="en-US" sz="1800" dirty="0" err="1" smtClean="0">
                <a:latin typeface="+mj-lt"/>
              </a:rPr>
              <a:t>recare</a:t>
            </a:r>
            <a:r>
              <a:rPr lang="en-US" sz="1800" dirty="0" smtClean="0">
                <a:latin typeface="+mj-lt"/>
              </a:rPr>
              <a:t>. </a:t>
            </a:r>
          </a:p>
          <a:p>
            <a:pPr marL="514350" indent="-514350">
              <a:buFont typeface="+mj-lt"/>
              <a:buAutoNum type="arabicPeriod"/>
            </a:pPr>
            <a:r>
              <a:rPr lang="en-US" sz="1800" dirty="0" smtClean="0">
                <a:latin typeface="+mj-lt"/>
              </a:rPr>
              <a:t>Patient </a:t>
            </a:r>
            <a:r>
              <a:rPr lang="en-US" sz="1800" dirty="0">
                <a:latin typeface="+mj-lt"/>
              </a:rPr>
              <a:t>will </a:t>
            </a:r>
            <a:r>
              <a:rPr lang="en-US" sz="1800" dirty="0" smtClean="0">
                <a:latin typeface="+mj-lt"/>
              </a:rPr>
              <a:t>report less consuming of sugary drinks and going to Dentist for suspected caries by next 3 month </a:t>
            </a:r>
            <a:r>
              <a:rPr lang="en-US" sz="1800" dirty="0" err="1" smtClean="0">
                <a:latin typeface="+mj-lt"/>
              </a:rPr>
              <a:t>recare</a:t>
            </a:r>
            <a:r>
              <a:rPr lang="en-US" sz="1800" dirty="0" smtClean="0">
                <a:latin typeface="+mj-lt"/>
              </a:rPr>
              <a:t>. </a:t>
            </a:r>
          </a:p>
          <a:p>
            <a:pPr marL="514350" indent="-514350">
              <a:buFont typeface="+mj-lt"/>
              <a:buAutoNum type="arabicPeriod"/>
            </a:pPr>
            <a:r>
              <a:rPr lang="en-US" sz="1800" dirty="0" smtClean="0">
                <a:latin typeface="+mj-lt"/>
              </a:rPr>
              <a:t>Patient </a:t>
            </a:r>
            <a:r>
              <a:rPr lang="en-US" sz="1800" dirty="0">
                <a:latin typeface="+mj-lt"/>
              </a:rPr>
              <a:t>will report </a:t>
            </a:r>
            <a:r>
              <a:rPr lang="en-US" sz="1800" dirty="0" smtClean="0">
                <a:latin typeface="+mj-lt"/>
              </a:rPr>
              <a:t>using a soft bristled tooth brush or Powered toothbrush for 2 minutes, twice daily by next 3 month                       </a:t>
            </a:r>
            <a:r>
              <a:rPr lang="en-US" sz="1800" dirty="0" err="1" smtClean="0">
                <a:latin typeface="+mj-lt"/>
              </a:rPr>
              <a:t>recare</a:t>
            </a:r>
            <a:r>
              <a:rPr lang="en-US" sz="1800" dirty="0" smtClean="0">
                <a:latin typeface="+mj-lt"/>
              </a:rPr>
              <a:t>. </a:t>
            </a:r>
            <a:endParaRPr lang="en-US" sz="1800" dirty="0">
              <a:latin typeface="+mj-lt"/>
            </a:endParaRPr>
          </a:p>
          <a:p>
            <a:pPr marL="514350" indent="-514350">
              <a:buFont typeface="+mj-lt"/>
              <a:buAutoNum type="arabicPeriod"/>
            </a:pPr>
            <a:r>
              <a:rPr lang="en-US" sz="1800" dirty="0">
                <a:latin typeface="+mj-lt"/>
              </a:rPr>
              <a:t>Patient will report </a:t>
            </a:r>
            <a:r>
              <a:rPr lang="en-US" sz="1800" dirty="0" smtClean="0">
                <a:latin typeface="+mj-lt"/>
              </a:rPr>
              <a:t>starting to use floss as an interdental                          aid for </a:t>
            </a:r>
            <a:r>
              <a:rPr lang="en-US" sz="1800" dirty="0" err="1" smtClean="0">
                <a:latin typeface="+mj-lt"/>
              </a:rPr>
              <a:t>atleast</a:t>
            </a:r>
            <a:r>
              <a:rPr lang="en-US" sz="1800" dirty="0" smtClean="0">
                <a:latin typeface="+mj-lt"/>
              </a:rPr>
              <a:t> once daily by next 3 month </a:t>
            </a:r>
            <a:r>
              <a:rPr lang="en-US" sz="1800" dirty="0" err="1" smtClean="0">
                <a:latin typeface="+mj-lt"/>
              </a:rPr>
              <a:t>recare</a:t>
            </a:r>
            <a:r>
              <a:rPr lang="en-US" sz="1800" dirty="0" smtClean="0">
                <a:latin typeface="+mj-lt"/>
              </a:rPr>
              <a:t>. </a:t>
            </a:r>
          </a:p>
          <a:p>
            <a:pPr marL="514350" indent="-514350">
              <a:buFont typeface="+mj-lt"/>
              <a:buAutoNum type="arabicPeriod"/>
            </a:pPr>
            <a:r>
              <a:rPr lang="en-US" sz="1800" dirty="0" smtClean="0">
                <a:latin typeface="+mj-lt"/>
              </a:rPr>
              <a:t>Patient will report rinsing </a:t>
            </a:r>
            <a:r>
              <a:rPr lang="en-US" sz="1800" dirty="0">
                <a:latin typeface="+mj-lt"/>
              </a:rPr>
              <a:t>with .o5% </a:t>
            </a:r>
            <a:r>
              <a:rPr lang="en-US" sz="1800" dirty="0" err="1">
                <a:latin typeface="+mj-lt"/>
              </a:rPr>
              <a:t>NaFl</a:t>
            </a:r>
            <a:r>
              <a:rPr lang="en-US" sz="1800" dirty="0">
                <a:latin typeface="+mj-lt"/>
              </a:rPr>
              <a:t> 2 x’s day for </a:t>
            </a:r>
            <a:r>
              <a:rPr lang="en-US" sz="1800" dirty="0" smtClean="0">
                <a:latin typeface="+mj-lt"/>
              </a:rPr>
              <a:t>                30 seconds.</a:t>
            </a:r>
            <a:endParaRPr lang="en-US" sz="1800"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0" indent="0">
              <a:buNone/>
            </a:pPr>
            <a:endParaRPr lang="en-US" dirty="0"/>
          </a:p>
        </p:txBody>
      </p:sp>
      <p:sp>
        <p:nvSpPr>
          <p:cNvPr id="4" name="Rectangle 3"/>
          <p:cNvSpPr/>
          <p:nvPr/>
        </p:nvSpPr>
        <p:spPr>
          <a:xfrm>
            <a:off x="246047" y="5056784"/>
            <a:ext cx="5704965" cy="615553"/>
          </a:xfrm>
          <a:prstGeom prst="rect">
            <a:avLst/>
          </a:prstGeom>
        </p:spPr>
        <p:txBody>
          <a:bodyPr wrap="square">
            <a:spAutoFit/>
          </a:bodyPr>
          <a:lstStyle/>
          <a:p>
            <a:r>
              <a:rPr lang="en-US" sz="3400" u="sng" dirty="0">
                <a:ln w="0"/>
                <a:effectLst>
                  <a:outerShdw blurRad="38100" dist="19050" dir="2700000" algn="tl" rotWithShape="0">
                    <a:schemeClr val="dk1">
                      <a:alpha val="40000"/>
                    </a:schemeClr>
                  </a:outerShdw>
                </a:effectLst>
                <a:latin typeface="Lucida Handwriting" charset="0"/>
                <a:ea typeface="Lucida Handwriting" charset="0"/>
                <a:cs typeface="Lucida Handwriting" charset="0"/>
              </a:rPr>
              <a:t>Consent for Treatment</a:t>
            </a:r>
            <a:endParaRPr lang="en-US" sz="3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124"/>
          <a:stretch/>
        </p:blipFill>
        <p:spPr>
          <a:xfrm>
            <a:off x="6837656" y="3090672"/>
            <a:ext cx="5178199" cy="3568161"/>
          </a:xfrm>
          <a:prstGeom prst="rect">
            <a:avLst/>
          </a:prstGeom>
        </p:spPr>
      </p:pic>
    </p:spTree>
    <p:extLst>
      <p:ext uri="{BB962C8B-B14F-4D97-AF65-F5344CB8AC3E}">
        <p14:creationId xmlns:p14="http://schemas.microsoft.com/office/powerpoint/2010/main" val="2513899783"/>
      </p:ext>
    </p:extLst>
  </p:cSld>
  <p:clrMapOvr>
    <a:masterClrMapping/>
  </p:clrMapOvr>
  <mc:AlternateContent xmlns:mc="http://schemas.openxmlformats.org/markup-compatibility/2006" xmlns:p14="http://schemas.microsoft.com/office/powerpoint/2010/main">
    <mc:Choice Requires="p14">
      <p:transition spd="slow" p14:dur="2000" advTm="181034"/>
    </mc:Choice>
    <mc:Fallback xmlns="">
      <p:transition spd="slow" advTm="18103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37A90-D603-2C49-893C-EC77C3FFE029}"/>
              </a:ext>
            </a:extLst>
          </p:cNvPr>
          <p:cNvSpPr>
            <a:spLocks noGrp="1"/>
          </p:cNvSpPr>
          <p:nvPr>
            <p:ph type="title"/>
          </p:nvPr>
        </p:nvSpPr>
        <p:spPr>
          <a:xfrm>
            <a:off x="2042948" y="379948"/>
            <a:ext cx="8610600" cy="1300656"/>
          </a:xfrm>
        </p:spPr>
        <p:txBody>
          <a:bodyPr>
            <a:normAutofit fontScale="90000"/>
          </a:bodyPr>
          <a:lstStyle/>
          <a:p>
            <a:pPr algn="ctr"/>
            <a:r>
              <a:rPr lang="en-US" sz="4000" u="sng" dirty="0">
                <a:solidFill>
                  <a:schemeClr val="bg1"/>
                </a:solidFill>
              </a:rPr>
              <a:t>Implementation -Treatment</a:t>
            </a:r>
            <a:r>
              <a:rPr lang="en-US" sz="4000" u="sng" dirty="0"/>
              <a:t/>
            </a:r>
            <a:br>
              <a:rPr lang="en-US" sz="4000" u="sng" dirty="0"/>
            </a:br>
            <a:endParaRPr lang="en-US" sz="4000" i="1" dirty="0"/>
          </a:p>
        </p:txBody>
      </p:sp>
      <p:sp>
        <p:nvSpPr>
          <p:cNvPr id="3" name="Content Placeholder 2">
            <a:extLst>
              <a:ext uri="{FF2B5EF4-FFF2-40B4-BE49-F238E27FC236}">
                <a16:creationId xmlns="" xmlns:a16="http://schemas.microsoft.com/office/drawing/2014/main" id="{E99B0649-7582-BF40-9A1E-CFD669B88D00}"/>
              </a:ext>
            </a:extLst>
          </p:cNvPr>
          <p:cNvSpPr>
            <a:spLocks noGrp="1"/>
          </p:cNvSpPr>
          <p:nvPr>
            <p:ph idx="1"/>
          </p:nvPr>
        </p:nvSpPr>
        <p:spPr>
          <a:xfrm>
            <a:off x="667476" y="1387996"/>
            <a:ext cx="10820400" cy="4947219"/>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514350" indent="-514350">
              <a:buFont typeface="+mj-lt"/>
              <a:buAutoNum type="arabicPeriod"/>
            </a:pPr>
            <a:r>
              <a:rPr lang="en-US" dirty="0" smtClean="0">
                <a:ln>
                  <a:solidFill>
                    <a:sysClr val="windowText" lastClr="000000"/>
                  </a:solidFill>
                </a:ln>
                <a:solidFill>
                  <a:schemeClr val="bg1"/>
                </a:solidFill>
                <a:latin typeface="+mj-lt"/>
              </a:rPr>
              <a:t>Preventive Services:</a:t>
            </a:r>
            <a:endParaRPr lang="en-US" dirty="0">
              <a:ln>
                <a:solidFill>
                  <a:sysClr val="windowText" lastClr="000000"/>
                </a:solidFill>
              </a:ln>
              <a:solidFill>
                <a:schemeClr val="bg1"/>
              </a:solidFill>
              <a:latin typeface="+mj-lt"/>
            </a:endParaRPr>
          </a:p>
          <a:p>
            <a:pPr lvl="3">
              <a:buFont typeface="Courier New" panose="02070309020205020404" pitchFamily="49" charset="0"/>
              <a:buChar char="o"/>
            </a:pPr>
            <a:r>
              <a:rPr lang="en-US" sz="2000" dirty="0">
                <a:ln>
                  <a:solidFill>
                    <a:sysClr val="windowText" lastClr="000000"/>
                  </a:solidFill>
                </a:ln>
                <a:solidFill>
                  <a:schemeClr val="bg1"/>
                </a:solidFill>
                <a:latin typeface="+mj-lt"/>
              </a:rPr>
              <a:t>Oral Self-care </a:t>
            </a:r>
            <a:r>
              <a:rPr lang="en-US" sz="2000" dirty="0" smtClean="0">
                <a:ln>
                  <a:solidFill>
                    <a:sysClr val="windowText" lastClr="000000"/>
                  </a:solidFill>
                </a:ln>
                <a:solidFill>
                  <a:schemeClr val="bg1"/>
                </a:solidFill>
                <a:latin typeface="+mj-lt"/>
              </a:rPr>
              <a:t>Instructions: Patient was taught the modified bass method of brushing and informed to brush with a soft bristled manual tooth brush for 2 minutes daily. However, the patient was recommended to use a powered toothbrush and before treatment ended, patient bought an Oral B powered toothbrush. He was told to use this to brush twice daily. </a:t>
            </a:r>
            <a:endParaRPr lang="en-US" sz="2000" dirty="0">
              <a:ln>
                <a:solidFill>
                  <a:sysClr val="windowText" lastClr="000000"/>
                </a:solidFill>
              </a:ln>
              <a:solidFill>
                <a:schemeClr val="bg1"/>
              </a:solidFill>
              <a:latin typeface="+mj-lt"/>
            </a:endParaRPr>
          </a:p>
          <a:p>
            <a:pPr lvl="3">
              <a:buFont typeface="Courier New" panose="02070309020205020404" pitchFamily="49" charset="0"/>
              <a:buChar char="o"/>
            </a:pPr>
            <a:r>
              <a:rPr lang="en-US" sz="2000" dirty="0">
                <a:ln>
                  <a:solidFill>
                    <a:sysClr val="windowText" lastClr="000000"/>
                  </a:solidFill>
                </a:ln>
                <a:solidFill>
                  <a:schemeClr val="bg1"/>
                </a:solidFill>
                <a:latin typeface="+mj-lt"/>
              </a:rPr>
              <a:t>Fluoride </a:t>
            </a:r>
            <a:r>
              <a:rPr lang="en-US" sz="2000" dirty="0" smtClean="0">
                <a:ln>
                  <a:solidFill>
                    <a:sysClr val="windowText" lastClr="000000"/>
                  </a:solidFill>
                </a:ln>
                <a:solidFill>
                  <a:schemeClr val="bg1"/>
                </a:solidFill>
                <a:latin typeface="+mj-lt"/>
              </a:rPr>
              <a:t>Therapies: The patient was advised to obtain a 1.1% Sodium fluoride toothpaste from the Dentist to use as his dentifrice twice daily.</a:t>
            </a:r>
          </a:p>
          <a:p>
            <a:pPr lvl="3">
              <a:buFont typeface="Courier New" panose="02070309020205020404" pitchFamily="49" charset="0"/>
              <a:buChar char="o"/>
            </a:pPr>
            <a:r>
              <a:rPr lang="en-US" sz="2000" dirty="0" smtClean="0">
                <a:ln>
                  <a:solidFill>
                    <a:sysClr val="windowText" lastClr="000000"/>
                  </a:solidFill>
                </a:ln>
                <a:solidFill>
                  <a:schemeClr val="bg1"/>
                </a:solidFill>
                <a:latin typeface="+mj-lt"/>
              </a:rPr>
              <a:t>Patient was not qualified for sealants</a:t>
            </a:r>
            <a:endParaRPr lang="en-US" sz="2000" dirty="0">
              <a:ln>
                <a:solidFill>
                  <a:sysClr val="windowText" lastClr="000000"/>
                </a:solidFill>
              </a:ln>
              <a:solidFill>
                <a:schemeClr val="bg1"/>
              </a:solidFill>
              <a:latin typeface="+mj-lt"/>
            </a:endParaRPr>
          </a:p>
          <a:p>
            <a:pPr lvl="3">
              <a:buFont typeface="Courier New" panose="02070309020205020404" pitchFamily="49" charset="0"/>
              <a:buChar char="o"/>
            </a:pPr>
            <a:r>
              <a:rPr lang="en-US" sz="2000" dirty="0" smtClean="0">
                <a:ln>
                  <a:solidFill>
                    <a:sysClr val="windowText" lastClr="000000"/>
                  </a:solidFill>
                </a:ln>
                <a:solidFill>
                  <a:schemeClr val="bg1"/>
                </a:solidFill>
                <a:latin typeface="+mj-lt"/>
              </a:rPr>
              <a:t>Antimicrobials: For antimicrobial, the patient was recommended to use a 0.05% Sodium fluoride rinse, such as Listerine Total care, twice daily for 30 seconds.</a:t>
            </a:r>
            <a:endParaRPr lang="en-US" sz="2000" dirty="0">
              <a:ln>
                <a:solidFill>
                  <a:sysClr val="windowText" lastClr="000000"/>
                </a:solidFill>
              </a:ln>
              <a:solidFill>
                <a:schemeClr val="bg1"/>
              </a:solidFill>
              <a:latin typeface="+mj-lt"/>
            </a:endParaRPr>
          </a:p>
          <a:p>
            <a:pPr lvl="3">
              <a:buFont typeface="Courier New" panose="02070309020205020404" pitchFamily="49" charset="0"/>
              <a:buChar char="o"/>
            </a:pPr>
            <a:r>
              <a:rPr lang="en-US" sz="2000" dirty="0">
                <a:ln>
                  <a:solidFill>
                    <a:sysClr val="windowText" lastClr="000000"/>
                  </a:solidFill>
                </a:ln>
                <a:solidFill>
                  <a:schemeClr val="bg1"/>
                </a:solidFill>
                <a:latin typeface="+mj-lt"/>
              </a:rPr>
              <a:t>Dietary </a:t>
            </a:r>
            <a:r>
              <a:rPr lang="en-US" sz="2000" dirty="0" smtClean="0">
                <a:ln>
                  <a:solidFill>
                    <a:sysClr val="windowText" lastClr="000000"/>
                  </a:solidFill>
                </a:ln>
                <a:solidFill>
                  <a:schemeClr val="bg1"/>
                </a:solidFill>
                <a:latin typeface="+mj-lt"/>
              </a:rPr>
              <a:t>Guidance: Patient was recommended to stop or reduce the intake of sugary foods and drinks and try to drink as much water as possible instead of sodas. </a:t>
            </a:r>
            <a:endParaRPr lang="en-US" sz="2000" dirty="0">
              <a:ln>
                <a:solidFill>
                  <a:sysClr val="windowText" lastClr="000000"/>
                </a:solidFill>
              </a:ln>
              <a:solidFill>
                <a:schemeClr val="bg1"/>
              </a:solidFill>
              <a:latin typeface="+mj-lt"/>
            </a:endParaRPr>
          </a:p>
          <a:p>
            <a:pPr lvl="3"/>
            <a:endParaRPr lang="en-US" sz="2400" dirty="0">
              <a:latin typeface="+mj-lt"/>
            </a:endParaRPr>
          </a:p>
          <a:p>
            <a:pPr lvl="2"/>
            <a:endParaRPr lang="en-US" dirty="0"/>
          </a:p>
        </p:txBody>
      </p:sp>
    </p:spTree>
    <p:extLst>
      <p:ext uri="{BB962C8B-B14F-4D97-AF65-F5344CB8AC3E}">
        <p14:creationId xmlns:p14="http://schemas.microsoft.com/office/powerpoint/2010/main" val="2307214440"/>
      </p:ext>
    </p:extLst>
  </p:cSld>
  <p:clrMapOvr>
    <a:masterClrMapping/>
  </p:clrMapOvr>
  <mc:AlternateContent xmlns:mc="http://schemas.openxmlformats.org/markup-compatibility/2006" xmlns:p14="http://schemas.microsoft.com/office/powerpoint/2010/main">
    <mc:Choice Requires="p14">
      <p:transition spd="slow" p14:dur="2000" advTm="136058"/>
    </mc:Choice>
    <mc:Fallback xmlns="">
      <p:transition spd="slow" advTm="136058"/>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12649</TotalTime>
  <Words>2597</Words>
  <Application>Microsoft Macintosh PowerPoint</Application>
  <PresentationFormat>Widescreen</PresentationFormat>
  <Paragraphs>166</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Apple Chancery</vt:lpstr>
      <vt:lpstr>Braggadocio</vt:lpstr>
      <vt:lpstr>Calibri</vt:lpstr>
      <vt:lpstr>Century Gothic</vt:lpstr>
      <vt:lpstr>Courier New</vt:lpstr>
      <vt:lpstr>Gill Sans Ultra Bold</vt:lpstr>
      <vt:lpstr>Harrington</vt:lpstr>
      <vt:lpstr>Lucida Handwriting</vt:lpstr>
      <vt:lpstr>Pacifico</vt:lpstr>
      <vt:lpstr>Times New Roman</vt:lpstr>
      <vt:lpstr>Wingdings 3</vt:lpstr>
      <vt:lpstr>Arial</vt:lpstr>
      <vt:lpstr>Wisp</vt:lpstr>
      <vt:lpstr>Patient Profile</vt:lpstr>
      <vt:lpstr>Chief Complaint(s)</vt:lpstr>
      <vt:lpstr>PowerPoint Presentation</vt:lpstr>
      <vt:lpstr>ManageMENT</vt:lpstr>
      <vt:lpstr>Clinical Findings</vt:lpstr>
      <vt:lpstr>Dental &amp; Periodontal Charting</vt:lpstr>
      <vt:lpstr>Caries Risk Assessment</vt:lpstr>
      <vt:lpstr>Dental Hygiene Care Plan</vt:lpstr>
      <vt:lpstr>Implementation -Treatment </vt:lpstr>
      <vt:lpstr>Implementation –Treatment Continued </vt:lpstr>
      <vt:lpstr>Evaluation of Care – Outcome of Care –  Prognosis</vt:lpstr>
      <vt:lpstr>Continued Care Recommendations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College of Technology Department of Dental Hygiene DEN 2300 Case Presentation</dc:title>
  <dc:subject/>
  <dc:creator>Microsoft Office User</dc:creator>
  <cp:keywords/>
  <dc:description/>
  <cp:lastModifiedBy>Jebunnaher.Chowdhury@mail.citytech.cuny.edu</cp:lastModifiedBy>
  <cp:revision>170</cp:revision>
  <cp:lastPrinted>2018-08-04T23:38:02Z</cp:lastPrinted>
  <dcterms:created xsi:type="dcterms:W3CDTF">2018-08-03T11:56:43Z</dcterms:created>
  <dcterms:modified xsi:type="dcterms:W3CDTF">2019-04-19T21:33:55Z</dcterms:modified>
  <cp:category/>
</cp:coreProperties>
</file>