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2" r:id="rId15"/>
    <p:sldId id="274" r:id="rId16"/>
    <p:sldId id="277" r:id="rId17"/>
    <p:sldId id="278" r:id="rId18"/>
    <p:sldId id="279" r:id="rId19"/>
    <p:sldId id="280" r:id="rId20"/>
    <p:sldId id="284" r:id="rId21"/>
    <p:sldId id="282" r:id="rId22"/>
    <p:sldId id="283"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7"/>
    <p:restoredTop sz="94719"/>
  </p:normalViewPr>
  <p:slideViewPr>
    <p:cSldViewPr snapToGrid="0" snapToObjects="1">
      <p:cViewPr>
        <p:scale>
          <a:sx n="115" d="100"/>
          <a:sy n="115" d="100"/>
        </p:scale>
        <p:origin x="10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B8658-40F8-4088-B1C2-0BCCF401AE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BC5429-CF1D-41BC-8B3D-CBA406573F67}">
      <dgm:prSet custT="1"/>
      <dgm:spPr/>
      <dgm:t>
        <a:bodyPr/>
        <a:lstStyle/>
        <a:p>
          <a:r>
            <a:rPr lang="en-US" sz="1600" dirty="0"/>
            <a:t>52 years old Hispanic female</a:t>
          </a:r>
        </a:p>
      </dgm:t>
    </dgm:pt>
    <dgm:pt modelId="{CF89A0A9-24E1-4CEC-9684-ACF97C3A7716}" type="parTrans" cxnId="{582C3D11-9BB9-48C4-8F8F-1E9545F4BDEA}">
      <dgm:prSet/>
      <dgm:spPr/>
      <dgm:t>
        <a:bodyPr/>
        <a:lstStyle/>
        <a:p>
          <a:endParaRPr lang="en-US"/>
        </a:p>
      </dgm:t>
    </dgm:pt>
    <dgm:pt modelId="{F5B8BA92-9314-4702-8D07-1E946B85B541}" type="sibTrans" cxnId="{582C3D11-9BB9-48C4-8F8F-1E9545F4BDEA}">
      <dgm:prSet/>
      <dgm:spPr/>
      <dgm:t>
        <a:bodyPr/>
        <a:lstStyle/>
        <a:p>
          <a:endParaRPr lang="en-US"/>
        </a:p>
      </dgm:t>
    </dgm:pt>
    <dgm:pt modelId="{CAAA4E4B-7C80-43A8-94FA-53A1B73239D2}">
      <dgm:prSet custT="1"/>
      <dgm:spPr/>
      <dgm:t>
        <a:bodyPr/>
        <a:lstStyle/>
        <a:p>
          <a:r>
            <a:rPr lang="en-US" sz="1600" dirty="0"/>
            <a:t>Mrs. M is currently unemployed and lives in Queens, NY with her daughter. </a:t>
          </a:r>
        </a:p>
      </dgm:t>
    </dgm:pt>
    <dgm:pt modelId="{82377D36-0E4B-4009-8F83-83472D469446}" type="parTrans" cxnId="{7821E97C-093F-4F6A-8811-E96A67C9A19D}">
      <dgm:prSet/>
      <dgm:spPr/>
      <dgm:t>
        <a:bodyPr/>
        <a:lstStyle/>
        <a:p>
          <a:endParaRPr lang="en-US"/>
        </a:p>
      </dgm:t>
    </dgm:pt>
    <dgm:pt modelId="{A1B45B75-E58D-4243-BD93-4D6E45D6520B}" type="sibTrans" cxnId="{7821E97C-093F-4F6A-8811-E96A67C9A19D}">
      <dgm:prSet/>
      <dgm:spPr/>
      <dgm:t>
        <a:bodyPr/>
        <a:lstStyle/>
        <a:p>
          <a:endParaRPr lang="en-US"/>
        </a:p>
      </dgm:t>
    </dgm:pt>
    <dgm:pt modelId="{5A5D8DC6-DC3C-4E01-B972-24EEF67A66F3}">
      <dgm:prSet custT="1"/>
      <dgm:spPr/>
      <dgm:t>
        <a:bodyPr/>
        <a:lstStyle/>
        <a:p>
          <a:r>
            <a:rPr lang="en-US" sz="1600" dirty="0"/>
            <a:t>She has medical and dental health coverage, but the dental insurance only covers preventable treatment</a:t>
          </a:r>
          <a:r>
            <a:rPr lang="en-US" sz="1400" dirty="0"/>
            <a:t>.  </a:t>
          </a:r>
        </a:p>
      </dgm:t>
    </dgm:pt>
    <dgm:pt modelId="{4A7CD4DF-EC20-4014-971B-95C343750118}" type="parTrans" cxnId="{F9649BAB-9DA9-416F-AC45-A8A798A68CEF}">
      <dgm:prSet/>
      <dgm:spPr/>
      <dgm:t>
        <a:bodyPr/>
        <a:lstStyle/>
        <a:p>
          <a:endParaRPr lang="en-US"/>
        </a:p>
      </dgm:t>
    </dgm:pt>
    <dgm:pt modelId="{E08742A5-1C22-4AF0-B460-4B02D807C2A5}" type="sibTrans" cxnId="{F9649BAB-9DA9-416F-AC45-A8A798A68CEF}">
      <dgm:prSet/>
      <dgm:spPr/>
      <dgm:t>
        <a:bodyPr/>
        <a:lstStyle/>
        <a:p>
          <a:endParaRPr lang="en-US"/>
        </a:p>
      </dgm:t>
    </dgm:pt>
    <dgm:pt modelId="{788B412C-6668-4228-861B-D8020DFD50D0}">
      <dgm:prSet custT="1"/>
      <dgm:spPr/>
      <dgm:t>
        <a:bodyPr/>
        <a:lstStyle/>
        <a:p>
          <a:r>
            <a:rPr lang="en-US" sz="1600" dirty="0"/>
            <a:t>Mrs. M had a dental cleaning 3 years ago. 4 bitewings were taking at that time. </a:t>
          </a:r>
        </a:p>
      </dgm:t>
    </dgm:pt>
    <dgm:pt modelId="{EF58C5FC-0BDF-4C23-B010-E9260AF8CFEE}" type="parTrans" cxnId="{5FC09DDD-C845-4EC6-8368-865976756747}">
      <dgm:prSet/>
      <dgm:spPr/>
      <dgm:t>
        <a:bodyPr/>
        <a:lstStyle/>
        <a:p>
          <a:endParaRPr lang="en-US"/>
        </a:p>
      </dgm:t>
    </dgm:pt>
    <dgm:pt modelId="{BBC0BD65-A26D-4AD4-97FA-D5F96ECD9F22}" type="sibTrans" cxnId="{5FC09DDD-C845-4EC6-8368-865976756747}">
      <dgm:prSet/>
      <dgm:spPr/>
      <dgm:t>
        <a:bodyPr/>
        <a:lstStyle/>
        <a:p>
          <a:endParaRPr lang="en-US"/>
        </a:p>
      </dgm:t>
    </dgm:pt>
    <dgm:pt modelId="{3F19DF2D-A5D9-49AF-BBFF-0B0639246C13}">
      <dgm:prSet custT="1"/>
      <dgm:spPr/>
      <dgm:t>
        <a:bodyPr/>
        <a:lstStyle/>
        <a:p>
          <a:r>
            <a:rPr lang="en-US" sz="1600" dirty="0"/>
            <a:t>Patient uses a medium manual toothbrush twice a day along with Colgate toothpaste. Mrs. M flosses and uses Listerine mouthwash 3 times a week.</a:t>
          </a:r>
        </a:p>
      </dgm:t>
    </dgm:pt>
    <dgm:pt modelId="{2959F96C-0D57-4050-A0C0-913A942D565E}" type="parTrans" cxnId="{3CB78F53-5200-43C3-883E-CA99129F5C2E}">
      <dgm:prSet/>
      <dgm:spPr/>
      <dgm:t>
        <a:bodyPr/>
        <a:lstStyle/>
        <a:p>
          <a:endParaRPr lang="en-US"/>
        </a:p>
      </dgm:t>
    </dgm:pt>
    <dgm:pt modelId="{7135978A-6CB3-4F07-9DED-15164380FB7F}" type="sibTrans" cxnId="{3CB78F53-5200-43C3-883E-CA99129F5C2E}">
      <dgm:prSet/>
      <dgm:spPr/>
      <dgm:t>
        <a:bodyPr/>
        <a:lstStyle/>
        <a:p>
          <a:endParaRPr lang="en-US"/>
        </a:p>
      </dgm:t>
    </dgm:pt>
    <dgm:pt modelId="{E0C1328A-C575-42E1-B11C-CA6B155EE163}" type="pres">
      <dgm:prSet presAssocID="{DC8B8658-40F8-4088-B1C2-0BCCF401AEC6}" presName="root" presStyleCnt="0">
        <dgm:presLayoutVars>
          <dgm:dir/>
          <dgm:resizeHandles val="exact"/>
        </dgm:presLayoutVars>
      </dgm:prSet>
      <dgm:spPr/>
    </dgm:pt>
    <dgm:pt modelId="{1EB82652-BC83-4886-B9D7-3C25ACBC4D5D}" type="pres">
      <dgm:prSet presAssocID="{5FBC5429-CF1D-41BC-8B3D-CBA406573F67}" presName="compNode" presStyleCnt="0"/>
      <dgm:spPr/>
    </dgm:pt>
    <dgm:pt modelId="{10E7DD6F-DD6A-4212-A1A7-19C44F7CD14F}" type="pres">
      <dgm:prSet presAssocID="{5FBC5429-CF1D-41BC-8B3D-CBA406573F67}" presName="bgRect" presStyleLbl="bgShp" presStyleIdx="0" presStyleCnt="5"/>
      <dgm:spPr/>
    </dgm:pt>
    <dgm:pt modelId="{39D380C1-5970-431A-82DB-DAD5827809BE}" type="pres">
      <dgm:prSet presAssocID="{5FBC5429-CF1D-41BC-8B3D-CBA406573F67}"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man"/>
        </a:ext>
      </dgm:extLst>
    </dgm:pt>
    <dgm:pt modelId="{BC5F8209-EDB8-4129-AF0E-381BA93B41B2}" type="pres">
      <dgm:prSet presAssocID="{5FBC5429-CF1D-41BC-8B3D-CBA406573F67}" presName="spaceRect" presStyleCnt="0"/>
      <dgm:spPr/>
    </dgm:pt>
    <dgm:pt modelId="{3BBC0E47-588A-4E22-AFD4-2151B39C4960}" type="pres">
      <dgm:prSet presAssocID="{5FBC5429-CF1D-41BC-8B3D-CBA406573F67}" presName="parTx" presStyleLbl="revTx" presStyleIdx="0" presStyleCnt="5">
        <dgm:presLayoutVars>
          <dgm:chMax val="0"/>
          <dgm:chPref val="0"/>
        </dgm:presLayoutVars>
      </dgm:prSet>
      <dgm:spPr/>
    </dgm:pt>
    <dgm:pt modelId="{B98046AD-CEF3-4B51-A22E-37B9E12CF18A}" type="pres">
      <dgm:prSet presAssocID="{F5B8BA92-9314-4702-8D07-1E946B85B541}" presName="sibTrans" presStyleCnt="0"/>
      <dgm:spPr/>
    </dgm:pt>
    <dgm:pt modelId="{A340EC3B-74C4-4118-8723-B440183F113D}" type="pres">
      <dgm:prSet presAssocID="{CAAA4E4B-7C80-43A8-94FA-53A1B73239D2}" presName="compNode" presStyleCnt="0"/>
      <dgm:spPr/>
    </dgm:pt>
    <dgm:pt modelId="{BAD43F5C-4578-49DB-8FC8-8C9F7251B7ED}" type="pres">
      <dgm:prSet presAssocID="{CAAA4E4B-7C80-43A8-94FA-53A1B73239D2}" presName="bgRect" presStyleLbl="bgShp" presStyleIdx="1" presStyleCnt="5"/>
      <dgm:spPr/>
    </dgm:pt>
    <dgm:pt modelId="{1174A0AC-34F9-4EDB-B475-9EC222A42495}" type="pres">
      <dgm:prSet presAssocID="{CAAA4E4B-7C80-43A8-94FA-53A1B73239D2}"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se"/>
        </a:ext>
      </dgm:extLst>
    </dgm:pt>
    <dgm:pt modelId="{314F4802-0A31-421D-BA43-E6434440EC79}" type="pres">
      <dgm:prSet presAssocID="{CAAA4E4B-7C80-43A8-94FA-53A1B73239D2}" presName="spaceRect" presStyleCnt="0"/>
      <dgm:spPr/>
    </dgm:pt>
    <dgm:pt modelId="{4D8312AC-07B3-4721-9BD2-5530C5EA8E2D}" type="pres">
      <dgm:prSet presAssocID="{CAAA4E4B-7C80-43A8-94FA-53A1B73239D2}" presName="parTx" presStyleLbl="revTx" presStyleIdx="1" presStyleCnt="5">
        <dgm:presLayoutVars>
          <dgm:chMax val="0"/>
          <dgm:chPref val="0"/>
        </dgm:presLayoutVars>
      </dgm:prSet>
      <dgm:spPr/>
    </dgm:pt>
    <dgm:pt modelId="{B0F7D2C6-009F-49DA-8026-4582C2F02EF3}" type="pres">
      <dgm:prSet presAssocID="{A1B45B75-E58D-4243-BD93-4D6E45D6520B}" presName="sibTrans" presStyleCnt="0"/>
      <dgm:spPr/>
    </dgm:pt>
    <dgm:pt modelId="{6FBBDA56-1C12-45CE-9775-9C0BBD427D2B}" type="pres">
      <dgm:prSet presAssocID="{5A5D8DC6-DC3C-4E01-B972-24EEF67A66F3}" presName="compNode" presStyleCnt="0"/>
      <dgm:spPr/>
    </dgm:pt>
    <dgm:pt modelId="{E1A7063C-AD78-40CF-9A53-44450DC5ABA3}" type="pres">
      <dgm:prSet presAssocID="{5A5D8DC6-DC3C-4E01-B972-24EEF67A66F3}" presName="bgRect" presStyleLbl="bgShp" presStyleIdx="2" presStyleCnt="5"/>
      <dgm:spPr/>
    </dgm:pt>
    <dgm:pt modelId="{D9B8E934-CD87-4884-B320-E499206F216B}" type="pres">
      <dgm:prSet presAssocID="{5A5D8DC6-DC3C-4E01-B972-24EEF67A66F3}"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 modelId="{5C495308-83D0-4103-9DCE-B310883DA2C1}" type="pres">
      <dgm:prSet presAssocID="{5A5D8DC6-DC3C-4E01-B972-24EEF67A66F3}" presName="spaceRect" presStyleCnt="0"/>
      <dgm:spPr/>
    </dgm:pt>
    <dgm:pt modelId="{C1F0DB67-0E17-49CB-8E0E-C0F34F1E65E4}" type="pres">
      <dgm:prSet presAssocID="{5A5D8DC6-DC3C-4E01-B972-24EEF67A66F3}" presName="parTx" presStyleLbl="revTx" presStyleIdx="2" presStyleCnt="5">
        <dgm:presLayoutVars>
          <dgm:chMax val="0"/>
          <dgm:chPref val="0"/>
        </dgm:presLayoutVars>
      </dgm:prSet>
      <dgm:spPr/>
    </dgm:pt>
    <dgm:pt modelId="{B904FFF6-2433-4BCA-A5C3-CD878FAADC05}" type="pres">
      <dgm:prSet presAssocID="{E08742A5-1C22-4AF0-B460-4B02D807C2A5}" presName="sibTrans" presStyleCnt="0"/>
      <dgm:spPr/>
    </dgm:pt>
    <dgm:pt modelId="{3275A9E0-B156-45AC-A15D-EECC355BE0E1}" type="pres">
      <dgm:prSet presAssocID="{788B412C-6668-4228-861B-D8020DFD50D0}" presName="compNode" presStyleCnt="0"/>
      <dgm:spPr/>
    </dgm:pt>
    <dgm:pt modelId="{BC617113-E5BF-453F-856B-FBB3D7A1168D}" type="pres">
      <dgm:prSet presAssocID="{788B412C-6668-4228-861B-D8020DFD50D0}" presName="bgRect" presStyleLbl="bgShp" presStyleIdx="3" presStyleCnt="5"/>
      <dgm:spPr/>
    </dgm:pt>
    <dgm:pt modelId="{51C0F41C-3DD4-426F-B855-842518874C41}" type="pres">
      <dgm:prSet presAssocID="{788B412C-6668-4228-861B-D8020DFD50D0}"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ooth"/>
        </a:ext>
      </dgm:extLst>
    </dgm:pt>
    <dgm:pt modelId="{6D6DD972-0314-4F06-A4E8-F95005B5714C}" type="pres">
      <dgm:prSet presAssocID="{788B412C-6668-4228-861B-D8020DFD50D0}" presName="spaceRect" presStyleCnt="0"/>
      <dgm:spPr/>
    </dgm:pt>
    <dgm:pt modelId="{6711182E-DCD2-4515-9778-D42B15BB77E9}" type="pres">
      <dgm:prSet presAssocID="{788B412C-6668-4228-861B-D8020DFD50D0}" presName="parTx" presStyleLbl="revTx" presStyleIdx="3" presStyleCnt="5">
        <dgm:presLayoutVars>
          <dgm:chMax val="0"/>
          <dgm:chPref val="0"/>
        </dgm:presLayoutVars>
      </dgm:prSet>
      <dgm:spPr/>
    </dgm:pt>
    <dgm:pt modelId="{302B4B99-A6DF-4276-A616-7317C8FC221F}" type="pres">
      <dgm:prSet presAssocID="{BBC0BD65-A26D-4AD4-97FA-D5F96ECD9F22}" presName="sibTrans" presStyleCnt="0"/>
      <dgm:spPr/>
    </dgm:pt>
    <dgm:pt modelId="{90905B58-AF83-4C38-826C-F69DA8F99F7A}" type="pres">
      <dgm:prSet presAssocID="{3F19DF2D-A5D9-49AF-BBFF-0B0639246C13}" presName="compNode" presStyleCnt="0"/>
      <dgm:spPr/>
    </dgm:pt>
    <dgm:pt modelId="{08826D3B-EA9A-404A-B337-E1AB69C6AB1F}" type="pres">
      <dgm:prSet presAssocID="{3F19DF2D-A5D9-49AF-BBFF-0B0639246C13}" presName="bgRect" presStyleLbl="bgShp" presStyleIdx="4" presStyleCnt="5"/>
      <dgm:spPr/>
    </dgm:pt>
    <dgm:pt modelId="{9D8DA282-E456-4FFE-9529-ACD4A3155C09}" type="pres">
      <dgm:prSet presAssocID="{3F19DF2D-A5D9-49AF-BBFF-0B0639246C13}"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thbrush"/>
        </a:ext>
      </dgm:extLst>
    </dgm:pt>
    <dgm:pt modelId="{E340CC43-0662-4778-951A-FC5C882CEE93}" type="pres">
      <dgm:prSet presAssocID="{3F19DF2D-A5D9-49AF-BBFF-0B0639246C13}" presName="spaceRect" presStyleCnt="0"/>
      <dgm:spPr/>
    </dgm:pt>
    <dgm:pt modelId="{7592BF0D-43D9-4F56-8000-0438F84496D1}" type="pres">
      <dgm:prSet presAssocID="{3F19DF2D-A5D9-49AF-BBFF-0B0639246C13}" presName="parTx" presStyleLbl="revTx" presStyleIdx="4" presStyleCnt="5">
        <dgm:presLayoutVars>
          <dgm:chMax val="0"/>
          <dgm:chPref val="0"/>
        </dgm:presLayoutVars>
      </dgm:prSet>
      <dgm:spPr/>
    </dgm:pt>
  </dgm:ptLst>
  <dgm:cxnLst>
    <dgm:cxn modelId="{582C3D11-9BB9-48C4-8F8F-1E9545F4BDEA}" srcId="{DC8B8658-40F8-4088-B1C2-0BCCF401AEC6}" destId="{5FBC5429-CF1D-41BC-8B3D-CBA406573F67}" srcOrd="0" destOrd="0" parTransId="{CF89A0A9-24E1-4CEC-9684-ACF97C3A7716}" sibTransId="{F5B8BA92-9314-4702-8D07-1E946B85B541}"/>
    <dgm:cxn modelId="{3CB78F53-5200-43C3-883E-CA99129F5C2E}" srcId="{DC8B8658-40F8-4088-B1C2-0BCCF401AEC6}" destId="{3F19DF2D-A5D9-49AF-BBFF-0B0639246C13}" srcOrd="4" destOrd="0" parTransId="{2959F96C-0D57-4050-A0C0-913A942D565E}" sibTransId="{7135978A-6CB3-4F07-9DED-15164380FB7F}"/>
    <dgm:cxn modelId="{FAA3F954-13DE-4920-A922-00810D28CC17}" type="presOf" srcId="{3F19DF2D-A5D9-49AF-BBFF-0B0639246C13}" destId="{7592BF0D-43D9-4F56-8000-0438F84496D1}" srcOrd="0" destOrd="0" presId="urn:microsoft.com/office/officeart/2018/2/layout/IconVerticalSolidList"/>
    <dgm:cxn modelId="{EF6AD555-0945-41C7-87AE-946D44CCC1B8}" type="presOf" srcId="{788B412C-6668-4228-861B-D8020DFD50D0}" destId="{6711182E-DCD2-4515-9778-D42B15BB77E9}" srcOrd="0" destOrd="0" presId="urn:microsoft.com/office/officeart/2018/2/layout/IconVerticalSolidList"/>
    <dgm:cxn modelId="{8DBE7272-7E88-4B6D-9455-9F7C233331D2}" type="presOf" srcId="{5FBC5429-CF1D-41BC-8B3D-CBA406573F67}" destId="{3BBC0E47-588A-4E22-AFD4-2151B39C4960}" srcOrd="0" destOrd="0" presId="urn:microsoft.com/office/officeart/2018/2/layout/IconVerticalSolidList"/>
    <dgm:cxn modelId="{7821E97C-093F-4F6A-8811-E96A67C9A19D}" srcId="{DC8B8658-40F8-4088-B1C2-0BCCF401AEC6}" destId="{CAAA4E4B-7C80-43A8-94FA-53A1B73239D2}" srcOrd="1" destOrd="0" parTransId="{82377D36-0E4B-4009-8F83-83472D469446}" sibTransId="{A1B45B75-E58D-4243-BD93-4D6E45D6520B}"/>
    <dgm:cxn modelId="{8C3C95AA-13AC-47AD-B9D7-AE1F056D7B41}" type="presOf" srcId="{CAAA4E4B-7C80-43A8-94FA-53A1B73239D2}" destId="{4D8312AC-07B3-4721-9BD2-5530C5EA8E2D}" srcOrd="0" destOrd="0" presId="urn:microsoft.com/office/officeart/2018/2/layout/IconVerticalSolidList"/>
    <dgm:cxn modelId="{F9649BAB-9DA9-416F-AC45-A8A798A68CEF}" srcId="{DC8B8658-40F8-4088-B1C2-0BCCF401AEC6}" destId="{5A5D8DC6-DC3C-4E01-B972-24EEF67A66F3}" srcOrd="2" destOrd="0" parTransId="{4A7CD4DF-EC20-4014-971B-95C343750118}" sibTransId="{E08742A5-1C22-4AF0-B460-4B02D807C2A5}"/>
    <dgm:cxn modelId="{7E8CDDCF-9E78-4166-817F-7D4F1E50A43E}" type="presOf" srcId="{DC8B8658-40F8-4088-B1C2-0BCCF401AEC6}" destId="{E0C1328A-C575-42E1-B11C-CA6B155EE163}" srcOrd="0" destOrd="0" presId="urn:microsoft.com/office/officeart/2018/2/layout/IconVerticalSolidList"/>
    <dgm:cxn modelId="{5FC09DDD-C845-4EC6-8368-865976756747}" srcId="{DC8B8658-40F8-4088-B1C2-0BCCF401AEC6}" destId="{788B412C-6668-4228-861B-D8020DFD50D0}" srcOrd="3" destOrd="0" parTransId="{EF58C5FC-0BDF-4C23-B010-E9260AF8CFEE}" sibTransId="{BBC0BD65-A26D-4AD4-97FA-D5F96ECD9F22}"/>
    <dgm:cxn modelId="{CA98B5FC-191C-4D73-A8CE-EB803364ADE5}" type="presOf" srcId="{5A5D8DC6-DC3C-4E01-B972-24EEF67A66F3}" destId="{C1F0DB67-0E17-49CB-8E0E-C0F34F1E65E4}" srcOrd="0" destOrd="0" presId="urn:microsoft.com/office/officeart/2018/2/layout/IconVerticalSolidList"/>
    <dgm:cxn modelId="{C72AC1D6-C366-4402-93CA-A0847E287331}" type="presParOf" srcId="{E0C1328A-C575-42E1-B11C-CA6B155EE163}" destId="{1EB82652-BC83-4886-B9D7-3C25ACBC4D5D}" srcOrd="0" destOrd="0" presId="urn:microsoft.com/office/officeart/2018/2/layout/IconVerticalSolidList"/>
    <dgm:cxn modelId="{F0EDE3D9-7A68-4704-AB96-4CCF2D6E9010}" type="presParOf" srcId="{1EB82652-BC83-4886-B9D7-3C25ACBC4D5D}" destId="{10E7DD6F-DD6A-4212-A1A7-19C44F7CD14F}" srcOrd="0" destOrd="0" presId="urn:microsoft.com/office/officeart/2018/2/layout/IconVerticalSolidList"/>
    <dgm:cxn modelId="{F5E3A985-C047-4FAE-BD94-61150E8726CC}" type="presParOf" srcId="{1EB82652-BC83-4886-B9D7-3C25ACBC4D5D}" destId="{39D380C1-5970-431A-82DB-DAD5827809BE}" srcOrd="1" destOrd="0" presId="urn:microsoft.com/office/officeart/2018/2/layout/IconVerticalSolidList"/>
    <dgm:cxn modelId="{10BD4887-0F24-4647-B6CE-E36A385CC19D}" type="presParOf" srcId="{1EB82652-BC83-4886-B9D7-3C25ACBC4D5D}" destId="{BC5F8209-EDB8-4129-AF0E-381BA93B41B2}" srcOrd="2" destOrd="0" presId="urn:microsoft.com/office/officeart/2018/2/layout/IconVerticalSolidList"/>
    <dgm:cxn modelId="{64056D1C-81B4-4D47-92E5-3DABCCB87F65}" type="presParOf" srcId="{1EB82652-BC83-4886-B9D7-3C25ACBC4D5D}" destId="{3BBC0E47-588A-4E22-AFD4-2151B39C4960}" srcOrd="3" destOrd="0" presId="urn:microsoft.com/office/officeart/2018/2/layout/IconVerticalSolidList"/>
    <dgm:cxn modelId="{9719545F-9897-42DB-AF52-62F8EBFA060C}" type="presParOf" srcId="{E0C1328A-C575-42E1-B11C-CA6B155EE163}" destId="{B98046AD-CEF3-4B51-A22E-37B9E12CF18A}" srcOrd="1" destOrd="0" presId="urn:microsoft.com/office/officeart/2018/2/layout/IconVerticalSolidList"/>
    <dgm:cxn modelId="{1A2016ED-23BE-4202-AC62-9610316D5123}" type="presParOf" srcId="{E0C1328A-C575-42E1-B11C-CA6B155EE163}" destId="{A340EC3B-74C4-4118-8723-B440183F113D}" srcOrd="2" destOrd="0" presId="urn:microsoft.com/office/officeart/2018/2/layout/IconVerticalSolidList"/>
    <dgm:cxn modelId="{F9ACE6DE-2D47-4FFC-8198-34E987D7A108}" type="presParOf" srcId="{A340EC3B-74C4-4118-8723-B440183F113D}" destId="{BAD43F5C-4578-49DB-8FC8-8C9F7251B7ED}" srcOrd="0" destOrd="0" presId="urn:microsoft.com/office/officeart/2018/2/layout/IconVerticalSolidList"/>
    <dgm:cxn modelId="{D5CC31D6-05B3-40B4-92A2-2CFFAD457C3C}" type="presParOf" srcId="{A340EC3B-74C4-4118-8723-B440183F113D}" destId="{1174A0AC-34F9-4EDB-B475-9EC222A42495}" srcOrd="1" destOrd="0" presId="urn:microsoft.com/office/officeart/2018/2/layout/IconVerticalSolidList"/>
    <dgm:cxn modelId="{FB495809-C2F1-486E-A9D5-2AD48A3AB372}" type="presParOf" srcId="{A340EC3B-74C4-4118-8723-B440183F113D}" destId="{314F4802-0A31-421D-BA43-E6434440EC79}" srcOrd="2" destOrd="0" presId="urn:microsoft.com/office/officeart/2018/2/layout/IconVerticalSolidList"/>
    <dgm:cxn modelId="{C5841877-F9DD-413C-991F-C0E34F887989}" type="presParOf" srcId="{A340EC3B-74C4-4118-8723-B440183F113D}" destId="{4D8312AC-07B3-4721-9BD2-5530C5EA8E2D}" srcOrd="3" destOrd="0" presId="urn:microsoft.com/office/officeart/2018/2/layout/IconVerticalSolidList"/>
    <dgm:cxn modelId="{6AB5250A-C8A8-479B-B7EA-016D4FB9228F}" type="presParOf" srcId="{E0C1328A-C575-42E1-B11C-CA6B155EE163}" destId="{B0F7D2C6-009F-49DA-8026-4582C2F02EF3}" srcOrd="3" destOrd="0" presId="urn:microsoft.com/office/officeart/2018/2/layout/IconVerticalSolidList"/>
    <dgm:cxn modelId="{8CFF881C-9A89-47E3-B653-0989AF1A6BB9}" type="presParOf" srcId="{E0C1328A-C575-42E1-B11C-CA6B155EE163}" destId="{6FBBDA56-1C12-45CE-9775-9C0BBD427D2B}" srcOrd="4" destOrd="0" presId="urn:microsoft.com/office/officeart/2018/2/layout/IconVerticalSolidList"/>
    <dgm:cxn modelId="{9C939111-969B-4BA2-BBE2-12B183F4DBA4}" type="presParOf" srcId="{6FBBDA56-1C12-45CE-9775-9C0BBD427D2B}" destId="{E1A7063C-AD78-40CF-9A53-44450DC5ABA3}" srcOrd="0" destOrd="0" presId="urn:microsoft.com/office/officeart/2018/2/layout/IconVerticalSolidList"/>
    <dgm:cxn modelId="{C1D77A35-F119-4355-8285-E8C804398718}" type="presParOf" srcId="{6FBBDA56-1C12-45CE-9775-9C0BBD427D2B}" destId="{D9B8E934-CD87-4884-B320-E499206F216B}" srcOrd="1" destOrd="0" presId="urn:microsoft.com/office/officeart/2018/2/layout/IconVerticalSolidList"/>
    <dgm:cxn modelId="{584A8FBB-C839-4DA6-996B-D7D7E934354F}" type="presParOf" srcId="{6FBBDA56-1C12-45CE-9775-9C0BBD427D2B}" destId="{5C495308-83D0-4103-9DCE-B310883DA2C1}" srcOrd="2" destOrd="0" presId="urn:microsoft.com/office/officeart/2018/2/layout/IconVerticalSolidList"/>
    <dgm:cxn modelId="{DD356B85-2A4D-4EBD-9035-D440C2246BF4}" type="presParOf" srcId="{6FBBDA56-1C12-45CE-9775-9C0BBD427D2B}" destId="{C1F0DB67-0E17-49CB-8E0E-C0F34F1E65E4}" srcOrd="3" destOrd="0" presId="urn:microsoft.com/office/officeart/2018/2/layout/IconVerticalSolidList"/>
    <dgm:cxn modelId="{82D8ACE2-EFE4-455E-B0C6-1703E344F04C}" type="presParOf" srcId="{E0C1328A-C575-42E1-B11C-CA6B155EE163}" destId="{B904FFF6-2433-4BCA-A5C3-CD878FAADC05}" srcOrd="5" destOrd="0" presId="urn:microsoft.com/office/officeart/2018/2/layout/IconVerticalSolidList"/>
    <dgm:cxn modelId="{FCD24BE6-788A-488A-97E3-9A417B0BFF71}" type="presParOf" srcId="{E0C1328A-C575-42E1-B11C-CA6B155EE163}" destId="{3275A9E0-B156-45AC-A15D-EECC355BE0E1}" srcOrd="6" destOrd="0" presId="urn:microsoft.com/office/officeart/2018/2/layout/IconVerticalSolidList"/>
    <dgm:cxn modelId="{5D44CDA3-A517-4C83-BAEF-9FCD4F4FDA73}" type="presParOf" srcId="{3275A9E0-B156-45AC-A15D-EECC355BE0E1}" destId="{BC617113-E5BF-453F-856B-FBB3D7A1168D}" srcOrd="0" destOrd="0" presId="urn:microsoft.com/office/officeart/2018/2/layout/IconVerticalSolidList"/>
    <dgm:cxn modelId="{980F18CF-A1EA-4DB3-86FB-578095BF4889}" type="presParOf" srcId="{3275A9E0-B156-45AC-A15D-EECC355BE0E1}" destId="{51C0F41C-3DD4-426F-B855-842518874C41}" srcOrd="1" destOrd="0" presId="urn:microsoft.com/office/officeart/2018/2/layout/IconVerticalSolidList"/>
    <dgm:cxn modelId="{815CD258-1628-4E21-BE18-7AD046F4CCC6}" type="presParOf" srcId="{3275A9E0-B156-45AC-A15D-EECC355BE0E1}" destId="{6D6DD972-0314-4F06-A4E8-F95005B5714C}" srcOrd="2" destOrd="0" presId="urn:microsoft.com/office/officeart/2018/2/layout/IconVerticalSolidList"/>
    <dgm:cxn modelId="{6891AE95-1899-4454-A124-AD22A02F4DBD}" type="presParOf" srcId="{3275A9E0-B156-45AC-A15D-EECC355BE0E1}" destId="{6711182E-DCD2-4515-9778-D42B15BB77E9}" srcOrd="3" destOrd="0" presId="urn:microsoft.com/office/officeart/2018/2/layout/IconVerticalSolidList"/>
    <dgm:cxn modelId="{B1876A30-7163-4505-AA2A-653726A08200}" type="presParOf" srcId="{E0C1328A-C575-42E1-B11C-CA6B155EE163}" destId="{302B4B99-A6DF-4276-A616-7317C8FC221F}" srcOrd="7" destOrd="0" presId="urn:microsoft.com/office/officeart/2018/2/layout/IconVerticalSolidList"/>
    <dgm:cxn modelId="{2EC4FADE-2E9F-4711-B19D-96493FF52C6A}" type="presParOf" srcId="{E0C1328A-C575-42E1-B11C-CA6B155EE163}" destId="{90905B58-AF83-4C38-826C-F69DA8F99F7A}" srcOrd="8" destOrd="0" presId="urn:microsoft.com/office/officeart/2018/2/layout/IconVerticalSolidList"/>
    <dgm:cxn modelId="{AA95C4B0-78B4-415D-A590-31A36DDB0C40}" type="presParOf" srcId="{90905B58-AF83-4C38-826C-F69DA8F99F7A}" destId="{08826D3B-EA9A-404A-B337-E1AB69C6AB1F}" srcOrd="0" destOrd="0" presId="urn:microsoft.com/office/officeart/2018/2/layout/IconVerticalSolidList"/>
    <dgm:cxn modelId="{9DBACC87-FBAA-4D69-9EE7-FC7A385DE60D}" type="presParOf" srcId="{90905B58-AF83-4C38-826C-F69DA8F99F7A}" destId="{9D8DA282-E456-4FFE-9529-ACD4A3155C09}" srcOrd="1" destOrd="0" presId="urn:microsoft.com/office/officeart/2018/2/layout/IconVerticalSolidList"/>
    <dgm:cxn modelId="{D1544E1F-8D67-4F16-B67C-FE8648F1BE93}" type="presParOf" srcId="{90905B58-AF83-4C38-826C-F69DA8F99F7A}" destId="{E340CC43-0662-4778-951A-FC5C882CEE93}" srcOrd="2" destOrd="0" presId="urn:microsoft.com/office/officeart/2018/2/layout/IconVerticalSolidList"/>
    <dgm:cxn modelId="{7CA72D49-DE5A-41D8-B4B5-804C981CCC9E}" type="presParOf" srcId="{90905B58-AF83-4C38-826C-F69DA8F99F7A}" destId="{7592BF0D-43D9-4F56-8000-0438F84496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E0FCA-CFCD-448F-B630-4B19B82FA228}"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215BF7D0-6051-4300-AB13-E179C44E2FE3}">
      <dgm:prSet/>
      <dgm:spPr/>
      <dgm:t>
        <a:bodyPr/>
        <a:lstStyle/>
        <a:p>
          <a:r>
            <a:rPr lang="en-US" dirty="0"/>
            <a:t>Mrs. M stated “I want to get my teeth cleaned and I would love to have them whitened.”</a:t>
          </a:r>
        </a:p>
      </dgm:t>
    </dgm:pt>
    <dgm:pt modelId="{E0DBAAED-E99F-4227-B3DE-6E68E5A9B21C}" type="parTrans" cxnId="{710F7F59-0585-4BC6-A8A5-2C1C6FA9C0E1}">
      <dgm:prSet/>
      <dgm:spPr/>
      <dgm:t>
        <a:bodyPr/>
        <a:lstStyle/>
        <a:p>
          <a:endParaRPr lang="en-US"/>
        </a:p>
      </dgm:t>
    </dgm:pt>
    <dgm:pt modelId="{232CABE0-448D-4DD6-BF37-0ACCEB5CD0C3}" type="sibTrans" cxnId="{710F7F59-0585-4BC6-A8A5-2C1C6FA9C0E1}">
      <dgm:prSet/>
      <dgm:spPr/>
      <dgm:t>
        <a:bodyPr/>
        <a:lstStyle/>
        <a:p>
          <a:endParaRPr lang="en-US"/>
        </a:p>
      </dgm:t>
    </dgm:pt>
    <dgm:pt modelId="{DF1CBF5A-C7A8-48F3-9C1F-3C4D76977DAE}">
      <dgm:prSet/>
      <dgm:spPr/>
      <dgm:t>
        <a:bodyPr/>
        <a:lstStyle/>
        <a:p>
          <a:r>
            <a:rPr lang="en-US" dirty="0"/>
            <a:t>Mrs. M was also seeking dental treatment because she has one broken tooth and she was hoping to get it fix or extracted here at City Tech.</a:t>
          </a:r>
        </a:p>
      </dgm:t>
    </dgm:pt>
    <dgm:pt modelId="{9C047D58-EE75-466D-94F3-AB9B4539F674}" type="parTrans" cxnId="{02101E74-9D78-4608-A716-483B525F74ED}">
      <dgm:prSet/>
      <dgm:spPr/>
      <dgm:t>
        <a:bodyPr/>
        <a:lstStyle/>
        <a:p>
          <a:endParaRPr lang="en-US"/>
        </a:p>
      </dgm:t>
    </dgm:pt>
    <dgm:pt modelId="{6948D9CC-172B-4BEF-9D7B-8FDD5CAF290B}" type="sibTrans" cxnId="{02101E74-9D78-4608-A716-483B525F74ED}">
      <dgm:prSet/>
      <dgm:spPr/>
      <dgm:t>
        <a:bodyPr/>
        <a:lstStyle/>
        <a:p>
          <a:endParaRPr lang="en-US"/>
        </a:p>
      </dgm:t>
    </dgm:pt>
    <dgm:pt modelId="{B3A963F7-33BF-4AA1-98EF-351856030FF5}">
      <dgm:prSet/>
      <dgm:spPr/>
      <dgm:t>
        <a:bodyPr/>
        <a:lstStyle/>
        <a:p>
          <a:r>
            <a:rPr lang="en-US" dirty="0"/>
            <a:t>Patient feels embarrassed sometimes to smile because she thinks everyone stares at her when she smiles. </a:t>
          </a:r>
        </a:p>
      </dgm:t>
    </dgm:pt>
    <dgm:pt modelId="{EE1CABDB-463D-481D-BF87-CD7379764815}" type="parTrans" cxnId="{5DF33118-4261-48B3-BF9E-63E64375B220}">
      <dgm:prSet/>
      <dgm:spPr/>
      <dgm:t>
        <a:bodyPr/>
        <a:lstStyle/>
        <a:p>
          <a:endParaRPr lang="en-US"/>
        </a:p>
      </dgm:t>
    </dgm:pt>
    <dgm:pt modelId="{9148ABC2-2125-4A96-921A-B5EDF63DAAEC}" type="sibTrans" cxnId="{5DF33118-4261-48B3-BF9E-63E64375B220}">
      <dgm:prSet/>
      <dgm:spPr/>
      <dgm:t>
        <a:bodyPr/>
        <a:lstStyle/>
        <a:p>
          <a:endParaRPr lang="en-US"/>
        </a:p>
      </dgm:t>
    </dgm:pt>
    <dgm:pt modelId="{32EB7EE1-7252-A547-82D4-7E5536A9770C}" type="pres">
      <dgm:prSet presAssocID="{2C9E0FCA-CFCD-448F-B630-4B19B82FA228}" presName="Name0" presStyleCnt="0">
        <dgm:presLayoutVars>
          <dgm:dir/>
          <dgm:animLvl val="lvl"/>
          <dgm:resizeHandles val="exact"/>
        </dgm:presLayoutVars>
      </dgm:prSet>
      <dgm:spPr/>
    </dgm:pt>
    <dgm:pt modelId="{B0D3316A-0D1A-2747-BCF9-823236E4DD34}" type="pres">
      <dgm:prSet presAssocID="{B3A963F7-33BF-4AA1-98EF-351856030FF5}" presName="boxAndChildren" presStyleCnt="0"/>
      <dgm:spPr/>
    </dgm:pt>
    <dgm:pt modelId="{167B90AD-2D86-904D-82A4-15A86F2F4453}" type="pres">
      <dgm:prSet presAssocID="{B3A963F7-33BF-4AA1-98EF-351856030FF5}" presName="parentTextBox" presStyleLbl="node1" presStyleIdx="0" presStyleCnt="3"/>
      <dgm:spPr/>
    </dgm:pt>
    <dgm:pt modelId="{0F4C5F34-39E8-6E4E-9E15-D602ADC06B88}" type="pres">
      <dgm:prSet presAssocID="{6948D9CC-172B-4BEF-9D7B-8FDD5CAF290B}" presName="sp" presStyleCnt="0"/>
      <dgm:spPr/>
    </dgm:pt>
    <dgm:pt modelId="{D5377FAE-96E7-884F-A5BC-C00E6BF963F4}" type="pres">
      <dgm:prSet presAssocID="{DF1CBF5A-C7A8-48F3-9C1F-3C4D76977DAE}" presName="arrowAndChildren" presStyleCnt="0"/>
      <dgm:spPr/>
    </dgm:pt>
    <dgm:pt modelId="{83ACB218-9629-4E41-9ED9-E3A0830951B7}" type="pres">
      <dgm:prSet presAssocID="{DF1CBF5A-C7A8-48F3-9C1F-3C4D76977DAE}" presName="parentTextArrow" presStyleLbl="node1" presStyleIdx="1" presStyleCnt="3"/>
      <dgm:spPr/>
    </dgm:pt>
    <dgm:pt modelId="{81C196A5-15C8-964F-9427-6A3C4A6D7FBD}" type="pres">
      <dgm:prSet presAssocID="{232CABE0-448D-4DD6-BF37-0ACCEB5CD0C3}" presName="sp" presStyleCnt="0"/>
      <dgm:spPr/>
    </dgm:pt>
    <dgm:pt modelId="{494A7519-8357-8E40-B878-F63FB6F38DE1}" type="pres">
      <dgm:prSet presAssocID="{215BF7D0-6051-4300-AB13-E179C44E2FE3}" presName="arrowAndChildren" presStyleCnt="0"/>
      <dgm:spPr/>
    </dgm:pt>
    <dgm:pt modelId="{19E729FD-9A60-BD42-8943-0FEE459FF395}" type="pres">
      <dgm:prSet presAssocID="{215BF7D0-6051-4300-AB13-E179C44E2FE3}" presName="parentTextArrow" presStyleLbl="node1" presStyleIdx="2" presStyleCnt="3"/>
      <dgm:spPr/>
    </dgm:pt>
  </dgm:ptLst>
  <dgm:cxnLst>
    <dgm:cxn modelId="{57844401-9D7A-9B46-8551-EB657C6E15CF}" type="presOf" srcId="{DF1CBF5A-C7A8-48F3-9C1F-3C4D76977DAE}" destId="{83ACB218-9629-4E41-9ED9-E3A0830951B7}" srcOrd="0" destOrd="0" presId="urn:microsoft.com/office/officeart/2005/8/layout/process4"/>
    <dgm:cxn modelId="{5DF33118-4261-48B3-BF9E-63E64375B220}" srcId="{2C9E0FCA-CFCD-448F-B630-4B19B82FA228}" destId="{B3A963F7-33BF-4AA1-98EF-351856030FF5}" srcOrd="2" destOrd="0" parTransId="{EE1CABDB-463D-481D-BF87-CD7379764815}" sibTransId="{9148ABC2-2125-4A96-921A-B5EDF63DAAEC}"/>
    <dgm:cxn modelId="{D1749924-F0D1-204F-832B-4532A30E16DB}" type="presOf" srcId="{B3A963F7-33BF-4AA1-98EF-351856030FF5}" destId="{167B90AD-2D86-904D-82A4-15A86F2F4453}" srcOrd="0" destOrd="0" presId="urn:microsoft.com/office/officeart/2005/8/layout/process4"/>
    <dgm:cxn modelId="{F6F1EF37-C699-5A4F-844F-02AA0DBDA878}" type="presOf" srcId="{2C9E0FCA-CFCD-448F-B630-4B19B82FA228}" destId="{32EB7EE1-7252-A547-82D4-7E5536A9770C}" srcOrd="0" destOrd="0" presId="urn:microsoft.com/office/officeart/2005/8/layout/process4"/>
    <dgm:cxn modelId="{2545283A-7E64-7140-9FD3-36E2739E1C1E}" type="presOf" srcId="{215BF7D0-6051-4300-AB13-E179C44E2FE3}" destId="{19E729FD-9A60-BD42-8943-0FEE459FF395}" srcOrd="0" destOrd="0" presId="urn:microsoft.com/office/officeart/2005/8/layout/process4"/>
    <dgm:cxn modelId="{710F7F59-0585-4BC6-A8A5-2C1C6FA9C0E1}" srcId="{2C9E0FCA-CFCD-448F-B630-4B19B82FA228}" destId="{215BF7D0-6051-4300-AB13-E179C44E2FE3}" srcOrd="0" destOrd="0" parTransId="{E0DBAAED-E99F-4227-B3DE-6E68E5A9B21C}" sibTransId="{232CABE0-448D-4DD6-BF37-0ACCEB5CD0C3}"/>
    <dgm:cxn modelId="{02101E74-9D78-4608-A716-483B525F74ED}" srcId="{2C9E0FCA-CFCD-448F-B630-4B19B82FA228}" destId="{DF1CBF5A-C7A8-48F3-9C1F-3C4D76977DAE}" srcOrd="1" destOrd="0" parTransId="{9C047D58-EE75-466D-94F3-AB9B4539F674}" sibTransId="{6948D9CC-172B-4BEF-9D7B-8FDD5CAF290B}"/>
    <dgm:cxn modelId="{5C03AE69-E84D-6942-AF60-B0C1E4D7E0E6}" type="presParOf" srcId="{32EB7EE1-7252-A547-82D4-7E5536A9770C}" destId="{B0D3316A-0D1A-2747-BCF9-823236E4DD34}" srcOrd="0" destOrd="0" presId="urn:microsoft.com/office/officeart/2005/8/layout/process4"/>
    <dgm:cxn modelId="{C2290026-0BB1-2A4C-97D8-3C53BD758F1C}" type="presParOf" srcId="{B0D3316A-0D1A-2747-BCF9-823236E4DD34}" destId="{167B90AD-2D86-904D-82A4-15A86F2F4453}" srcOrd="0" destOrd="0" presId="urn:microsoft.com/office/officeart/2005/8/layout/process4"/>
    <dgm:cxn modelId="{F786C593-8DC1-3D4B-A301-143E52716C2F}" type="presParOf" srcId="{32EB7EE1-7252-A547-82D4-7E5536A9770C}" destId="{0F4C5F34-39E8-6E4E-9E15-D602ADC06B88}" srcOrd="1" destOrd="0" presId="urn:microsoft.com/office/officeart/2005/8/layout/process4"/>
    <dgm:cxn modelId="{AADE935E-65D4-2A40-9457-56F61CA18F99}" type="presParOf" srcId="{32EB7EE1-7252-A547-82D4-7E5536A9770C}" destId="{D5377FAE-96E7-884F-A5BC-C00E6BF963F4}" srcOrd="2" destOrd="0" presId="urn:microsoft.com/office/officeart/2005/8/layout/process4"/>
    <dgm:cxn modelId="{CC8926DC-EA7F-0A41-BB98-A85D575B1D52}" type="presParOf" srcId="{D5377FAE-96E7-884F-A5BC-C00E6BF963F4}" destId="{83ACB218-9629-4E41-9ED9-E3A0830951B7}" srcOrd="0" destOrd="0" presId="urn:microsoft.com/office/officeart/2005/8/layout/process4"/>
    <dgm:cxn modelId="{FEC7E594-BD65-2C4F-9544-93A28EEF708B}" type="presParOf" srcId="{32EB7EE1-7252-A547-82D4-7E5536A9770C}" destId="{81C196A5-15C8-964F-9427-6A3C4A6D7FBD}" srcOrd="3" destOrd="0" presId="urn:microsoft.com/office/officeart/2005/8/layout/process4"/>
    <dgm:cxn modelId="{0A205EDA-CEF5-9F44-A268-88A6134E1883}" type="presParOf" srcId="{32EB7EE1-7252-A547-82D4-7E5536A9770C}" destId="{494A7519-8357-8E40-B878-F63FB6F38DE1}" srcOrd="4" destOrd="0" presId="urn:microsoft.com/office/officeart/2005/8/layout/process4"/>
    <dgm:cxn modelId="{9D44CD49-0F00-BF48-8EE5-DF7FF47243E6}" type="presParOf" srcId="{494A7519-8357-8E40-B878-F63FB6F38DE1}" destId="{19E729FD-9A60-BD42-8943-0FEE459FF3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17107-21BE-4161-8796-0C0E47C275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D379FA-668B-4F39-AE3F-DDD1841A7D0D}">
      <dgm:prSet/>
      <dgm:spPr/>
      <dgm:t>
        <a:bodyPr/>
        <a:lstStyle/>
        <a:p>
          <a:r>
            <a:rPr lang="en-US" dirty="0"/>
            <a:t>BP: 114/78 Pulse: 72 </a:t>
          </a:r>
        </a:p>
      </dgm:t>
    </dgm:pt>
    <dgm:pt modelId="{CDB29508-83CE-48AA-93ED-52587F7778B7}" type="parTrans" cxnId="{C7B5F161-F953-498C-B719-CFB3447CF4B5}">
      <dgm:prSet/>
      <dgm:spPr/>
      <dgm:t>
        <a:bodyPr/>
        <a:lstStyle/>
        <a:p>
          <a:endParaRPr lang="en-US"/>
        </a:p>
      </dgm:t>
    </dgm:pt>
    <dgm:pt modelId="{7C402197-340A-406D-836A-5E4CAC79C328}" type="sibTrans" cxnId="{C7B5F161-F953-498C-B719-CFB3447CF4B5}">
      <dgm:prSet/>
      <dgm:spPr/>
      <dgm:t>
        <a:bodyPr/>
        <a:lstStyle/>
        <a:p>
          <a:endParaRPr lang="en-US"/>
        </a:p>
      </dgm:t>
    </dgm:pt>
    <dgm:pt modelId="{1397F3C8-A0DD-459E-8DCA-2E545D9FBEDB}">
      <dgm:prSet/>
      <dgm:spPr/>
      <dgm:t>
        <a:bodyPr/>
        <a:lstStyle/>
        <a:p>
          <a:r>
            <a:rPr lang="en-US"/>
            <a:t>ASA: II</a:t>
          </a:r>
        </a:p>
      </dgm:t>
    </dgm:pt>
    <dgm:pt modelId="{C7E38AF3-AF8F-453A-A351-3B2CEE32FD68}" type="parTrans" cxnId="{08BD0933-CFBC-4218-83D7-0298262B794F}">
      <dgm:prSet/>
      <dgm:spPr/>
      <dgm:t>
        <a:bodyPr/>
        <a:lstStyle/>
        <a:p>
          <a:endParaRPr lang="en-US"/>
        </a:p>
      </dgm:t>
    </dgm:pt>
    <dgm:pt modelId="{744F9856-16DE-4764-A063-BD9CD82B62B8}" type="sibTrans" cxnId="{08BD0933-CFBC-4218-83D7-0298262B794F}">
      <dgm:prSet/>
      <dgm:spPr/>
      <dgm:t>
        <a:bodyPr/>
        <a:lstStyle/>
        <a:p>
          <a:endParaRPr lang="en-US"/>
        </a:p>
      </dgm:t>
    </dgm:pt>
    <dgm:pt modelId="{AECD0ABB-D657-4968-8622-904089281058}">
      <dgm:prSet/>
      <dgm:spPr/>
      <dgm:t>
        <a:bodyPr/>
        <a:lstStyle/>
        <a:p>
          <a:r>
            <a:rPr lang="en-US"/>
            <a:t>Systemic condition: High Cholesterol </a:t>
          </a:r>
        </a:p>
      </dgm:t>
    </dgm:pt>
    <dgm:pt modelId="{301BFA8A-5D3C-448E-9F3E-31BF9413C116}" type="parTrans" cxnId="{AEFDFE10-34AC-4F6A-996C-3317E20B39FC}">
      <dgm:prSet/>
      <dgm:spPr/>
      <dgm:t>
        <a:bodyPr/>
        <a:lstStyle/>
        <a:p>
          <a:endParaRPr lang="en-US"/>
        </a:p>
      </dgm:t>
    </dgm:pt>
    <dgm:pt modelId="{183DF1F5-68BB-474C-B62A-AF36B2FA5F9B}" type="sibTrans" cxnId="{AEFDFE10-34AC-4F6A-996C-3317E20B39FC}">
      <dgm:prSet/>
      <dgm:spPr/>
      <dgm:t>
        <a:bodyPr/>
        <a:lstStyle/>
        <a:p>
          <a:endParaRPr lang="en-US"/>
        </a:p>
      </dgm:t>
    </dgm:pt>
    <dgm:pt modelId="{58E94619-27B6-47B8-88DA-AB1A709BC22E}">
      <dgm:prSet/>
      <dgm:spPr/>
      <dgm:t>
        <a:bodyPr/>
        <a:lstStyle/>
        <a:p>
          <a:r>
            <a:rPr lang="en-US" dirty="0"/>
            <a:t>Mrs. M was diagnosed in 2014	</a:t>
          </a:r>
        </a:p>
      </dgm:t>
    </dgm:pt>
    <dgm:pt modelId="{9EB141F2-43A4-4940-9C67-1BE7376D7696}" type="parTrans" cxnId="{2EF20C8D-9B38-4FAE-AE37-C7F3A6B1DAE1}">
      <dgm:prSet/>
      <dgm:spPr/>
      <dgm:t>
        <a:bodyPr/>
        <a:lstStyle/>
        <a:p>
          <a:endParaRPr lang="en-US"/>
        </a:p>
      </dgm:t>
    </dgm:pt>
    <dgm:pt modelId="{F2246A68-B531-490B-A79B-6B4B52551D05}" type="sibTrans" cxnId="{2EF20C8D-9B38-4FAE-AE37-C7F3A6B1DAE1}">
      <dgm:prSet/>
      <dgm:spPr/>
      <dgm:t>
        <a:bodyPr/>
        <a:lstStyle/>
        <a:p>
          <a:endParaRPr lang="en-US"/>
        </a:p>
      </dgm:t>
    </dgm:pt>
    <dgm:pt modelId="{2823CEFA-241B-4A05-88A7-03151652FA3C}">
      <dgm:prSet/>
      <dgm:spPr/>
      <dgm:t>
        <a:bodyPr/>
        <a:lstStyle/>
        <a:p>
          <a:r>
            <a:rPr lang="en-US" dirty="0"/>
            <a:t>Current medication:  Crestor, 10 mg once a day. </a:t>
          </a:r>
        </a:p>
      </dgm:t>
    </dgm:pt>
    <dgm:pt modelId="{0B5ABAB2-37BF-4223-B6DE-F4D8E2F89FB7}" type="parTrans" cxnId="{9ABC2CDC-D22E-426D-9E09-264A5A3CE2FF}">
      <dgm:prSet/>
      <dgm:spPr/>
      <dgm:t>
        <a:bodyPr/>
        <a:lstStyle/>
        <a:p>
          <a:endParaRPr lang="en-US"/>
        </a:p>
      </dgm:t>
    </dgm:pt>
    <dgm:pt modelId="{1E66122F-105B-431D-8149-F6710FC57426}" type="sibTrans" cxnId="{9ABC2CDC-D22E-426D-9E09-264A5A3CE2FF}">
      <dgm:prSet/>
      <dgm:spPr/>
      <dgm:t>
        <a:bodyPr/>
        <a:lstStyle/>
        <a:p>
          <a:endParaRPr lang="en-US"/>
        </a:p>
      </dgm:t>
    </dgm:pt>
    <dgm:pt modelId="{A629E6FB-7B45-453C-82D1-52E81D83ECFA}" type="pres">
      <dgm:prSet presAssocID="{8FF17107-21BE-4161-8796-0C0E47C275C6}" presName="root" presStyleCnt="0">
        <dgm:presLayoutVars>
          <dgm:dir/>
          <dgm:resizeHandles val="exact"/>
        </dgm:presLayoutVars>
      </dgm:prSet>
      <dgm:spPr/>
    </dgm:pt>
    <dgm:pt modelId="{9A5CE294-04DC-4AC0-8E21-B0A983ABB5D2}" type="pres">
      <dgm:prSet presAssocID="{B4D379FA-668B-4F39-AE3F-DDD1841A7D0D}" presName="compNode" presStyleCnt="0"/>
      <dgm:spPr/>
    </dgm:pt>
    <dgm:pt modelId="{FC2F77DA-00F2-4F1E-9A0E-B18417198225}" type="pres">
      <dgm:prSet presAssocID="{B4D379FA-668B-4F39-AE3F-DDD1841A7D0D}" presName="bgRect" presStyleLbl="bgShp" presStyleIdx="0" presStyleCnt="4"/>
      <dgm:spPr/>
    </dgm:pt>
    <dgm:pt modelId="{3C5B70C5-26A0-41D7-A8BB-DF4F065B7EB0}" type="pres">
      <dgm:prSet presAssocID="{B4D379FA-668B-4F39-AE3F-DDD1841A7D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37D7433D-C7B5-4B35-B034-2B83B300CA07}" type="pres">
      <dgm:prSet presAssocID="{B4D379FA-668B-4F39-AE3F-DDD1841A7D0D}" presName="spaceRect" presStyleCnt="0"/>
      <dgm:spPr/>
    </dgm:pt>
    <dgm:pt modelId="{F010756D-2F3B-4177-87F6-F3A30490D9F8}" type="pres">
      <dgm:prSet presAssocID="{B4D379FA-668B-4F39-AE3F-DDD1841A7D0D}" presName="parTx" presStyleLbl="revTx" presStyleIdx="0" presStyleCnt="5">
        <dgm:presLayoutVars>
          <dgm:chMax val="0"/>
          <dgm:chPref val="0"/>
        </dgm:presLayoutVars>
      </dgm:prSet>
      <dgm:spPr/>
    </dgm:pt>
    <dgm:pt modelId="{7D671A66-8DE9-4BEE-9686-E00A5E130CB3}" type="pres">
      <dgm:prSet presAssocID="{7C402197-340A-406D-836A-5E4CAC79C328}" presName="sibTrans" presStyleCnt="0"/>
      <dgm:spPr/>
    </dgm:pt>
    <dgm:pt modelId="{C02A3CA2-38E5-4799-AD74-14CA9A22EEA7}" type="pres">
      <dgm:prSet presAssocID="{1397F3C8-A0DD-459E-8DCA-2E545D9FBEDB}" presName="compNode" presStyleCnt="0"/>
      <dgm:spPr/>
    </dgm:pt>
    <dgm:pt modelId="{64B85B83-52E5-4128-8EF8-4A26BD6581CE}" type="pres">
      <dgm:prSet presAssocID="{1397F3C8-A0DD-459E-8DCA-2E545D9FBEDB}" presName="bgRect" presStyleLbl="bgShp" presStyleIdx="1" presStyleCnt="4"/>
      <dgm:spPr/>
    </dgm:pt>
    <dgm:pt modelId="{6FA44399-F532-488A-91A7-F06FE6115E5C}" type="pres">
      <dgm:prSet presAssocID="{1397F3C8-A0DD-459E-8DCA-2E545D9FBEDB}"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rtbeat"/>
        </a:ext>
      </dgm:extLst>
    </dgm:pt>
    <dgm:pt modelId="{65371157-222C-450E-8BE9-44C3C5DA1A5A}" type="pres">
      <dgm:prSet presAssocID="{1397F3C8-A0DD-459E-8DCA-2E545D9FBEDB}" presName="spaceRect" presStyleCnt="0"/>
      <dgm:spPr/>
    </dgm:pt>
    <dgm:pt modelId="{305C0451-B99E-442F-8EB9-523A18518765}" type="pres">
      <dgm:prSet presAssocID="{1397F3C8-A0DD-459E-8DCA-2E545D9FBEDB}" presName="parTx" presStyleLbl="revTx" presStyleIdx="1" presStyleCnt="5">
        <dgm:presLayoutVars>
          <dgm:chMax val="0"/>
          <dgm:chPref val="0"/>
        </dgm:presLayoutVars>
      </dgm:prSet>
      <dgm:spPr/>
    </dgm:pt>
    <dgm:pt modelId="{2FEE2D6B-4399-4A86-92F1-56F58D7F3FDD}" type="pres">
      <dgm:prSet presAssocID="{744F9856-16DE-4764-A063-BD9CD82B62B8}" presName="sibTrans" presStyleCnt="0"/>
      <dgm:spPr/>
    </dgm:pt>
    <dgm:pt modelId="{9236FEBC-7760-41FB-ABD5-22060C070167}" type="pres">
      <dgm:prSet presAssocID="{AECD0ABB-D657-4968-8622-904089281058}" presName="compNode" presStyleCnt="0"/>
      <dgm:spPr/>
    </dgm:pt>
    <dgm:pt modelId="{249F3956-A2D4-46BB-9D2B-18826DC2111E}" type="pres">
      <dgm:prSet presAssocID="{AECD0ABB-D657-4968-8622-904089281058}" presName="bgRect" presStyleLbl="bgShp" presStyleIdx="2" presStyleCnt="4"/>
      <dgm:spPr/>
    </dgm:pt>
    <dgm:pt modelId="{D34DD57B-A0A3-44BE-A278-9B5D3EE45026}" type="pres">
      <dgm:prSet presAssocID="{AECD0ABB-D657-4968-8622-9040892810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61E09E5-5BB3-4A29-A7B1-6E9B5682F52A}" type="pres">
      <dgm:prSet presAssocID="{AECD0ABB-D657-4968-8622-904089281058}" presName="spaceRect" presStyleCnt="0"/>
      <dgm:spPr/>
    </dgm:pt>
    <dgm:pt modelId="{80AE7FCE-35AC-423A-AFA6-6B339ADD457C}" type="pres">
      <dgm:prSet presAssocID="{AECD0ABB-D657-4968-8622-904089281058}" presName="parTx" presStyleLbl="revTx" presStyleIdx="2" presStyleCnt="5">
        <dgm:presLayoutVars>
          <dgm:chMax val="0"/>
          <dgm:chPref val="0"/>
        </dgm:presLayoutVars>
      </dgm:prSet>
      <dgm:spPr/>
    </dgm:pt>
    <dgm:pt modelId="{2D8D6C63-97B4-4383-A3CF-3CCE6E502BC8}" type="pres">
      <dgm:prSet presAssocID="{AECD0ABB-D657-4968-8622-904089281058}" presName="desTx" presStyleLbl="revTx" presStyleIdx="3" presStyleCnt="5">
        <dgm:presLayoutVars/>
      </dgm:prSet>
      <dgm:spPr/>
    </dgm:pt>
    <dgm:pt modelId="{B28D1DFF-600E-43FF-91EA-9BD2ACB6C4F1}" type="pres">
      <dgm:prSet presAssocID="{183DF1F5-68BB-474C-B62A-AF36B2FA5F9B}" presName="sibTrans" presStyleCnt="0"/>
      <dgm:spPr/>
    </dgm:pt>
    <dgm:pt modelId="{F8F5C4DE-891B-411A-A293-8C2AFC722B9A}" type="pres">
      <dgm:prSet presAssocID="{2823CEFA-241B-4A05-88A7-03151652FA3C}" presName="compNode" presStyleCnt="0"/>
      <dgm:spPr/>
    </dgm:pt>
    <dgm:pt modelId="{FAE78518-89B8-460F-B8B3-C53148C4023A}" type="pres">
      <dgm:prSet presAssocID="{2823CEFA-241B-4A05-88A7-03151652FA3C}" presName="bgRect" presStyleLbl="bgShp" presStyleIdx="3" presStyleCnt="4"/>
      <dgm:spPr/>
    </dgm:pt>
    <dgm:pt modelId="{93E61C04-60AA-46C0-80FE-70DAFF664F11}" type="pres">
      <dgm:prSet presAssocID="{2823CEFA-241B-4A05-88A7-03151652FA3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F863231A-C659-42F3-95FB-81865A337D94}" type="pres">
      <dgm:prSet presAssocID="{2823CEFA-241B-4A05-88A7-03151652FA3C}" presName="spaceRect" presStyleCnt="0"/>
      <dgm:spPr/>
    </dgm:pt>
    <dgm:pt modelId="{D123238E-21E1-4444-86B9-F16BAC187C01}" type="pres">
      <dgm:prSet presAssocID="{2823CEFA-241B-4A05-88A7-03151652FA3C}" presName="parTx" presStyleLbl="revTx" presStyleIdx="4" presStyleCnt="5">
        <dgm:presLayoutVars>
          <dgm:chMax val="0"/>
          <dgm:chPref val="0"/>
        </dgm:presLayoutVars>
      </dgm:prSet>
      <dgm:spPr/>
    </dgm:pt>
  </dgm:ptLst>
  <dgm:cxnLst>
    <dgm:cxn modelId="{36CDAC0C-63E1-43A1-923E-8389DAE69E38}" type="presOf" srcId="{AECD0ABB-D657-4968-8622-904089281058}" destId="{80AE7FCE-35AC-423A-AFA6-6B339ADD457C}" srcOrd="0" destOrd="0" presId="urn:microsoft.com/office/officeart/2018/2/layout/IconVerticalSolidList"/>
    <dgm:cxn modelId="{AEFDFE10-34AC-4F6A-996C-3317E20B39FC}" srcId="{8FF17107-21BE-4161-8796-0C0E47C275C6}" destId="{AECD0ABB-D657-4968-8622-904089281058}" srcOrd="2" destOrd="0" parTransId="{301BFA8A-5D3C-448E-9F3E-31BF9413C116}" sibTransId="{183DF1F5-68BB-474C-B62A-AF36B2FA5F9B}"/>
    <dgm:cxn modelId="{08BD0933-CFBC-4218-83D7-0298262B794F}" srcId="{8FF17107-21BE-4161-8796-0C0E47C275C6}" destId="{1397F3C8-A0DD-459E-8DCA-2E545D9FBEDB}" srcOrd="1" destOrd="0" parTransId="{C7E38AF3-AF8F-453A-A351-3B2CEE32FD68}" sibTransId="{744F9856-16DE-4764-A063-BD9CD82B62B8}"/>
    <dgm:cxn modelId="{E1EB834F-273B-4F8B-9C8C-F2CFDBDAC4DE}" type="presOf" srcId="{2823CEFA-241B-4A05-88A7-03151652FA3C}" destId="{D123238E-21E1-4444-86B9-F16BAC187C01}" srcOrd="0" destOrd="0" presId="urn:microsoft.com/office/officeart/2018/2/layout/IconVerticalSolidList"/>
    <dgm:cxn modelId="{C7B5F161-F953-498C-B719-CFB3447CF4B5}" srcId="{8FF17107-21BE-4161-8796-0C0E47C275C6}" destId="{B4D379FA-668B-4F39-AE3F-DDD1841A7D0D}" srcOrd="0" destOrd="0" parTransId="{CDB29508-83CE-48AA-93ED-52587F7778B7}" sibTransId="{7C402197-340A-406D-836A-5E4CAC79C328}"/>
    <dgm:cxn modelId="{AE856167-20F6-4853-AEFD-72214A45983A}" type="presOf" srcId="{8FF17107-21BE-4161-8796-0C0E47C275C6}" destId="{A629E6FB-7B45-453C-82D1-52E81D83ECFA}" srcOrd="0" destOrd="0" presId="urn:microsoft.com/office/officeart/2018/2/layout/IconVerticalSolidList"/>
    <dgm:cxn modelId="{2EF20C8D-9B38-4FAE-AE37-C7F3A6B1DAE1}" srcId="{AECD0ABB-D657-4968-8622-904089281058}" destId="{58E94619-27B6-47B8-88DA-AB1A709BC22E}" srcOrd="0" destOrd="0" parTransId="{9EB141F2-43A4-4940-9C67-1BE7376D7696}" sibTransId="{F2246A68-B531-490B-A79B-6B4B52551D05}"/>
    <dgm:cxn modelId="{F5F0F2B8-FDA0-4AE8-BD5B-50339EB490C3}" type="presOf" srcId="{58E94619-27B6-47B8-88DA-AB1A709BC22E}" destId="{2D8D6C63-97B4-4383-A3CF-3CCE6E502BC8}" srcOrd="0" destOrd="0" presId="urn:microsoft.com/office/officeart/2018/2/layout/IconVerticalSolidList"/>
    <dgm:cxn modelId="{31A73CC2-CEEE-4E40-8B11-1779EC85769C}" type="presOf" srcId="{1397F3C8-A0DD-459E-8DCA-2E545D9FBEDB}" destId="{305C0451-B99E-442F-8EB9-523A18518765}" srcOrd="0" destOrd="0" presId="urn:microsoft.com/office/officeart/2018/2/layout/IconVerticalSolidList"/>
    <dgm:cxn modelId="{1D47BCD2-114A-49A3-804D-52BF3317B325}" type="presOf" srcId="{B4D379FA-668B-4F39-AE3F-DDD1841A7D0D}" destId="{F010756D-2F3B-4177-87F6-F3A30490D9F8}" srcOrd="0" destOrd="0" presId="urn:microsoft.com/office/officeart/2018/2/layout/IconVerticalSolidList"/>
    <dgm:cxn modelId="{9ABC2CDC-D22E-426D-9E09-264A5A3CE2FF}" srcId="{8FF17107-21BE-4161-8796-0C0E47C275C6}" destId="{2823CEFA-241B-4A05-88A7-03151652FA3C}" srcOrd="3" destOrd="0" parTransId="{0B5ABAB2-37BF-4223-B6DE-F4D8E2F89FB7}" sibTransId="{1E66122F-105B-431D-8149-F6710FC57426}"/>
    <dgm:cxn modelId="{C73E8957-F5E5-4189-A08F-44DD04B6DD03}" type="presParOf" srcId="{A629E6FB-7B45-453C-82D1-52E81D83ECFA}" destId="{9A5CE294-04DC-4AC0-8E21-B0A983ABB5D2}" srcOrd="0" destOrd="0" presId="urn:microsoft.com/office/officeart/2018/2/layout/IconVerticalSolidList"/>
    <dgm:cxn modelId="{BFB179B3-F16F-4FB3-9AEF-69A3DE84574F}" type="presParOf" srcId="{9A5CE294-04DC-4AC0-8E21-B0A983ABB5D2}" destId="{FC2F77DA-00F2-4F1E-9A0E-B18417198225}" srcOrd="0" destOrd="0" presId="urn:microsoft.com/office/officeart/2018/2/layout/IconVerticalSolidList"/>
    <dgm:cxn modelId="{33083722-77F1-4AB2-B0EB-F4DE0C39D8C3}" type="presParOf" srcId="{9A5CE294-04DC-4AC0-8E21-B0A983ABB5D2}" destId="{3C5B70C5-26A0-41D7-A8BB-DF4F065B7EB0}" srcOrd="1" destOrd="0" presId="urn:microsoft.com/office/officeart/2018/2/layout/IconVerticalSolidList"/>
    <dgm:cxn modelId="{80B8EFF9-827E-4E57-81AC-B93ADDEEA38A}" type="presParOf" srcId="{9A5CE294-04DC-4AC0-8E21-B0A983ABB5D2}" destId="{37D7433D-C7B5-4B35-B034-2B83B300CA07}" srcOrd="2" destOrd="0" presId="urn:microsoft.com/office/officeart/2018/2/layout/IconVerticalSolidList"/>
    <dgm:cxn modelId="{CEEC46DC-C572-49B3-964F-F2B40FCEA73E}" type="presParOf" srcId="{9A5CE294-04DC-4AC0-8E21-B0A983ABB5D2}" destId="{F010756D-2F3B-4177-87F6-F3A30490D9F8}" srcOrd="3" destOrd="0" presId="urn:microsoft.com/office/officeart/2018/2/layout/IconVerticalSolidList"/>
    <dgm:cxn modelId="{CC015B57-923F-453D-AC52-CC5C92C73DCE}" type="presParOf" srcId="{A629E6FB-7B45-453C-82D1-52E81D83ECFA}" destId="{7D671A66-8DE9-4BEE-9686-E00A5E130CB3}" srcOrd="1" destOrd="0" presId="urn:microsoft.com/office/officeart/2018/2/layout/IconVerticalSolidList"/>
    <dgm:cxn modelId="{B5EED09F-F523-4DEC-9968-63D3BA874EBF}" type="presParOf" srcId="{A629E6FB-7B45-453C-82D1-52E81D83ECFA}" destId="{C02A3CA2-38E5-4799-AD74-14CA9A22EEA7}" srcOrd="2" destOrd="0" presId="urn:microsoft.com/office/officeart/2018/2/layout/IconVerticalSolidList"/>
    <dgm:cxn modelId="{0E85180E-247C-4E64-AB6E-FAE568FCD6D2}" type="presParOf" srcId="{C02A3CA2-38E5-4799-AD74-14CA9A22EEA7}" destId="{64B85B83-52E5-4128-8EF8-4A26BD6581CE}" srcOrd="0" destOrd="0" presId="urn:microsoft.com/office/officeart/2018/2/layout/IconVerticalSolidList"/>
    <dgm:cxn modelId="{164FECA2-D30B-49D5-A0F6-D08974A9EC0A}" type="presParOf" srcId="{C02A3CA2-38E5-4799-AD74-14CA9A22EEA7}" destId="{6FA44399-F532-488A-91A7-F06FE6115E5C}" srcOrd="1" destOrd="0" presId="urn:microsoft.com/office/officeart/2018/2/layout/IconVerticalSolidList"/>
    <dgm:cxn modelId="{4B1F7C52-4176-4D41-9FBA-D2C3A84D2E2C}" type="presParOf" srcId="{C02A3CA2-38E5-4799-AD74-14CA9A22EEA7}" destId="{65371157-222C-450E-8BE9-44C3C5DA1A5A}" srcOrd="2" destOrd="0" presId="urn:microsoft.com/office/officeart/2018/2/layout/IconVerticalSolidList"/>
    <dgm:cxn modelId="{F57A680E-DA45-475D-A4D1-B9726928AA5B}" type="presParOf" srcId="{C02A3CA2-38E5-4799-AD74-14CA9A22EEA7}" destId="{305C0451-B99E-442F-8EB9-523A18518765}" srcOrd="3" destOrd="0" presId="urn:microsoft.com/office/officeart/2018/2/layout/IconVerticalSolidList"/>
    <dgm:cxn modelId="{098DA592-C78C-4C95-98B3-5D326D34DA18}" type="presParOf" srcId="{A629E6FB-7B45-453C-82D1-52E81D83ECFA}" destId="{2FEE2D6B-4399-4A86-92F1-56F58D7F3FDD}" srcOrd="3" destOrd="0" presId="urn:microsoft.com/office/officeart/2018/2/layout/IconVerticalSolidList"/>
    <dgm:cxn modelId="{A0705AEA-D585-409E-AA41-DF643E6E24D1}" type="presParOf" srcId="{A629E6FB-7B45-453C-82D1-52E81D83ECFA}" destId="{9236FEBC-7760-41FB-ABD5-22060C070167}" srcOrd="4" destOrd="0" presId="urn:microsoft.com/office/officeart/2018/2/layout/IconVerticalSolidList"/>
    <dgm:cxn modelId="{41E2706A-1B85-428D-AA98-D582A9B514F1}" type="presParOf" srcId="{9236FEBC-7760-41FB-ABD5-22060C070167}" destId="{249F3956-A2D4-46BB-9D2B-18826DC2111E}" srcOrd="0" destOrd="0" presId="urn:microsoft.com/office/officeart/2018/2/layout/IconVerticalSolidList"/>
    <dgm:cxn modelId="{2EF16AAE-80A4-4CA2-8FF3-3F531EF161C4}" type="presParOf" srcId="{9236FEBC-7760-41FB-ABD5-22060C070167}" destId="{D34DD57B-A0A3-44BE-A278-9B5D3EE45026}" srcOrd="1" destOrd="0" presId="urn:microsoft.com/office/officeart/2018/2/layout/IconVerticalSolidList"/>
    <dgm:cxn modelId="{29F5843E-55D8-43B5-A013-77EF0806EA36}" type="presParOf" srcId="{9236FEBC-7760-41FB-ABD5-22060C070167}" destId="{C61E09E5-5BB3-4A29-A7B1-6E9B5682F52A}" srcOrd="2" destOrd="0" presId="urn:microsoft.com/office/officeart/2018/2/layout/IconVerticalSolidList"/>
    <dgm:cxn modelId="{415B4C03-D490-4AB0-949A-A60C68C4E0D9}" type="presParOf" srcId="{9236FEBC-7760-41FB-ABD5-22060C070167}" destId="{80AE7FCE-35AC-423A-AFA6-6B339ADD457C}" srcOrd="3" destOrd="0" presId="urn:microsoft.com/office/officeart/2018/2/layout/IconVerticalSolidList"/>
    <dgm:cxn modelId="{7A85CD1A-178B-4893-AE2A-065B74DA1857}" type="presParOf" srcId="{9236FEBC-7760-41FB-ABD5-22060C070167}" destId="{2D8D6C63-97B4-4383-A3CF-3CCE6E502BC8}" srcOrd="4" destOrd="0" presId="urn:microsoft.com/office/officeart/2018/2/layout/IconVerticalSolidList"/>
    <dgm:cxn modelId="{FBEF1FAC-6053-48F3-8B3B-97DA7FBB8452}" type="presParOf" srcId="{A629E6FB-7B45-453C-82D1-52E81D83ECFA}" destId="{B28D1DFF-600E-43FF-91EA-9BD2ACB6C4F1}" srcOrd="5" destOrd="0" presId="urn:microsoft.com/office/officeart/2018/2/layout/IconVerticalSolidList"/>
    <dgm:cxn modelId="{2CFDCBAA-36CC-406C-A5D0-EA602AC52D65}" type="presParOf" srcId="{A629E6FB-7B45-453C-82D1-52E81D83ECFA}" destId="{F8F5C4DE-891B-411A-A293-8C2AFC722B9A}" srcOrd="6" destOrd="0" presId="urn:microsoft.com/office/officeart/2018/2/layout/IconVerticalSolidList"/>
    <dgm:cxn modelId="{753593AD-8FB1-4F26-8A61-F3BBF114E141}" type="presParOf" srcId="{F8F5C4DE-891B-411A-A293-8C2AFC722B9A}" destId="{FAE78518-89B8-460F-B8B3-C53148C4023A}" srcOrd="0" destOrd="0" presId="urn:microsoft.com/office/officeart/2018/2/layout/IconVerticalSolidList"/>
    <dgm:cxn modelId="{2A224903-D6C8-4603-B057-D5BEB0075654}" type="presParOf" srcId="{F8F5C4DE-891B-411A-A293-8C2AFC722B9A}" destId="{93E61C04-60AA-46C0-80FE-70DAFF664F11}" srcOrd="1" destOrd="0" presId="urn:microsoft.com/office/officeart/2018/2/layout/IconVerticalSolidList"/>
    <dgm:cxn modelId="{CD2A5113-8727-4C30-987E-AF6D356DAA14}" type="presParOf" srcId="{F8F5C4DE-891B-411A-A293-8C2AFC722B9A}" destId="{F863231A-C659-42F3-95FB-81865A337D94}" srcOrd="2" destOrd="0" presId="urn:microsoft.com/office/officeart/2018/2/layout/IconVerticalSolidList"/>
    <dgm:cxn modelId="{AA1BE91D-E896-4FB8-8EDD-20D803D2B3F8}" type="presParOf" srcId="{F8F5C4DE-891B-411A-A293-8C2AFC722B9A}" destId="{D123238E-21E1-4444-86B9-F16BAC187C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60ACC-0ACA-44CC-B5E0-022BE9ECDB9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F2D8F94-6EA8-4B0B-8540-B1BF3E7DC449}">
      <dgm:prSet custT="1"/>
      <dgm:spPr/>
      <dgm:t>
        <a:bodyPr/>
        <a:lstStyle/>
        <a:p>
          <a:pPr algn="ctr"/>
          <a:r>
            <a:rPr lang="en-US" sz="1200" dirty="0"/>
            <a:t>Cholesterol is a waxy substance found in many of the foods and in the body’s cells. The body needs some cholesterol to function normally and can make all the cholesterol they need. Cholesterol is used to make hormones and vitamin D. </a:t>
          </a:r>
        </a:p>
      </dgm:t>
    </dgm:pt>
    <dgm:pt modelId="{C0E4341A-039E-4DB7-B144-161DF018B039}" type="parTrans" cxnId="{BBEE9858-39C1-4C19-9306-EB76201C73FD}">
      <dgm:prSet/>
      <dgm:spPr/>
      <dgm:t>
        <a:bodyPr/>
        <a:lstStyle/>
        <a:p>
          <a:endParaRPr lang="en-US"/>
        </a:p>
      </dgm:t>
    </dgm:pt>
    <dgm:pt modelId="{CEE970B6-89E2-414D-83FE-C1D874D48B00}" type="sibTrans" cxnId="{BBEE9858-39C1-4C19-9306-EB76201C73FD}">
      <dgm:prSet/>
      <dgm:spPr/>
      <dgm:t>
        <a:bodyPr/>
        <a:lstStyle/>
        <a:p>
          <a:endParaRPr lang="en-US"/>
        </a:p>
      </dgm:t>
    </dgm:pt>
    <dgm:pt modelId="{9FED6FCE-99CF-449A-9804-848891CF42D5}">
      <dgm:prSet custT="1"/>
      <dgm:spPr/>
      <dgm:t>
        <a:bodyPr/>
        <a:lstStyle/>
        <a:p>
          <a:r>
            <a:rPr lang="en-US" sz="1400" dirty="0"/>
            <a:t>When bad cholesterol is present in high amounts, the waxy buildup, called plaque, sticks to the insides of the arteries. As the arteries narrow and clog, it is difficult for the blood to flow through them. The blockage can lead to a blood clot, stroke or heart disease.</a:t>
          </a:r>
        </a:p>
      </dgm:t>
    </dgm:pt>
    <dgm:pt modelId="{451BF8EE-4CE9-4401-9471-1BA0D66570C9}" type="parTrans" cxnId="{4DFB9624-C0A7-48FF-9BC5-3BC6E8CEE7C5}">
      <dgm:prSet/>
      <dgm:spPr/>
      <dgm:t>
        <a:bodyPr/>
        <a:lstStyle/>
        <a:p>
          <a:endParaRPr lang="en-US"/>
        </a:p>
      </dgm:t>
    </dgm:pt>
    <dgm:pt modelId="{27C39117-6DB0-4D17-9C4F-8527DC2616F7}" type="sibTrans" cxnId="{4DFB9624-C0A7-48FF-9BC5-3BC6E8CEE7C5}">
      <dgm:prSet/>
      <dgm:spPr/>
      <dgm:t>
        <a:bodyPr/>
        <a:lstStyle/>
        <a:p>
          <a:endParaRPr lang="en-US"/>
        </a:p>
      </dgm:t>
    </dgm:pt>
    <dgm:pt modelId="{2CF1D464-ECC7-481B-B53C-EEE5E05EE4FC}">
      <dgm:prSet custT="1"/>
      <dgm:spPr/>
      <dgm:t>
        <a:bodyPr/>
        <a:lstStyle/>
        <a:p>
          <a:r>
            <a:rPr lang="en-US" sz="1400" dirty="0"/>
            <a:t>High cholesterol can be inherited, but it's often the result of unhealthy lifestyle choices, which make it preventable and treatable. A healthy diet, regular exercise and sometimes medication can help reduce high cholesterol.</a:t>
          </a:r>
        </a:p>
      </dgm:t>
    </dgm:pt>
    <dgm:pt modelId="{A5EB6E10-BF10-4569-89A7-46B12E3444A3}" type="parTrans" cxnId="{79DE304E-200E-45F0-A20D-38468F3B456C}">
      <dgm:prSet/>
      <dgm:spPr/>
      <dgm:t>
        <a:bodyPr/>
        <a:lstStyle/>
        <a:p>
          <a:endParaRPr lang="en-US"/>
        </a:p>
      </dgm:t>
    </dgm:pt>
    <dgm:pt modelId="{8F6F2CC6-B373-4277-890B-14C66A1D2CD5}" type="sibTrans" cxnId="{79DE304E-200E-45F0-A20D-38468F3B456C}">
      <dgm:prSet/>
      <dgm:spPr/>
      <dgm:t>
        <a:bodyPr/>
        <a:lstStyle/>
        <a:p>
          <a:endParaRPr lang="en-US"/>
        </a:p>
      </dgm:t>
    </dgm:pt>
    <dgm:pt modelId="{03CC6938-43A5-4C1E-8843-0155DCAFDFF5}">
      <dgm:prSet custT="1"/>
      <dgm:spPr/>
      <dgm:t>
        <a:bodyPr/>
        <a:lstStyle/>
        <a:p>
          <a:r>
            <a:rPr lang="en-US" sz="1400" dirty="0"/>
            <a:t>High cholesterol has no symptoms. A blood test is the only way to detect if you have it.</a:t>
          </a:r>
        </a:p>
      </dgm:t>
    </dgm:pt>
    <dgm:pt modelId="{24E5F414-7B17-4F53-8FA2-EAFFF22B06EE}" type="parTrans" cxnId="{9C2F1D62-1ED7-42DD-845C-3C722E5049B5}">
      <dgm:prSet/>
      <dgm:spPr/>
      <dgm:t>
        <a:bodyPr/>
        <a:lstStyle/>
        <a:p>
          <a:endParaRPr lang="en-US"/>
        </a:p>
      </dgm:t>
    </dgm:pt>
    <dgm:pt modelId="{F24FB984-9417-4D78-81D7-0D921E39B968}" type="sibTrans" cxnId="{9C2F1D62-1ED7-42DD-845C-3C722E5049B5}">
      <dgm:prSet/>
      <dgm:spPr/>
      <dgm:t>
        <a:bodyPr/>
        <a:lstStyle/>
        <a:p>
          <a:endParaRPr lang="en-US"/>
        </a:p>
      </dgm:t>
    </dgm:pt>
    <dgm:pt modelId="{E26AF908-180B-4BB6-9E56-908B37705082}" type="pres">
      <dgm:prSet presAssocID="{AE060ACC-0ACA-44CC-B5E0-022BE9ECDB97}" presName="root" presStyleCnt="0">
        <dgm:presLayoutVars>
          <dgm:dir/>
          <dgm:resizeHandles val="exact"/>
        </dgm:presLayoutVars>
      </dgm:prSet>
      <dgm:spPr/>
    </dgm:pt>
    <dgm:pt modelId="{D372BB59-6CF5-4471-8A25-A9FC6F9A1642}" type="pres">
      <dgm:prSet presAssocID="{8F2D8F94-6EA8-4B0B-8540-B1BF3E7DC449}" presName="compNode" presStyleCnt="0"/>
      <dgm:spPr/>
    </dgm:pt>
    <dgm:pt modelId="{7C649667-E79D-4391-93A3-1CA5E967A1B4}" type="pres">
      <dgm:prSet presAssocID="{8F2D8F94-6EA8-4B0B-8540-B1BF3E7DC4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a:ext>
      </dgm:extLst>
    </dgm:pt>
    <dgm:pt modelId="{41905045-E04B-42F1-A470-D17326D0FC63}" type="pres">
      <dgm:prSet presAssocID="{8F2D8F94-6EA8-4B0B-8540-B1BF3E7DC449}" presName="spaceRect" presStyleCnt="0"/>
      <dgm:spPr/>
    </dgm:pt>
    <dgm:pt modelId="{C5320B02-EAF3-4EAC-A846-E010AD12E7F7}" type="pres">
      <dgm:prSet presAssocID="{8F2D8F94-6EA8-4B0B-8540-B1BF3E7DC449}" presName="textRect" presStyleLbl="revTx" presStyleIdx="0" presStyleCnt="4" custScaleX="100000">
        <dgm:presLayoutVars>
          <dgm:chMax val="1"/>
          <dgm:chPref val="1"/>
        </dgm:presLayoutVars>
      </dgm:prSet>
      <dgm:spPr/>
    </dgm:pt>
    <dgm:pt modelId="{DE8CD4A5-BE7B-42D9-AE9B-88076FC92182}" type="pres">
      <dgm:prSet presAssocID="{CEE970B6-89E2-414D-83FE-C1D874D48B00}" presName="sibTrans" presStyleCnt="0"/>
      <dgm:spPr/>
    </dgm:pt>
    <dgm:pt modelId="{4AD4F8EB-C675-44EA-BE8F-BAF5EE21EF92}" type="pres">
      <dgm:prSet presAssocID="{9FED6FCE-99CF-449A-9804-848891CF42D5}" presName="compNode" presStyleCnt="0"/>
      <dgm:spPr/>
    </dgm:pt>
    <dgm:pt modelId="{90ABD67F-52E9-4569-B8E9-675D534DFF6E}" type="pres">
      <dgm:prSet presAssocID="{9FED6FCE-99CF-449A-9804-848891CF42D5}"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rt with pulse"/>
        </a:ext>
      </dgm:extLst>
    </dgm:pt>
    <dgm:pt modelId="{25CE81E4-8409-4FEC-BBA6-49E21C8A6E8E}" type="pres">
      <dgm:prSet presAssocID="{9FED6FCE-99CF-449A-9804-848891CF42D5}" presName="spaceRect" presStyleCnt="0"/>
      <dgm:spPr/>
    </dgm:pt>
    <dgm:pt modelId="{375D29B0-56D3-4237-B99C-B8FC82BAFE0F}" type="pres">
      <dgm:prSet presAssocID="{9FED6FCE-99CF-449A-9804-848891CF42D5}" presName="textRect" presStyleLbl="revTx" presStyleIdx="1" presStyleCnt="4" custScaleX="128757">
        <dgm:presLayoutVars>
          <dgm:chMax val="1"/>
          <dgm:chPref val="1"/>
        </dgm:presLayoutVars>
      </dgm:prSet>
      <dgm:spPr/>
    </dgm:pt>
    <dgm:pt modelId="{6C0131AB-73EB-4DC2-BBC9-AEB9FCD25782}" type="pres">
      <dgm:prSet presAssocID="{27C39117-6DB0-4D17-9C4F-8527DC2616F7}" presName="sibTrans" presStyleCnt="0"/>
      <dgm:spPr/>
    </dgm:pt>
    <dgm:pt modelId="{4D41BC78-759B-4783-AD0B-54AF7629CDFA}" type="pres">
      <dgm:prSet presAssocID="{2CF1D464-ECC7-481B-B53C-EEE5E05EE4FC}" presName="compNode" presStyleCnt="0"/>
      <dgm:spPr/>
    </dgm:pt>
    <dgm:pt modelId="{51ED0641-5680-4A73-8264-6843884B3753}" type="pres">
      <dgm:prSet presAssocID="{2CF1D464-ECC7-481B-B53C-EEE5E05EE4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ocado"/>
        </a:ext>
      </dgm:extLst>
    </dgm:pt>
    <dgm:pt modelId="{329109F9-B719-4C4B-84F2-A19E7F53F4EE}" type="pres">
      <dgm:prSet presAssocID="{2CF1D464-ECC7-481B-B53C-EEE5E05EE4FC}" presName="spaceRect" presStyleCnt="0"/>
      <dgm:spPr/>
    </dgm:pt>
    <dgm:pt modelId="{9B0B3153-E163-462D-A5BB-7B3C04F80A28}" type="pres">
      <dgm:prSet presAssocID="{2CF1D464-ECC7-481B-B53C-EEE5E05EE4FC}" presName="textRect" presStyleLbl="revTx" presStyleIdx="2" presStyleCnt="4" custScaleX="128994">
        <dgm:presLayoutVars>
          <dgm:chMax val="1"/>
          <dgm:chPref val="1"/>
        </dgm:presLayoutVars>
      </dgm:prSet>
      <dgm:spPr/>
    </dgm:pt>
    <dgm:pt modelId="{5A53A12E-2257-4193-872D-CE393480AB05}" type="pres">
      <dgm:prSet presAssocID="{8F6F2CC6-B373-4277-890B-14C66A1D2CD5}" presName="sibTrans" presStyleCnt="0"/>
      <dgm:spPr/>
    </dgm:pt>
    <dgm:pt modelId="{B803F78C-2029-41E5-93CD-2CADCF990D13}" type="pres">
      <dgm:prSet presAssocID="{03CC6938-43A5-4C1E-8843-0155DCAFDFF5}" presName="compNode" presStyleCnt="0"/>
      <dgm:spPr/>
    </dgm:pt>
    <dgm:pt modelId="{353B854B-1ED5-4CE4-8157-D1079DC30FCF}" type="pres">
      <dgm:prSet presAssocID="{03CC6938-43A5-4C1E-8843-0155DCAFDF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9F577C14-2E70-40E4-8D9F-B5446B4A1854}" type="pres">
      <dgm:prSet presAssocID="{03CC6938-43A5-4C1E-8843-0155DCAFDFF5}" presName="spaceRect" presStyleCnt="0"/>
      <dgm:spPr/>
    </dgm:pt>
    <dgm:pt modelId="{FFD247C7-D363-4D2F-9F97-ECA0B2DA167B}" type="pres">
      <dgm:prSet presAssocID="{03CC6938-43A5-4C1E-8843-0155DCAFDFF5}" presName="textRect" presStyleLbl="revTx" presStyleIdx="3" presStyleCnt="4" custScaleY="95564">
        <dgm:presLayoutVars>
          <dgm:chMax val="1"/>
          <dgm:chPref val="1"/>
        </dgm:presLayoutVars>
      </dgm:prSet>
      <dgm:spPr/>
    </dgm:pt>
  </dgm:ptLst>
  <dgm:cxnLst>
    <dgm:cxn modelId="{4DFB9624-C0A7-48FF-9BC5-3BC6E8CEE7C5}" srcId="{AE060ACC-0ACA-44CC-B5E0-022BE9ECDB97}" destId="{9FED6FCE-99CF-449A-9804-848891CF42D5}" srcOrd="1" destOrd="0" parTransId="{451BF8EE-4CE9-4401-9471-1BA0D66570C9}" sibTransId="{27C39117-6DB0-4D17-9C4F-8527DC2616F7}"/>
    <dgm:cxn modelId="{79DE304E-200E-45F0-A20D-38468F3B456C}" srcId="{AE060ACC-0ACA-44CC-B5E0-022BE9ECDB97}" destId="{2CF1D464-ECC7-481B-B53C-EEE5E05EE4FC}" srcOrd="2" destOrd="0" parTransId="{A5EB6E10-BF10-4569-89A7-46B12E3444A3}" sibTransId="{8F6F2CC6-B373-4277-890B-14C66A1D2CD5}"/>
    <dgm:cxn modelId="{BBEE9858-39C1-4C19-9306-EB76201C73FD}" srcId="{AE060ACC-0ACA-44CC-B5E0-022BE9ECDB97}" destId="{8F2D8F94-6EA8-4B0B-8540-B1BF3E7DC449}" srcOrd="0" destOrd="0" parTransId="{C0E4341A-039E-4DB7-B144-161DF018B039}" sibTransId="{CEE970B6-89E2-414D-83FE-C1D874D48B00}"/>
    <dgm:cxn modelId="{9C2F1D62-1ED7-42DD-845C-3C722E5049B5}" srcId="{AE060ACC-0ACA-44CC-B5E0-022BE9ECDB97}" destId="{03CC6938-43A5-4C1E-8843-0155DCAFDFF5}" srcOrd="3" destOrd="0" parTransId="{24E5F414-7B17-4F53-8FA2-EAFFF22B06EE}" sibTransId="{F24FB984-9417-4D78-81D7-0D921E39B968}"/>
    <dgm:cxn modelId="{61773464-5294-47AE-94C2-D3E8E69BF24D}" type="presOf" srcId="{8F2D8F94-6EA8-4B0B-8540-B1BF3E7DC449}" destId="{C5320B02-EAF3-4EAC-A846-E010AD12E7F7}" srcOrd="0" destOrd="0" presId="urn:microsoft.com/office/officeart/2018/2/layout/IconLabelList"/>
    <dgm:cxn modelId="{AE1F617D-EB88-4DF3-A1C9-E9E3B761CC5E}" type="presOf" srcId="{2CF1D464-ECC7-481B-B53C-EEE5E05EE4FC}" destId="{9B0B3153-E163-462D-A5BB-7B3C04F80A28}" srcOrd="0" destOrd="0" presId="urn:microsoft.com/office/officeart/2018/2/layout/IconLabelList"/>
    <dgm:cxn modelId="{A5400288-8450-4AB2-91B2-4A2C6E504969}" type="presOf" srcId="{03CC6938-43A5-4C1E-8843-0155DCAFDFF5}" destId="{FFD247C7-D363-4D2F-9F97-ECA0B2DA167B}" srcOrd="0" destOrd="0" presId="urn:microsoft.com/office/officeart/2018/2/layout/IconLabelList"/>
    <dgm:cxn modelId="{A55F39C8-5520-4C16-8FF5-0EDCD6B112F2}" type="presOf" srcId="{AE060ACC-0ACA-44CC-B5E0-022BE9ECDB97}" destId="{E26AF908-180B-4BB6-9E56-908B37705082}" srcOrd="0" destOrd="0" presId="urn:microsoft.com/office/officeart/2018/2/layout/IconLabelList"/>
    <dgm:cxn modelId="{80500FEA-C9AB-42E0-8DA4-72139DF61A45}" type="presOf" srcId="{9FED6FCE-99CF-449A-9804-848891CF42D5}" destId="{375D29B0-56D3-4237-B99C-B8FC82BAFE0F}" srcOrd="0" destOrd="0" presId="urn:microsoft.com/office/officeart/2018/2/layout/IconLabelList"/>
    <dgm:cxn modelId="{0BB75972-590B-424F-9FE1-2E8B1536B234}" type="presParOf" srcId="{E26AF908-180B-4BB6-9E56-908B37705082}" destId="{D372BB59-6CF5-4471-8A25-A9FC6F9A1642}" srcOrd="0" destOrd="0" presId="urn:microsoft.com/office/officeart/2018/2/layout/IconLabelList"/>
    <dgm:cxn modelId="{A8826A82-D7CB-4A27-813A-70ADA4E71356}" type="presParOf" srcId="{D372BB59-6CF5-4471-8A25-A9FC6F9A1642}" destId="{7C649667-E79D-4391-93A3-1CA5E967A1B4}" srcOrd="0" destOrd="0" presId="urn:microsoft.com/office/officeart/2018/2/layout/IconLabelList"/>
    <dgm:cxn modelId="{FE57E9E0-971F-4FDC-B713-9037CDDB32CD}" type="presParOf" srcId="{D372BB59-6CF5-4471-8A25-A9FC6F9A1642}" destId="{41905045-E04B-42F1-A470-D17326D0FC63}" srcOrd="1" destOrd="0" presId="urn:microsoft.com/office/officeart/2018/2/layout/IconLabelList"/>
    <dgm:cxn modelId="{4649D49D-DF97-495E-8AE2-712D59A985A3}" type="presParOf" srcId="{D372BB59-6CF5-4471-8A25-A9FC6F9A1642}" destId="{C5320B02-EAF3-4EAC-A846-E010AD12E7F7}" srcOrd="2" destOrd="0" presId="urn:microsoft.com/office/officeart/2018/2/layout/IconLabelList"/>
    <dgm:cxn modelId="{9C68C593-9D1A-4BCC-92D7-E4ECBBD3FB86}" type="presParOf" srcId="{E26AF908-180B-4BB6-9E56-908B37705082}" destId="{DE8CD4A5-BE7B-42D9-AE9B-88076FC92182}" srcOrd="1" destOrd="0" presId="urn:microsoft.com/office/officeart/2018/2/layout/IconLabelList"/>
    <dgm:cxn modelId="{F9A6AFD0-A4B8-4538-9A9D-10C04B1E3E10}" type="presParOf" srcId="{E26AF908-180B-4BB6-9E56-908B37705082}" destId="{4AD4F8EB-C675-44EA-BE8F-BAF5EE21EF92}" srcOrd="2" destOrd="0" presId="urn:microsoft.com/office/officeart/2018/2/layout/IconLabelList"/>
    <dgm:cxn modelId="{88594DDF-2F0A-4024-840A-4CFE4E50A076}" type="presParOf" srcId="{4AD4F8EB-C675-44EA-BE8F-BAF5EE21EF92}" destId="{90ABD67F-52E9-4569-B8E9-675D534DFF6E}" srcOrd="0" destOrd="0" presId="urn:microsoft.com/office/officeart/2018/2/layout/IconLabelList"/>
    <dgm:cxn modelId="{49C72F28-5260-481D-9747-A3D40B876D21}" type="presParOf" srcId="{4AD4F8EB-C675-44EA-BE8F-BAF5EE21EF92}" destId="{25CE81E4-8409-4FEC-BBA6-49E21C8A6E8E}" srcOrd="1" destOrd="0" presId="urn:microsoft.com/office/officeart/2018/2/layout/IconLabelList"/>
    <dgm:cxn modelId="{F1245A59-C8E3-4DB7-9324-966E2C116A05}" type="presParOf" srcId="{4AD4F8EB-C675-44EA-BE8F-BAF5EE21EF92}" destId="{375D29B0-56D3-4237-B99C-B8FC82BAFE0F}" srcOrd="2" destOrd="0" presId="urn:microsoft.com/office/officeart/2018/2/layout/IconLabelList"/>
    <dgm:cxn modelId="{84F62603-C329-417A-8078-ABCD391F55FF}" type="presParOf" srcId="{E26AF908-180B-4BB6-9E56-908B37705082}" destId="{6C0131AB-73EB-4DC2-BBC9-AEB9FCD25782}" srcOrd="3" destOrd="0" presId="urn:microsoft.com/office/officeart/2018/2/layout/IconLabelList"/>
    <dgm:cxn modelId="{07B3AE12-D294-43DA-859E-D9023F852ABD}" type="presParOf" srcId="{E26AF908-180B-4BB6-9E56-908B37705082}" destId="{4D41BC78-759B-4783-AD0B-54AF7629CDFA}" srcOrd="4" destOrd="0" presId="urn:microsoft.com/office/officeart/2018/2/layout/IconLabelList"/>
    <dgm:cxn modelId="{737474B7-41A5-4D3A-A9BC-B3C38CBD8F51}" type="presParOf" srcId="{4D41BC78-759B-4783-AD0B-54AF7629CDFA}" destId="{51ED0641-5680-4A73-8264-6843884B3753}" srcOrd="0" destOrd="0" presId="urn:microsoft.com/office/officeart/2018/2/layout/IconLabelList"/>
    <dgm:cxn modelId="{8AFA4F24-0250-41E7-8A5F-890744532C34}" type="presParOf" srcId="{4D41BC78-759B-4783-AD0B-54AF7629CDFA}" destId="{329109F9-B719-4C4B-84F2-A19E7F53F4EE}" srcOrd="1" destOrd="0" presId="urn:microsoft.com/office/officeart/2018/2/layout/IconLabelList"/>
    <dgm:cxn modelId="{05B0DFDC-1FED-4019-A484-B047F5F249FD}" type="presParOf" srcId="{4D41BC78-759B-4783-AD0B-54AF7629CDFA}" destId="{9B0B3153-E163-462D-A5BB-7B3C04F80A28}" srcOrd="2" destOrd="0" presId="urn:microsoft.com/office/officeart/2018/2/layout/IconLabelList"/>
    <dgm:cxn modelId="{F9709E78-D7D0-40B1-AD0B-64E434F414DD}" type="presParOf" srcId="{E26AF908-180B-4BB6-9E56-908B37705082}" destId="{5A53A12E-2257-4193-872D-CE393480AB05}" srcOrd="5" destOrd="0" presId="urn:microsoft.com/office/officeart/2018/2/layout/IconLabelList"/>
    <dgm:cxn modelId="{F939B2B8-A811-403F-94A8-4AA7290B40FE}" type="presParOf" srcId="{E26AF908-180B-4BB6-9E56-908B37705082}" destId="{B803F78C-2029-41E5-93CD-2CADCF990D13}" srcOrd="6" destOrd="0" presId="urn:microsoft.com/office/officeart/2018/2/layout/IconLabelList"/>
    <dgm:cxn modelId="{40F9814C-875B-474D-8772-585009B70CE6}" type="presParOf" srcId="{B803F78C-2029-41E5-93CD-2CADCF990D13}" destId="{353B854B-1ED5-4CE4-8157-D1079DC30FCF}" srcOrd="0" destOrd="0" presId="urn:microsoft.com/office/officeart/2018/2/layout/IconLabelList"/>
    <dgm:cxn modelId="{69A20A88-D4FE-4697-A908-07CA38434565}" type="presParOf" srcId="{B803F78C-2029-41E5-93CD-2CADCF990D13}" destId="{9F577C14-2E70-40E4-8D9F-B5446B4A1854}" srcOrd="1" destOrd="0" presId="urn:microsoft.com/office/officeart/2018/2/layout/IconLabelList"/>
    <dgm:cxn modelId="{07DBA739-E118-4CD6-AD2E-4BC04F996D5A}" type="presParOf" srcId="{B803F78C-2029-41E5-93CD-2CADCF990D13}" destId="{FFD247C7-D363-4D2F-9F97-ECA0B2DA167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80553-C088-4142-B36C-DF3429F928D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BB25E6-6E64-4390-BA29-79D9F9E3BECF}">
      <dgm:prSet custT="1"/>
      <dgm:spPr/>
      <dgm:t>
        <a:bodyPr/>
        <a:lstStyle/>
        <a:p>
          <a:pPr>
            <a:lnSpc>
              <a:spcPct val="100000"/>
            </a:lnSpc>
          </a:pPr>
          <a:r>
            <a:rPr lang="en-US" sz="2000" dirty="0"/>
            <a:t>Mrs. M, has changed her eating habits. Now she is aware of the importance of eating a healthy diet. </a:t>
          </a:r>
        </a:p>
      </dgm:t>
    </dgm:pt>
    <dgm:pt modelId="{140A4D3F-FD9C-4371-8CB6-34D351543448}" type="parTrans" cxnId="{AAA67CC1-765A-4411-8303-20AD7C1FA978}">
      <dgm:prSet/>
      <dgm:spPr/>
      <dgm:t>
        <a:bodyPr/>
        <a:lstStyle/>
        <a:p>
          <a:endParaRPr lang="en-US"/>
        </a:p>
      </dgm:t>
    </dgm:pt>
    <dgm:pt modelId="{E5D311E1-0C28-4700-97B9-89CAAEB45400}" type="sibTrans" cxnId="{AAA67CC1-765A-4411-8303-20AD7C1FA978}">
      <dgm:prSet/>
      <dgm:spPr/>
      <dgm:t>
        <a:bodyPr/>
        <a:lstStyle/>
        <a:p>
          <a:pPr>
            <a:lnSpc>
              <a:spcPct val="100000"/>
            </a:lnSpc>
          </a:pPr>
          <a:endParaRPr lang="en-US"/>
        </a:p>
      </dgm:t>
    </dgm:pt>
    <dgm:pt modelId="{FD15A462-73F9-4B2F-8265-9553ED4E8AE9}">
      <dgm:prSet custT="1"/>
      <dgm:spPr/>
      <dgm:t>
        <a:bodyPr/>
        <a:lstStyle/>
        <a:p>
          <a:pPr>
            <a:lnSpc>
              <a:spcPct val="100000"/>
            </a:lnSpc>
          </a:pPr>
          <a:r>
            <a:rPr lang="en-US" sz="2000" dirty="0"/>
            <a:t>Mrs. M, walks everyday for 45 minutes. </a:t>
          </a:r>
        </a:p>
      </dgm:t>
    </dgm:pt>
    <dgm:pt modelId="{B946479C-1A79-4F2A-A5B0-D5CF2A7CC22A}" type="parTrans" cxnId="{8CE46921-892E-4576-811A-71F3AC3C9E6B}">
      <dgm:prSet/>
      <dgm:spPr/>
      <dgm:t>
        <a:bodyPr/>
        <a:lstStyle/>
        <a:p>
          <a:endParaRPr lang="en-US"/>
        </a:p>
      </dgm:t>
    </dgm:pt>
    <dgm:pt modelId="{C1D180F5-68E5-4CD3-98A0-7BF49E02135A}" type="sibTrans" cxnId="{8CE46921-892E-4576-811A-71F3AC3C9E6B}">
      <dgm:prSet/>
      <dgm:spPr/>
      <dgm:t>
        <a:bodyPr/>
        <a:lstStyle/>
        <a:p>
          <a:pPr>
            <a:lnSpc>
              <a:spcPct val="100000"/>
            </a:lnSpc>
          </a:pPr>
          <a:endParaRPr lang="en-US"/>
        </a:p>
      </dgm:t>
    </dgm:pt>
    <dgm:pt modelId="{BF4C9D88-3588-413E-A885-8FCEB73DF491}">
      <dgm:prSet custT="1"/>
      <dgm:spPr/>
      <dgm:t>
        <a:bodyPr/>
        <a:lstStyle/>
        <a:p>
          <a:pPr>
            <a:lnSpc>
              <a:spcPct val="100000"/>
            </a:lnSpc>
          </a:pPr>
          <a:r>
            <a:rPr lang="en-US" sz="2000" dirty="0"/>
            <a:t>She is currently taking Crestor 10 mg/1xday.</a:t>
          </a:r>
        </a:p>
      </dgm:t>
    </dgm:pt>
    <dgm:pt modelId="{8813B8C9-156E-476D-B990-F03430F4F548}" type="parTrans" cxnId="{ECA14A58-9F8E-440F-BF9D-478B9DA315E4}">
      <dgm:prSet/>
      <dgm:spPr/>
      <dgm:t>
        <a:bodyPr/>
        <a:lstStyle/>
        <a:p>
          <a:endParaRPr lang="en-US"/>
        </a:p>
      </dgm:t>
    </dgm:pt>
    <dgm:pt modelId="{3C87F45E-C922-4432-9C0D-EA3A777964E2}" type="sibTrans" cxnId="{ECA14A58-9F8E-440F-BF9D-478B9DA315E4}">
      <dgm:prSet/>
      <dgm:spPr/>
      <dgm:t>
        <a:bodyPr/>
        <a:lstStyle/>
        <a:p>
          <a:pPr>
            <a:lnSpc>
              <a:spcPct val="100000"/>
            </a:lnSpc>
          </a:pPr>
          <a:endParaRPr lang="en-US"/>
        </a:p>
      </dgm:t>
    </dgm:pt>
    <dgm:pt modelId="{2EDFD60E-A061-4573-AF88-D01D41654891}">
      <dgm:prSet custT="1"/>
      <dgm:spPr/>
      <dgm:t>
        <a:bodyPr/>
        <a:lstStyle/>
        <a:p>
          <a:pPr>
            <a:lnSpc>
              <a:spcPct val="100000"/>
            </a:lnSpc>
          </a:pPr>
          <a:r>
            <a:rPr lang="en-US" sz="2000" dirty="0"/>
            <a:t>She goes for physical check-ups once a year. </a:t>
          </a:r>
        </a:p>
      </dgm:t>
    </dgm:pt>
    <dgm:pt modelId="{7E53A747-DE93-4E53-BA3A-04AA85D0428F}" type="parTrans" cxnId="{B5E2969B-6606-47CA-91E5-B4304A72DF87}">
      <dgm:prSet/>
      <dgm:spPr/>
      <dgm:t>
        <a:bodyPr/>
        <a:lstStyle/>
        <a:p>
          <a:endParaRPr lang="en-US"/>
        </a:p>
      </dgm:t>
    </dgm:pt>
    <dgm:pt modelId="{8ACBF72C-CBF9-4AA9-81DE-CA4503D06D5A}" type="sibTrans" cxnId="{B5E2969B-6606-47CA-91E5-B4304A72DF87}">
      <dgm:prSet/>
      <dgm:spPr/>
      <dgm:t>
        <a:bodyPr/>
        <a:lstStyle/>
        <a:p>
          <a:endParaRPr lang="en-US"/>
        </a:p>
      </dgm:t>
    </dgm:pt>
    <dgm:pt modelId="{EB5F563D-A0FF-4B96-B493-A94991809335}" type="pres">
      <dgm:prSet presAssocID="{FD980553-C088-4142-B36C-DF3429F928D2}" presName="root" presStyleCnt="0">
        <dgm:presLayoutVars>
          <dgm:dir/>
          <dgm:resizeHandles val="exact"/>
        </dgm:presLayoutVars>
      </dgm:prSet>
      <dgm:spPr/>
    </dgm:pt>
    <dgm:pt modelId="{6C9AED64-C2E6-4876-884B-22FD9EAE2E42}" type="pres">
      <dgm:prSet presAssocID="{FD980553-C088-4142-B36C-DF3429F928D2}" presName="container" presStyleCnt="0">
        <dgm:presLayoutVars>
          <dgm:dir/>
          <dgm:resizeHandles val="exact"/>
        </dgm:presLayoutVars>
      </dgm:prSet>
      <dgm:spPr/>
    </dgm:pt>
    <dgm:pt modelId="{7C8361FD-CD7E-40D4-A882-61EC17CAA5C6}" type="pres">
      <dgm:prSet presAssocID="{B6BB25E6-6E64-4390-BA29-79D9F9E3BECF}" presName="compNode" presStyleCnt="0"/>
      <dgm:spPr/>
    </dgm:pt>
    <dgm:pt modelId="{EA33D4BF-BE38-4879-96CA-7025BFF64F4B}" type="pres">
      <dgm:prSet presAssocID="{B6BB25E6-6E64-4390-BA29-79D9F9E3BECF}" presName="iconBgRect" presStyleLbl="bgShp" presStyleIdx="0" presStyleCnt="4"/>
      <dgm:spPr/>
    </dgm:pt>
    <dgm:pt modelId="{50A8F18F-BE99-4AF8-9742-EC5B177189E5}" type="pres">
      <dgm:prSet presAssocID="{B6BB25E6-6E64-4390-BA29-79D9F9E3BE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2D749712-4B8A-47C2-BA9D-6BD17C0770A5}" type="pres">
      <dgm:prSet presAssocID="{B6BB25E6-6E64-4390-BA29-79D9F9E3BECF}" presName="spaceRect" presStyleCnt="0"/>
      <dgm:spPr/>
    </dgm:pt>
    <dgm:pt modelId="{2EB40FFD-034B-435E-A818-DFCFD44B1322}" type="pres">
      <dgm:prSet presAssocID="{B6BB25E6-6E64-4390-BA29-79D9F9E3BECF}" presName="textRect" presStyleLbl="revTx" presStyleIdx="0" presStyleCnt="4">
        <dgm:presLayoutVars>
          <dgm:chMax val="1"/>
          <dgm:chPref val="1"/>
        </dgm:presLayoutVars>
      </dgm:prSet>
      <dgm:spPr/>
    </dgm:pt>
    <dgm:pt modelId="{40684B6F-29A8-4B51-8437-0232079D12C6}" type="pres">
      <dgm:prSet presAssocID="{E5D311E1-0C28-4700-97B9-89CAAEB45400}" presName="sibTrans" presStyleLbl="sibTrans2D1" presStyleIdx="0" presStyleCnt="0"/>
      <dgm:spPr/>
    </dgm:pt>
    <dgm:pt modelId="{F6D32291-D054-4C87-9DB3-83CB642C4BF8}" type="pres">
      <dgm:prSet presAssocID="{FD15A462-73F9-4B2F-8265-9553ED4E8AE9}" presName="compNode" presStyleCnt="0"/>
      <dgm:spPr/>
    </dgm:pt>
    <dgm:pt modelId="{559D4F44-A824-40B5-960A-A989CF4383AC}" type="pres">
      <dgm:prSet presAssocID="{FD15A462-73F9-4B2F-8265-9553ED4E8AE9}" presName="iconBgRect" presStyleLbl="bgShp" presStyleIdx="1" presStyleCnt="4"/>
      <dgm:spPr/>
    </dgm:pt>
    <dgm:pt modelId="{2FBE6E4E-BF56-41D3-97D0-1AEAD4652FCB}" type="pres">
      <dgm:prSet presAssocID="{FD15A462-73F9-4B2F-8265-9553ED4E8AE9}"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dy builder"/>
        </a:ext>
      </dgm:extLst>
    </dgm:pt>
    <dgm:pt modelId="{56F669F8-F8DB-4BAC-AF35-05147C2B2D55}" type="pres">
      <dgm:prSet presAssocID="{FD15A462-73F9-4B2F-8265-9553ED4E8AE9}" presName="spaceRect" presStyleCnt="0"/>
      <dgm:spPr/>
    </dgm:pt>
    <dgm:pt modelId="{3CC0FD96-8A0A-4674-A633-7CFDFE0B1B65}" type="pres">
      <dgm:prSet presAssocID="{FD15A462-73F9-4B2F-8265-9553ED4E8AE9}" presName="textRect" presStyleLbl="revTx" presStyleIdx="1" presStyleCnt="4">
        <dgm:presLayoutVars>
          <dgm:chMax val="1"/>
          <dgm:chPref val="1"/>
        </dgm:presLayoutVars>
      </dgm:prSet>
      <dgm:spPr/>
    </dgm:pt>
    <dgm:pt modelId="{B7B8D1DC-5504-4D63-9C34-05682849267A}" type="pres">
      <dgm:prSet presAssocID="{C1D180F5-68E5-4CD3-98A0-7BF49E02135A}" presName="sibTrans" presStyleLbl="sibTrans2D1" presStyleIdx="0" presStyleCnt="0"/>
      <dgm:spPr/>
    </dgm:pt>
    <dgm:pt modelId="{CEBB502E-A818-4710-BC62-16994D34B9BC}" type="pres">
      <dgm:prSet presAssocID="{BF4C9D88-3588-413E-A885-8FCEB73DF491}" presName="compNode" presStyleCnt="0"/>
      <dgm:spPr/>
    </dgm:pt>
    <dgm:pt modelId="{B60EF76D-AE51-4D87-8852-39518F81C77A}" type="pres">
      <dgm:prSet presAssocID="{BF4C9D88-3588-413E-A885-8FCEB73DF491}" presName="iconBgRect" presStyleLbl="bgShp" presStyleIdx="2" presStyleCnt="4"/>
      <dgm:spPr/>
    </dgm:pt>
    <dgm:pt modelId="{996D9910-AF61-40E5-92A8-C66AD2885E91}" type="pres">
      <dgm:prSet presAssocID="{BF4C9D88-3588-413E-A885-8FCEB73DF4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03A8A564-1D76-4F75-8E1D-31F1A7B0FD8B}" type="pres">
      <dgm:prSet presAssocID="{BF4C9D88-3588-413E-A885-8FCEB73DF491}" presName="spaceRect" presStyleCnt="0"/>
      <dgm:spPr/>
    </dgm:pt>
    <dgm:pt modelId="{022392D3-27B3-47B5-AD6D-D22A888820CD}" type="pres">
      <dgm:prSet presAssocID="{BF4C9D88-3588-413E-A885-8FCEB73DF491}" presName="textRect" presStyleLbl="revTx" presStyleIdx="2" presStyleCnt="4">
        <dgm:presLayoutVars>
          <dgm:chMax val="1"/>
          <dgm:chPref val="1"/>
        </dgm:presLayoutVars>
      </dgm:prSet>
      <dgm:spPr/>
    </dgm:pt>
    <dgm:pt modelId="{958A3FE7-E60A-48FC-96B9-207CB172563D}" type="pres">
      <dgm:prSet presAssocID="{3C87F45E-C922-4432-9C0D-EA3A777964E2}" presName="sibTrans" presStyleLbl="sibTrans2D1" presStyleIdx="0" presStyleCnt="0"/>
      <dgm:spPr/>
    </dgm:pt>
    <dgm:pt modelId="{8FE8F8CB-8844-4BC0-9AA1-1E9478249811}" type="pres">
      <dgm:prSet presAssocID="{2EDFD60E-A061-4573-AF88-D01D41654891}" presName="compNode" presStyleCnt="0"/>
      <dgm:spPr/>
    </dgm:pt>
    <dgm:pt modelId="{A51896BB-E86C-44E1-AFF7-5E81D57366F7}" type="pres">
      <dgm:prSet presAssocID="{2EDFD60E-A061-4573-AF88-D01D41654891}" presName="iconBgRect" presStyleLbl="bgShp" presStyleIdx="3" presStyleCnt="4"/>
      <dgm:spPr/>
    </dgm:pt>
    <dgm:pt modelId="{74DC74D1-6598-4042-8882-811412D321F4}" type="pres">
      <dgm:prSet presAssocID="{2EDFD60E-A061-4573-AF88-D01D41654891}"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ethoscope"/>
        </a:ext>
      </dgm:extLst>
    </dgm:pt>
    <dgm:pt modelId="{A7D65F5F-04EF-4B6F-81C1-14369208DAA1}" type="pres">
      <dgm:prSet presAssocID="{2EDFD60E-A061-4573-AF88-D01D41654891}" presName="spaceRect" presStyleCnt="0"/>
      <dgm:spPr/>
    </dgm:pt>
    <dgm:pt modelId="{174398FE-27A9-476D-A6C3-574AC5FA7A32}" type="pres">
      <dgm:prSet presAssocID="{2EDFD60E-A061-4573-AF88-D01D41654891}" presName="textRect" presStyleLbl="revTx" presStyleIdx="3" presStyleCnt="4">
        <dgm:presLayoutVars>
          <dgm:chMax val="1"/>
          <dgm:chPref val="1"/>
        </dgm:presLayoutVars>
      </dgm:prSet>
      <dgm:spPr/>
    </dgm:pt>
  </dgm:ptLst>
  <dgm:cxnLst>
    <dgm:cxn modelId="{8CE46921-892E-4576-811A-71F3AC3C9E6B}" srcId="{FD980553-C088-4142-B36C-DF3429F928D2}" destId="{FD15A462-73F9-4B2F-8265-9553ED4E8AE9}" srcOrd="1" destOrd="0" parTransId="{B946479C-1A79-4F2A-A5B0-D5CF2A7CC22A}" sibTransId="{C1D180F5-68E5-4CD3-98A0-7BF49E02135A}"/>
    <dgm:cxn modelId="{2BA95D29-9027-DE4C-8E19-AD60607B7360}" type="presOf" srcId="{C1D180F5-68E5-4CD3-98A0-7BF49E02135A}" destId="{B7B8D1DC-5504-4D63-9C34-05682849267A}" srcOrd="0" destOrd="0" presId="urn:microsoft.com/office/officeart/2018/2/layout/IconCircleList"/>
    <dgm:cxn modelId="{ECA14A58-9F8E-440F-BF9D-478B9DA315E4}" srcId="{FD980553-C088-4142-B36C-DF3429F928D2}" destId="{BF4C9D88-3588-413E-A885-8FCEB73DF491}" srcOrd="2" destOrd="0" parTransId="{8813B8C9-156E-476D-B990-F03430F4F548}" sibTransId="{3C87F45E-C922-4432-9C0D-EA3A777964E2}"/>
    <dgm:cxn modelId="{D82A0E5E-6473-8348-813D-B60DBF4B2078}" type="presOf" srcId="{2EDFD60E-A061-4573-AF88-D01D41654891}" destId="{174398FE-27A9-476D-A6C3-574AC5FA7A32}" srcOrd="0" destOrd="0" presId="urn:microsoft.com/office/officeart/2018/2/layout/IconCircleList"/>
    <dgm:cxn modelId="{EBDE6477-415C-5142-A3D2-E177A4034F2A}" type="presOf" srcId="{E5D311E1-0C28-4700-97B9-89CAAEB45400}" destId="{40684B6F-29A8-4B51-8437-0232079D12C6}" srcOrd="0" destOrd="0" presId="urn:microsoft.com/office/officeart/2018/2/layout/IconCircleList"/>
    <dgm:cxn modelId="{D8A06F85-51C2-1F45-8611-C0DE6F0481A3}" type="presOf" srcId="{3C87F45E-C922-4432-9C0D-EA3A777964E2}" destId="{958A3FE7-E60A-48FC-96B9-207CB172563D}" srcOrd="0" destOrd="0" presId="urn:microsoft.com/office/officeart/2018/2/layout/IconCircleList"/>
    <dgm:cxn modelId="{B5E2969B-6606-47CA-91E5-B4304A72DF87}" srcId="{FD980553-C088-4142-B36C-DF3429F928D2}" destId="{2EDFD60E-A061-4573-AF88-D01D41654891}" srcOrd="3" destOrd="0" parTransId="{7E53A747-DE93-4E53-BA3A-04AA85D0428F}" sibTransId="{8ACBF72C-CBF9-4AA9-81DE-CA4503D06D5A}"/>
    <dgm:cxn modelId="{9EA1AF9C-A545-2F46-B267-0D578A5C3FC1}" type="presOf" srcId="{FD15A462-73F9-4B2F-8265-9553ED4E8AE9}" destId="{3CC0FD96-8A0A-4674-A633-7CFDFE0B1B65}" srcOrd="0" destOrd="0" presId="urn:microsoft.com/office/officeart/2018/2/layout/IconCircleList"/>
    <dgm:cxn modelId="{AAA67CC1-765A-4411-8303-20AD7C1FA978}" srcId="{FD980553-C088-4142-B36C-DF3429F928D2}" destId="{B6BB25E6-6E64-4390-BA29-79D9F9E3BECF}" srcOrd="0" destOrd="0" parTransId="{140A4D3F-FD9C-4371-8CB6-34D351543448}" sibTransId="{E5D311E1-0C28-4700-97B9-89CAAEB45400}"/>
    <dgm:cxn modelId="{EE2703C7-9F4F-F04B-83EA-3B021B436FF2}" type="presOf" srcId="{BF4C9D88-3588-413E-A885-8FCEB73DF491}" destId="{022392D3-27B3-47B5-AD6D-D22A888820CD}" srcOrd="0" destOrd="0" presId="urn:microsoft.com/office/officeart/2018/2/layout/IconCircleList"/>
    <dgm:cxn modelId="{3A61F1D3-1D64-6F4B-B580-A7AD421386A1}" type="presOf" srcId="{B6BB25E6-6E64-4390-BA29-79D9F9E3BECF}" destId="{2EB40FFD-034B-435E-A818-DFCFD44B1322}" srcOrd="0" destOrd="0" presId="urn:microsoft.com/office/officeart/2018/2/layout/IconCircleList"/>
    <dgm:cxn modelId="{8BBDA1EE-CE79-BD4B-9DB0-442BBA61C59C}" type="presOf" srcId="{FD980553-C088-4142-B36C-DF3429F928D2}" destId="{EB5F563D-A0FF-4B96-B493-A94991809335}" srcOrd="0" destOrd="0" presId="urn:microsoft.com/office/officeart/2018/2/layout/IconCircleList"/>
    <dgm:cxn modelId="{E5C9725B-602B-764A-8166-B06284BB8C3A}" type="presParOf" srcId="{EB5F563D-A0FF-4B96-B493-A94991809335}" destId="{6C9AED64-C2E6-4876-884B-22FD9EAE2E42}" srcOrd="0" destOrd="0" presId="urn:microsoft.com/office/officeart/2018/2/layout/IconCircleList"/>
    <dgm:cxn modelId="{0C20C7E0-7D76-DA47-AC73-D62EE0566CDF}" type="presParOf" srcId="{6C9AED64-C2E6-4876-884B-22FD9EAE2E42}" destId="{7C8361FD-CD7E-40D4-A882-61EC17CAA5C6}" srcOrd="0" destOrd="0" presId="urn:microsoft.com/office/officeart/2018/2/layout/IconCircleList"/>
    <dgm:cxn modelId="{04EDBD4C-FB77-3B4C-BE3C-620E2A2E9823}" type="presParOf" srcId="{7C8361FD-CD7E-40D4-A882-61EC17CAA5C6}" destId="{EA33D4BF-BE38-4879-96CA-7025BFF64F4B}" srcOrd="0" destOrd="0" presId="urn:microsoft.com/office/officeart/2018/2/layout/IconCircleList"/>
    <dgm:cxn modelId="{A04213F1-0389-3E4B-B83A-A498BE228025}" type="presParOf" srcId="{7C8361FD-CD7E-40D4-A882-61EC17CAA5C6}" destId="{50A8F18F-BE99-4AF8-9742-EC5B177189E5}" srcOrd="1" destOrd="0" presId="urn:microsoft.com/office/officeart/2018/2/layout/IconCircleList"/>
    <dgm:cxn modelId="{480724B9-1371-6546-A28E-702097D4A66D}" type="presParOf" srcId="{7C8361FD-CD7E-40D4-A882-61EC17CAA5C6}" destId="{2D749712-4B8A-47C2-BA9D-6BD17C0770A5}" srcOrd="2" destOrd="0" presId="urn:microsoft.com/office/officeart/2018/2/layout/IconCircleList"/>
    <dgm:cxn modelId="{7749AA74-AC6B-5A4D-B876-75A31AB66508}" type="presParOf" srcId="{7C8361FD-CD7E-40D4-A882-61EC17CAA5C6}" destId="{2EB40FFD-034B-435E-A818-DFCFD44B1322}" srcOrd="3" destOrd="0" presId="urn:microsoft.com/office/officeart/2018/2/layout/IconCircleList"/>
    <dgm:cxn modelId="{981C9CD1-B50E-1449-B948-75CA9BECF7D1}" type="presParOf" srcId="{6C9AED64-C2E6-4876-884B-22FD9EAE2E42}" destId="{40684B6F-29A8-4B51-8437-0232079D12C6}" srcOrd="1" destOrd="0" presId="urn:microsoft.com/office/officeart/2018/2/layout/IconCircleList"/>
    <dgm:cxn modelId="{5A2ED0BF-B488-8F41-BB16-0539D4BFD65F}" type="presParOf" srcId="{6C9AED64-C2E6-4876-884B-22FD9EAE2E42}" destId="{F6D32291-D054-4C87-9DB3-83CB642C4BF8}" srcOrd="2" destOrd="0" presId="urn:microsoft.com/office/officeart/2018/2/layout/IconCircleList"/>
    <dgm:cxn modelId="{CFB0A10E-8A5D-C042-B92A-1B19B33CA2C6}" type="presParOf" srcId="{F6D32291-D054-4C87-9DB3-83CB642C4BF8}" destId="{559D4F44-A824-40B5-960A-A989CF4383AC}" srcOrd="0" destOrd="0" presId="urn:microsoft.com/office/officeart/2018/2/layout/IconCircleList"/>
    <dgm:cxn modelId="{83B74A62-5CC9-9E40-B36E-D4A285570CCF}" type="presParOf" srcId="{F6D32291-D054-4C87-9DB3-83CB642C4BF8}" destId="{2FBE6E4E-BF56-41D3-97D0-1AEAD4652FCB}" srcOrd="1" destOrd="0" presId="urn:microsoft.com/office/officeart/2018/2/layout/IconCircleList"/>
    <dgm:cxn modelId="{02375BDE-AB16-5B42-A382-A528A838B612}" type="presParOf" srcId="{F6D32291-D054-4C87-9DB3-83CB642C4BF8}" destId="{56F669F8-F8DB-4BAC-AF35-05147C2B2D55}" srcOrd="2" destOrd="0" presId="urn:microsoft.com/office/officeart/2018/2/layout/IconCircleList"/>
    <dgm:cxn modelId="{E850DF2F-8111-BB4A-821C-CD37709754B6}" type="presParOf" srcId="{F6D32291-D054-4C87-9DB3-83CB642C4BF8}" destId="{3CC0FD96-8A0A-4674-A633-7CFDFE0B1B65}" srcOrd="3" destOrd="0" presId="urn:microsoft.com/office/officeart/2018/2/layout/IconCircleList"/>
    <dgm:cxn modelId="{14F2E9D8-5C9D-DB4B-9606-DA0C66D23D8D}" type="presParOf" srcId="{6C9AED64-C2E6-4876-884B-22FD9EAE2E42}" destId="{B7B8D1DC-5504-4D63-9C34-05682849267A}" srcOrd="3" destOrd="0" presId="urn:microsoft.com/office/officeart/2018/2/layout/IconCircleList"/>
    <dgm:cxn modelId="{D8112E49-0D62-284B-ADAE-130B63659D6A}" type="presParOf" srcId="{6C9AED64-C2E6-4876-884B-22FD9EAE2E42}" destId="{CEBB502E-A818-4710-BC62-16994D34B9BC}" srcOrd="4" destOrd="0" presId="urn:microsoft.com/office/officeart/2018/2/layout/IconCircleList"/>
    <dgm:cxn modelId="{52DF9842-0AEF-BC47-B1E5-1DA4942B5204}" type="presParOf" srcId="{CEBB502E-A818-4710-BC62-16994D34B9BC}" destId="{B60EF76D-AE51-4D87-8852-39518F81C77A}" srcOrd="0" destOrd="0" presId="urn:microsoft.com/office/officeart/2018/2/layout/IconCircleList"/>
    <dgm:cxn modelId="{573F1FE1-98C2-C242-BC01-548A0FD15981}" type="presParOf" srcId="{CEBB502E-A818-4710-BC62-16994D34B9BC}" destId="{996D9910-AF61-40E5-92A8-C66AD2885E91}" srcOrd="1" destOrd="0" presId="urn:microsoft.com/office/officeart/2018/2/layout/IconCircleList"/>
    <dgm:cxn modelId="{3149097E-9CA1-8B4E-BA12-842AA8881B78}" type="presParOf" srcId="{CEBB502E-A818-4710-BC62-16994D34B9BC}" destId="{03A8A564-1D76-4F75-8E1D-31F1A7B0FD8B}" srcOrd="2" destOrd="0" presId="urn:microsoft.com/office/officeart/2018/2/layout/IconCircleList"/>
    <dgm:cxn modelId="{111791F9-380A-FD4A-A853-7083061099A4}" type="presParOf" srcId="{CEBB502E-A818-4710-BC62-16994D34B9BC}" destId="{022392D3-27B3-47B5-AD6D-D22A888820CD}" srcOrd="3" destOrd="0" presId="urn:microsoft.com/office/officeart/2018/2/layout/IconCircleList"/>
    <dgm:cxn modelId="{AE66B297-23C0-C34A-BC2E-35662683F4ED}" type="presParOf" srcId="{6C9AED64-C2E6-4876-884B-22FD9EAE2E42}" destId="{958A3FE7-E60A-48FC-96B9-207CB172563D}" srcOrd="5" destOrd="0" presId="urn:microsoft.com/office/officeart/2018/2/layout/IconCircleList"/>
    <dgm:cxn modelId="{6C4046CF-27A4-5B40-AD11-4E634E8414A0}" type="presParOf" srcId="{6C9AED64-C2E6-4876-884B-22FD9EAE2E42}" destId="{8FE8F8CB-8844-4BC0-9AA1-1E9478249811}" srcOrd="6" destOrd="0" presId="urn:microsoft.com/office/officeart/2018/2/layout/IconCircleList"/>
    <dgm:cxn modelId="{95D10DF5-6F26-F642-A619-42F69F3A057C}" type="presParOf" srcId="{8FE8F8CB-8844-4BC0-9AA1-1E9478249811}" destId="{A51896BB-E86C-44E1-AFF7-5E81D57366F7}" srcOrd="0" destOrd="0" presId="urn:microsoft.com/office/officeart/2018/2/layout/IconCircleList"/>
    <dgm:cxn modelId="{36A7D35B-B08E-A348-BE2D-987485DE82D9}" type="presParOf" srcId="{8FE8F8CB-8844-4BC0-9AA1-1E9478249811}" destId="{74DC74D1-6598-4042-8882-811412D321F4}" srcOrd="1" destOrd="0" presId="urn:microsoft.com/office/officeart/2018/2/layout/IconCircleList"/>
    <dgm:cxn modelId="{1A9A0FEA-60EA-8B42-9F58-A161E0FD9534}" type="presParOf" srcId="{8FE8F8CB-8844-4BC0-9AA1-1E9478249811}" destId="{A7D65F5F-04EF-4B6F-81C1-14369208DAA1}" srcOrd="2" destOrd="0" presId="urn:microsoft.com/office/officeart/2018/2/layout/IconCircleList"/>
    <dgm:cxn modelId="{670AE43F-7EA6-314E-9ACF-79B747FD0B8B}" type="presParOf" srcId="{8FE8F8CB-8844-4BC0-9AA1-1E9478249811}" destId="{174398FE-27A9-476D-A6C3-574AC5FA7A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47CC41-5D43-459C-B151-399825CC02CA}"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B997844E-AC8E-4AA4-B555-D14F8CF8D0BA}">
      <dgm:prSet custT="1"/>
      <dgm:spPr/>
      <dgm:t>
        <a:bodyPr/>
        <a:lstStyle/>
        <a:p>
          <a:r>
            <a:rPr lang="en-US" sz="1500" dirty="0"/>
            <a:t>Mrs. M has coral pink gingiva with blunted interdental papillae on the lower anterior and slight rounded on the posterior teeth. Resilient consistency and stippling present.</a:t>
          </a:r>
        </a:p>
        <a:p>
          <a:endParaRPr lang="en-US" sz="1300" dirty="0"/>
        </a:p>
      </dgm:t>
    </dgm:pt>
    <dgm:pt modelId="{DF3581BA-A0FD-41A5-ACBB-8299A0582ACD}" type="parTrans" cxnId="{AA03CAF2-8734-4B3F-9E7A-4FDDB7688677}">
      <dgm:prSet/>
      <dgm:spPr/>
      <dgm:t>
        <a:bodyPr/>
        <a:lstStyle/>
        <a:p>
          <a:endParaRPr lang="en-US"/>
        </a:p>
      </dgm:t>
    </dgm:pt>
    <dgm:pt modelId="{6EABF8D6-7359-4348-8814-7F7919EF6573}" type="sibTrans" cxnId="{AA03CAF2-8734-4B3F-9E7A-4FDDB7688677}">
      <dgm:prSet/>
      <dgm:spPr/>
      <dgm:t>
        <a:bodyPr/>
        <a:lstStyle/>
        <a:p>
          <a:endParaRPr lang="en-US"/>
        </a:p>
      </dgm:t>
    </dgm:pt>
    <dgm:pt modelId="{F730B7D1-04DA-4778-A1F4-28BC58EA63B5}">
      <dgm:prSet custT="1"/>
      <dgm:spPr/>
      <dgm:t>
        <a:bodyPr/>
        <a:lstStyle/>
        <a:p>
          <a:r>
            <a:rPr lang="en-US" sz="1500" dirty="0"/>
            <a:t>Patient had generalized moderate inflammation on the posterior teeth and localized on the mandibular anterior teeth</a:t>
          </a:r>
          <a:r>
            <a:rPr lang="en-US" sz="1400" dirty="0"/>
            <a:t>. </a:t>
          </a:r>
        </a:p>
      </dgm:t>
    </dgm:pt>
    <dgm:pt modelId="{9EBA2C8D-788C-4690-A011-CB221342AD4D}" type="parTrans" cxnId="{E54ABCB5-39CC-4066-B79F-A6123ED1EDCB}">
      <dgm:prSet/>
      <dgm:spPr/>
      <dgm:t>
        <a:bodyPr/>
        <a:lstStyle/>
        <a:p>
          <a:endParaRPr lang="en-US"/>
        </a:p>
      </dgm:t>
    </dgm:pt>
    <dgm:pt modelId="{55074274-C401-498B-AE42-E28CB829E3A2}" type="sibTrans" cxnId="{E54ABCB5-39CC-4066-B79F-A6123ED1EDCB}">
      <dgm:prSet/>
      <dgm:spPr/>
      <dgm:t>
        <a:bodyPr/>
        <a:lstStyle/>
        <a:p>
          <a:endParaRPr lang="en-US"/>
        </a:p>
      </dgm:t>
    </dgm:pt>
    <dgm:pt modelId="{A27DE817-2541-4A4F-990E-4BCA85922F89}">
      <dgm:prSet custT="1"/>
      <dgm:spPr/>
      <dgm:t>
        <a:bodyPr/>
        <a:lstStyle/>
        <a:p>
          <a:r>
            <a:rPr lang="en-US" sz="1500" dirty="0"/>
            <a:t>Patient is a </a:t>
          </a:r>
          <a:r>
            <a:rPr lang="en-US" sz="1500" dirty="0" err="1"/>
            <a:t>perio</a:t>
          </a:r>
          <a:r>
            <a:rPr lang="en-US" sz="1500" dirty="0"/>
            <a:t> type II due to generalized horizontal bone loss and  generalized slight recession. </a:t>
          </a:r>
        </a:p>
      </dgm:t>
    </dgm:pt>
    <dgm:pt modelId="{9E8EE98F-D7F1-A145-8C56-318C13902E07}" type="parTrans" cxnId="{D8065C81-91F7-AD40-8FB1-543B1AC2A428}">
      <dgm:prSet/>
      <dgm:spPr/>
      <dgm:t>
        <a:bodyPr/>
        <a:lstStyle/>
        <a:p>
          <a:endParaRPr lang="en-US"/>
        </a:p>
      </dgm:t>
    </dgm:pt>
    <dgm:pt modelId="{D315A68E-723A-C946-BCCF-149649EE0FFA}" type="sibTrans" cxnId="{D8065C81-91F7-AD40-8FB1-543B1AC2A428}">
      <dgm:prSet/>
      <dgm:spPr/>
      <dgm:t>
        <a:bodyPr/>
        <a:lstStyle/>
        <a:p>
          <a:endParaRPr lang="en-US"/>
        </a:p>
      </dgm:t>
    </dgm:pt>
    <dgm:pt modelId="{59A4FA07-800C-4045-9975-9B4B900D17AE}" type="pres">
      <dgm:prSet presAssocID="{8E47CC41-5D43-459C-B151-399825CC02CA}" presName="hierChild1" presStyleCnt="0">
        <dgm:presLayoutVars>
          <dgm:chPref val="1"/>
          <dgm:dir/>
          <dgm:animOne val="branch"/>
          <dgm:animLvl val="lvl"/>
          <dgm:resizeHandles/>
        </dgm:presLayoutVars>
      </dgm:prSet>
      <dgm:spPr/>
    </dgm:pt>
    <dgm:pt modelId="{21511341-50D3-324A-97FD-536D33945F0B}" type="pres">
      <dgm:prSet presAssocID="{B997844E-AC8E-4AA4-B555-D14F8CF8D0BA}" presName="hierRoot1" presStyleCnt="0"/>
      <dgm:spPr/>
    </dgm:pt>
    <dgm:pt modelId="{CC5DD5E1-86AE-7147-B771-0EF2ADEABDE9}" type="pres">
      <dgm:prSet presAssocID="{B997844E-AC8E-4AA4-B555-D14F8CF8D0BA}" presName="composite" presStyleCnt="0"/>
      <dgm:spPr/>
    </dgm:pt>
    <dgm:pt modelId="{54B80D8F-5EF9-6944-BD92-592AD86E1971}" type="pres">
      <dgm:prSet presAssocID="{B997844E-AC8E-4AA4-B555-D14F8CF8D0BA}" presName="background" presStyleLbl="node0" presStyleIdx="0" presStyleCnt="3"/>
      <dgm:spPr/>
    </dgm:pt>
    <dgm:pt modelId="{5D16C60A-19B7-D14F-8506-2E3ABF3A5A01}" type="pres">
      <dgm:prSet presAssocID="{B997844E-AC8E-4AA4-B555-D14F8CF8D0BA}" presName="text" presStyleLbl="fgAcc0" presStyleIdx="0" presStyleCnt="3" custScaleX="122265" custScaleY="144784">
        <dgm:presLayoutVars>
          <dgm:chPref val="3"/>
        </dgm:presLayoutVars>
      </dgm:prSet>
      <dgm:spPr/>
    </dgm:pt>
    <dgm:pt modelId="{01C3CC7D-A808-ED4C-923F-137AA3701E91}" type="pres">
      <dgm:prSet presAssocID="{B997844E-AC8E-4AA4-B555-D14F8CF8D0BA}" presName="hierChild2" presStyleCnt="0"/>
      <dgm:spPr/>
    </dgm:pt>
    <dgm:pt modelId="{C2528371-6B33-EF4B-B577-25A8D32185BD}" type="pres">
      <dgm:prSet presAssocID="{F730B7D1-04DA-4778-A1F4-28BC58EA63B5}" presName="hierRoot1" presStyleCnt="0"/>
      <dgm:spPr/>
    </dgm:pt>
    <dgm:pt modelId="{8208B5A5-C4C7-054F-B48B-96006F44AFB1}" type="pres">
      <dgm:prSet presAssocID="{F730B7D1-04DA-4778-A1F4-28BC58EA63B5}" presName="composite" presStyleCnt="0"/>
      <dgm:spPr/>
    </dgm:pt>
    <dgm:pt modelId="{C90BEF7D-5AB6-914C-A84A-ECAA04F82584}" type="pres">
      <dgm:prSet presAssocID="{F730B7D1-04DA-4778-A1F4-28BC58EA63B5}" presName="background" presStyleLbl="node0" presStyleIdx="1" presStyleCnt="3"/>
      <dgm:spPr/>
    </dgm:pt>
    <dgm:pt modelId="{CCEBB6DF-6FF1-E541-8578-5704E7AA675A}" type="pres">
      <dgm:prSet presAssocID="{F730B7D1-04DA-4778-A1F4-28BC58EA63B5}" presName="text" presStyleLbl="fgAcc0" presStyleIdx="1" presStyleCnt="3" custScaleX="140803" custScaleY="161631">
        <dgm:presLayoutVars>
          <dgm:chPref val="3"/>
        </dgm:presLayoutVars>
      </dgm:prSet>
      <dgm:spPr/>
    </dgm:pt>
    <dgm:pt modelId="{FE169560-7EA4-654F-AAAD-F9CB9B95A746}" type="pres">
      <dgm:prSet presAssocID="{F730B7D1-04DA-4778-A1F4-28BC58EA63B5}" presName="hierChild2" presStyleCnt="0"/>
      <dgm:spPr/>
    </dgm:pt>
    <dgm:pt modelId="{78BD3C10-7553-EB46-9883-9171C1CCCA9C}" type="pres">
      <dgm:prSet presAssocID="{A27DE817-2541-4A4F-990E-4BCA85922F89}" presName="hierRoot1" presStyleCnt="0"/>
      <dgm:spPr/>
    </dgm:pt>
    <dgm:pt modelId="{A9D8185F-8675-EB4B-8205-D73B61CCBF93}" type="pres">
      <dgm:prSet presAssocID="{A27DE817-2541-4A4F-990E-4BCA85922F89}" presName="composite" presStyleCnt="0"/>
      <dgm:spPr/>
    </dgm:pt>
    <dgm:pt modelId="{6689DDDA-2EEE-3442-983E-A5861FE5BFFE}" type="pres">
      <dgm:prSet presAssocID="{A27DE817-2541-4A4F-990E-4BCA85922F89}" presName="background" presStyleLbl="node0" presStyleIdx="2" presStyleCnt="3"/>
      <dgm:spPr/>
    </dgm:pt>
    <dgm:pt modelId="{122C0251-B0FE-1848-9812-CBDB722D1737}" type="pres">
      <dgm:prSet presAssocID="{A27DE817-2541-4A4F-990E-4BCA85922F89}" presName="text" presStyleLbl="fgAcc0" presStyleIdx="2" presStyleCnt="3" custScaleX="134365" custScaleY="153887" custLinFactNeighborX="156" custLinFactNeighborY="471">
        <dgm:presLayoutVars>
          <dgm:chPref val="3"/>
        </dgm:presLayoutVars>
      </dgm:prSet>
      <dgm:spPr/>
    </dgm:pt>
    <dgm:pt modelId="{D6F1ABDB-C421-294E-BEE6-13A8FE372D77}" type="pres">
      <dgm:prSet presAssocID="{A27DE817-2541-4A4F-990E-4BCA85922F89}" presName="hierChild2" presStyleCnt="0"/>
      <dgm:spPr/>
    </dgm:pt>
  </dgm:ptLst>
  <dgm:cxnLst>
    <dgm:cxn modelId="{337F6B3A-904C-AE49-81F8-A741C1DD9778}" type="presOf" srcId="{8E47CC41-5D43-459C-B151-399825CC02CA}" destId="{59A4FA07-800C-4045-9975-9B4B900D17AE}" srcOrd="0" destOrd="0" presId="urn:microsoft.com/office/officeart/2005/8/layout/hierarchy1"/>
    <dgm:cxn modelId="{AEA9974C-81CB-454C-BC8A-20C47F8BE654}" type="presOf" srcId="{A27DE817-2541-4A4F-990E-4BCA85922F89}" destId="{122C0251-B0FE-1848-9812-CBDB722D1737}" srcOrd="0" destOrd="0" presId="urn:microsoft.com/office/officeart/2005/8/layout/hierarchy1"/>
    <dgm:cxn modelId="{D8065C81-91F7-AD40-8FB1-543B1AC2A428}" srcId="{8E47CC41-5D43-459C-B151-399825CC02CA}" destId="{A27DE817-2541-4A4F-990E-4BCA85922F89}" srcOrd="2" destOrd="0" parTransId="{9E8EE98F-D7F1-A145-8C56-318C13902E07}" sibTransId="{D315A68E-723A-C946-BCCF-149649EE0FFA}"/>
    <dgm:cxn modelId="{2FA36B8F-6BA7-2546-BD72-BEC4ABC7976F}" type="presOf" srcId="{F730B7D1-04DA-4778-A1F4-28BC58EA63B5}" destId="{CCEBB6DF-6FF1-E541-8578-5704E7AA675A}" srcOrd="0" destOrd="0" presId="urn:microsoft.com/office/officeart/2005/8/layout/hierarchy1"/>
    <dgm:cxn modelId="{14609597-CDFA-834A-B387-6B7BB21CD684}" type="presOf" srcId="{B997844E-AC8E-4AA4-B555-D14F8CF8D0BA}" destId="{5D16C60A-19B7-D14F-8506-2E3ABF3A5A01}" srcOrd="0" destOrd="0" presId="urn:microsoft.com/office/officeart/2005/8/layout/hierarchy1"/>
    <dgm:cxn modelId="{E54ABCB5-39CC-4066-B79F-A6123ED1EDCB}" srcId="{8E47CC41-5D43-459C-B151-399825CC02CA}" destId="{F730B7D1-04DA-4778-A1F4-28BC58EA63B5}" srcOrd="1" destOrd="0" parTransId="{9EBA2C8D-788C-4690-A011-CB221342AD4D}" sibTransId="{55074274-C401-498B-AE42-E28CB829E3A2}"/>
    <dgm:cxn modelId="{AA03CAF2-8734-4B3F-9E7A-4FDDB7688677}" srcId="{8E47CC41-5D43-459C-B151-399825CC02CA}" destId="{B997844E-AC8E-4AA4-B555-D14F8CF8D0BA}" srcOrd="0" destOrd="0" parTransId="{DF3581BA-A0FD-41A5-ACBB-8299A0582ACD}" sibTransId="{6EABF8D6-7359-4348-8814-7F7919EF6573}"/>
    <dgm:cxn modelId="{533091CA-8551-E043-96C8-05DA6B1CD6B5}" type="presParOf" srcId="{59A4FA07-800C-4045-9975-9B4B900D17AE}" destId="{21511341-50D3-324A-97FD-536D33945F0B}" srcOrd="0" destOrd="0" presId="urn:microsoft.com/office/officeart/2005/8/layout/hierarchy1"/>
    <dgm:cxn modelId="{F4778D24-D781-5646-9B03-7DE995AE3C9A}" type="presParOf" srcId="{21511341-50D3-324A-97FD-536D33945F0B}" destId="{CC5DD5E1-86AE-7147-B771-0EF2ADEABDE9}" srcOrd="0" destOrd="0" presId="urn:microsoft.com/office/officeart/2005/8/layout/hierarchy1"/>
    <dgm:cxn modelId="{F98C0301-013C-2841-9C5A-E526BE7F1465}" type="presParOf" srcId="{CC5DD5E1-86AE-7147-B771-0EF2ADEABDE9}" destId="{54B80D8F-5EF9-6944-BD92-592AD86E1971}" srcOrd="0" destOrd="0" presId="urn:microsoft.com/office/officeart/2005/8/layout/hierarchy1"/>
    <dgm:cxn modelId="{548FA82D-CC73-5A45-AAB5-7EA8E10A3C4C}" type="presParOf" srcId="{CC5DD5E1-86AE-7147-B771-0EF2ADEABDE9}" destId="{5D16C60A-19B7-D14F-8506-2E3ABF3A5A01}" srcOrd="1" destOrd="0" presId="urn:microsoft.com/office/officeart/2005/8/layout/hierarchy1"/>
    <dgm:cxn modelId="{C788D8D3-FBFD-1B43-9483-D5FA0EF4EE76}" type="presParOf" srcId="{21511341-50D3-324A-97FD-536D33945F0B}" destId="{01C3CC7D-A808-ED4C-923F-137AA3701E91}" srcOrd="1" destOrd="0" presId="urn:microsoft.com/office/officeart/2005/8/layout/hierarchy1"/>
    <dgm:cxn modelId="{EAEEBAA4-5CDB-A14C-89F3-28F1BFA929AD}" type="presParOf" srcId="{59A4FA07-800C-4045-9975-9B4B900D17AE}" destId="{C2528371-6B33-EF4B-B577-25A8D32185BD}" srcOrd="1" destOrd="0" presId="urn:microsoft.com/office/officeart/2005/8/layout/hierarchy1"/>
    <dgm:cxn modelId="{999C407B-A31A-A24D-B66A-42B05F018CBE}" type="presParOf" srcId="{C2528371-6B33-EF4B-B577-25A8D32185BD}" destId="{8208B5A5-C4C7-054F-B48B-96006F44AFB1}" srcOrd="0" destOrd="0" presId="urn:microsoft.com/office/officeart/2005/8/layout/hierarchy1"/>
    <dgm:cxn modelId="{356DDE80-585A-C44F-92EE-2E7163476CEA}" type="presParOf" srcId="{8208B5A5-C4C7-054F-B48B-96006F44AFB1}" destId="{C90BEF7D-5AB6-914C-A84A-ECAA04F82584}" srcOrd="0" destOrd="0" presId="urn:microsoft.com/office/officeart/2005/8/layout/hierarchy1"/>
    <dgm:cxn modelId="{4DE04382-7365-C247-94CF-CF8207FBF99A}" type="presParOf" srcId="{8208B5A5-C4C7-054F-B48B-96006F44AFB1}" destId="{CCEBB6DF-6FF1-E541-8578-5704E7AA675A}" srcOrd="1" destOrd="0" presId="urn:microsoft.com/office/officeart/2005/8/layout/hierarchy1"/>
    <dgm:cxn modelId="{5D54F540-3BB2-D342-9D7E-67704CB403F6}" type="presParOf" srcId="{C2528371-6B33-EF4B-B577-25A8D32185BD}" destId="{FE169560-7EA4-654F-AAAD-F9CB9B95A746}" srcOrd="1" destOrd="0" presId="urn:microsoft.com/office/officeart/2005/8/layout/hierarchy1"/>
    <dgm:cxn modelId="{1F151EF6-01D5-5D44-94A7-59BA47F1C9A9}" type="presParOf" srcId="{59A4FA07-800C-4045-9975-9B4B900D17AE}" destId="{78BD3C10-7553-EB46-9883-9171C1CCCA9C}" srcOrd="2" destOrd="0" presId="urn:microsoft.com/office/officeart/2005/8/layout/hierarchy1"/>
    <dgm:cxn modelId="{D76984B8-63F7-6E4A-B46C-3E2F5CFCEC35}" type="presParOf" srcId="{78BD3C10-7553-EB46-9883-9171C1CCCA9C}" destId="{A9D8185F-8675-EB4B-8205-D73B61CCBF93}" srcOrd="0" destOrd="0" presId="urn:microsoft.com/office/officeart/2005/8/layout/hierarchy1"/>
    <dgm:cxn modelId="{6B745DA0-E272-9446-BF0A-83362C9C6214}" type="presParOf" srcId="{A9D8185F-8675-EB4B-8205-D73B61CCBF93}" destId="{6689DDDA-2EEE-3442-983E-A5861FE5BFFE}" srcOrd="0" destOrd="0" presId="urn:microsoft.com/office/officeart/2005/8/layout/hierarchy1"/>
    <dgm:cxn modelId="{0558301A-CF4A-3142-BC40-3DA00AC9ABCC}" type="presParOf" srcId="{A9D8185F-8675-EB4B-8205-D73B61CCBF93}" destId="{122C0251-B0FE-1848-9812-CBDB722D1737}" srcOrd="1" destOrd="0" presId="urn:microsoft.com/office/officeart/2005/8/layout/hierarchy1"/>
    <dgm:cxn modelId="{341F4B00-BB3C-0D49-98B1-85000CFCC398}" type="presParOf" srcId="{78BD3C10-7553-EB46-9883-9171C1CCCA9C}" destId="{D6F1ABDB-C421-294E-BEE6-13A8FE372D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DD6F-DD6A-4212-A1A7-19C44F7CD14F}">
      <dsp:nvSpPr>
        <dsp:cNvPr id="0" name=""/>
        <dsp:cNvSpPr/>
      </dsp:nvSpPr>
      <dsp:spPr>
        <a:xfrm>
          <a:off x="0" y="4144"/>
          <a:ext cx="5913437" cy="7746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380C1-5970-431A-82DB-DAD5827809BE}">
      <dsp:nvSpPr>
        <dsp:cNvPr id="0" name=""/>
        <dsp:cNvSpPr/>
      </dsp:nvSpPr>
      <dsp:spPr>
        <a:xfrm>
          <a:off x="234324" y="178435"/>
          <a:ext cx="426460" cy="42604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BC0E47-588A-4E22-AFD4-2151B39C4960}">
      <dsp:nvSpPr>
        <dsp:cNvPr id="0" name=""/>
        <dsp:cNvSpPr/>
      </dsp:nvSpPr>
      <dsp:spPr>
        <a:xfrm>
          <a:off x="895108" y="4144"/>
          <a:ext cx="4654842" cy="7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1" tIns="82061" rIns="82061" bIns="82061" numCol="1" spcCol="1270" anchor="ctr" anchorCtr="0">
          <a:noAutofit/>
        </a:bodyPr>
        <a:lstStyle/>
        <a:p>
          <a:pPr marL="0" lvl="0" indent="0" algn="l" defTabSz="711200">
            <a:lnSpc>
              <a:spcPct val="90000"/>
            </a:lnSpc>
            <a:spcBef>
              <a:spcPct val="0"/>
            </a:spcBef>
            <a:spcAft>
              <a:spcPct val="35000"/>
            </a:spcAft>
            <a:buNone/>
          </a:pPr>
          <a:r>
            <a:rPr lang="en-US" sz="1600" kern="1200" dirty="0"/>
            <a:t>52 years old Hispanic female</a:t>
          </a:r>
        </a:p>
      </dsp:txBody>
      <dsp:txXfrm>
        <a:off x="895108" y="4144"/>
        <a:ext cx="4654842" cy="775382"/>
      </dsp:txXfrm>
    </dsp:sp>
    <dsp:sp modelId="{BAD43F5C-4578-49DB-8FC8-8C9F7251B7ED}">
      <dsp:nvSpPr>
        <dsp:cNvPr id="0" name=""/>
        <dsp:cNvSpPr/>
      </dsp:nvSpPr>
      <dsp:spPr>
        <a:xfrm>
          <a:off x="0" y="967498"/>
          <a:ext cx="5913437" cy="7746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4A0AC-34F9-4EDB-B475-9EC222A42495}">
      <dsp:nvSpPr>
        <dsp:cNvPr id="0" name=""/>
        <dsp:cNvSpPr/>
      </dsp:nvSpPr>
      <dsp:spPr>
        <a:xfrm>
          <a:off x="234324" y="1141789"/>
          <a:ext cx="426460" cy="42604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8312AC-07B3-4721-9BD2-5530C5EA8E2D}">
      <dsp:nvSpPr>
        <dsp:cNvPr id="0" name=""/>
        <dsp:cNvSpPr/>
      </dsp:nvSpPr>
      <dsp:spPr>
        <a:xfrm>
          <a:off x="895108" y="967498"/>
          <a:ext cx="4654842" cy="7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1" tIns="82061" rIns="82061" bIns="82061" numCol="1" spcCol="1270" anchor="ctr" anchorCtr="0">
          <a:noAutofit/>
        </a:bodyPr>
        <a:lstStyle/>
        <a:p>
          <a:pPr marL="0" lvl="0" indent="0" algn="l" defTabSz="711200">
            <a:lnSpc>
              <a:spcPct val="90000"/>
            </a:lnSpc>
            <a:spcBef>
              <a:spcPct val="0"/>
            </a:spcBef>
            <a:spcAft>
              <a:spcPct val="35000"/>
            </a:spcAft>
            <a:buNone/>
          </a:pPr>
          <a:r>
            <a:rPr lang="en-US" sz="1600" kern="1200" dirty="0"/>
            <a:t>Mrs. M is currently unemployed and lives in Queens, NY with her daughter. </a:t>
          </a:r>
        </a:p>
      </dsp:txBody>
      <dsp:txXfrm>
        <a:off x="895108" y="967498"/>
        <a:ext cx="4654842" cy="775382"/>
      </dsp:txXfrm>
    </dsp:sp>
    <dsp:sp modelId="{E1A7063C-AD78-40CF-9A53-44450DC5ABA3}">
      <dsp:nvSpPr>
        <dsp:cNvPr id="0" name=""/>
        <dsp:cNvSpPr/>
      </dsp:nvSpPr>
      <dsp:spPr>
        <a:xfrm>
          <a:off x="0" y="1930852"/>
          <a:ext cx="5913437" cy="7746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8E934-CD87-4884-B320-E499206F216B}">
      <dsp:nvSpPr>
        <dsp:cNvPr id="0" name=""/>
        <dsp:cNvSpPr/>
      </dsp:nvSpPr>
      <dsp:spPr>
        <a:xfrm>
          <a:off x="234324" y="2105143"/>
          <a:ext cx="426460" cy="42604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F0DB67-0E17-49CB-8E0E-C0F34F1E65E4}">
      <dsp:nvSpPr>
        <dsp:cNvPr id="0" name=""/>
        <dsp:cNvSpPr/>
      </dsp:nvSpPr>
      <dsp:spPr>
        <a:xfrm>
          <a:off x="895108" y="1930852"/>
          <a:ext cx="4654842" cy="7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1" tIns="82061" rIns="82061" bIns="82061" numCol="1" spcCol="1270" anchor="ctr" anchorCtr="0">
          <a:noAutofit/>
        </a:bodyPr>
        <a:lstStyle/>
        <a:p>
          <a:pPr marL="0" lvl="0" indent="0" algn="l" defTabSz="711200">
            <a:lnSpc>
              <a:spcPct val="90000"/>
            </a:lnSpc>
            <a:spcBef>
              <a:spcPct val="0"/>
            </a:spcBef>
            <a:spcAft>
              <a:spcPct val="35000"/>
            </a:spcAft>
            <a:buNone/>
          </a:pPr>
          <a:r>
            <a:rPr lang="en-US" sz="1600" kern="1200" dirty="0"/>
            <a:t>She has medical and dental health coverage, but the dental insurance only covers preventable treatment</a:t>
          </a:r>
          <a:r>
            <a:rPr lang="en-US" sz="1400" kern="1200" dirty="0"/>
            <a:t>.  </a:t>
          </a:r>
        </a:p>
      </dsp:txBody>
      <dsp:txXfrm>
        <a:off x="895108" y="1930852"/>
        <a:ext cx="4654842" cy="775382"/>
      </dsp:txXfrm>
    </dsp:sp>
    <dsp:sp modelId="{BC617113-E5BF-453F-856B-FBB3D7A1168D}">
      <dsp:nvSpPr>
        <dsp:cNvPr id="0" name=""/>
        <dsp:cNvSpPr/>
      </dsp:nvSpPr>
      <dsp:spPr>
        <a:xfrm>
          <a:off x="0" y="2894206"/>
          <a:ext cx="5913437" cy="77462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0F41C-3DD4-426F-B855-842518874C41}">
      <dsp:nvSpPr>
        <dsp:cNvPr id="0" name=""/>
        <dsp:cNvSpPr/>
      </dsp:nvSpPr>
      <dsp:spPr>
        <a:xfrm>
          <a:off x="234324" y="3068497"/>
          <a:ext cx="426460" cy="42604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11182E-DCD2-4515-9778-D42B15BB77E9}">
      <dsp:nvSpPr>
        <dsp:cNvPr id="0" name=""/>
        <dsp:cNvSpPr/>
      </dsp:nvSpPr>
      <dsp:spPr>
        <a:xfrm>
          <a:off x="895108" y="2894206"/>
          <a:ext cx="4654842" cy="7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1" tIns="82061" rIns="82061" bIns="82061" numCol="1" spcCol="1270" anchor="ctr" anchorCtr="0">
          <a:noAutofit/>
        </a:bodyPr>
        <a:lstStyle/>
        <a:p>
          <a:pPr marL="0" lvl="0" indent="0" algn="l" defTabSz="711200">
            <a:lnSpc>
              <a:spcPct val="90000"/>
            </a:lnSpc>
            <a:spcBef>
              <a:spcPct val="0"/>
            </a:spcBef>
            <a:spcAft>
              <a:spcPct val="35000"/>
            </a:spcAft>
            <a:buNone/>
          </a:pPr>
          <a:r>
            <a:rPr lang="en-US" sz="1600" kern="1200" dirty="0"/>
            <a:t>Mrs. M had a dental cleaning 3 years ago. 4 bitewings were taking at that time. </a:t>
          </a:r>
        </a:p>
      </dsp:txBody>
      <dsp:txXfrm>
        <a:off x="895108" y="2894206"/>
        <a:ext cx="4654842" cy="775382"/>
      </dsp:txXfrm>
    </dsp:sp>
    <dsp:sp modelId="{08826D3B-EA9A-404A-B337-E1AB69C6AB1F}">
      <dsp:nvSpPr>
        <dsp:cNvPr id="0" name=""/>
        <dsp:cNvSpPr/>
      </dsp:nvSpPr>
      <dsp:spPr>
        <a:xfrm>
          <a:off x="0" y="3857560"/>
          <a:ext cx="5913437" cy="77462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DA282-E456-4FFE-9529-ACD4A3155C09}">
      <dsp:nvSpPr>
        <dsp:cNvPr id="0" name=""/>
        <dsp:cNvSpPr/>
      </dsp:nvSpPr>
      <dsp:spPr>
        <a:xfrm>
          <a:off x="234324" y="4031851"/>
          <a:ext cx="426460" cy="42604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92BF0D-43D9-4F56-8000-0438F84496D1}">
      <dsp:nvSpPr>
        <dsp:cNvPr id="0" name=""/>
        <dsp:cNvSpPr/>
      </dsp:nvSpPr>
      <dsp:spPr>
        <a:xfrm>
          <a:off x="895108" y="3857560"/>
          <a:ext cx="4654842" cy="7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1" tIns="82061" rIns="82061" bIns="82061" numCol="1" spcCol="1270" anchor="ctr" anchorCtr="0">
          <a:noAutofit/>
        </a:bodyPr>
        <a:lstStyle/>
        <a:p>
          <a:pPr marL="0" lvl="0" indent="0" algn="l" defTabSz="711200">
            <a:lnSpc>
              <a:spcPct val="90000"/>
            </a:lnSpc>
            <a:spcBef>
              <a:spcPct val="0"/>
            </a:spcBef>
            <a:spcAft>
              <a:spcPct val="35000"/>
            </a:spcAft>
            <a:buNone/>
          </a:pPr>
          <a:r>
            <a:rPr lang="en-US" sz="1600" kern="1200" dirty="0"/>
            <a:t>Patient uses a medium manual toothbrush twice a day along with Colgate toothpaste. Mrs. M flosses and uses Listerine mouthwash 3 times a week.</a:t>
          </a:r>
        </a:p>
      </dsp:txBody>
      <dsp:txXfrm>
        <a:off x="895108" y="3857560"/>
        <a:ext cx="4654842" cy="775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90AD-2D86-904D-82A4-15A86F2F4453}">
      <dsp:nvSpPr>
        <dsp:cNvPr id="0" name=""/>
        <dsp:cNvSpPr/>
      </dsp:nvSpPr>
      <dsp:spPr>
        <a:xfrm>
          <a:off x="0" y="3490581"/>
          <a:ext cx="5913437" cy="114568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Patient feels embarrassed sometimes to smile because she thinks everyone stares at her when she smiles. </a:t>
          </a:r>
        </a:p>
      </dsp:txBody>
      <dsp:txXfrm>
        <a:off x="0" y="3490581"/>
        <a:ext cx="5913437" cy="1145686"/>
      </dsp:txXfrm>
    </dsp:sp>
    <dsp:sp modelId="{83ACB218-9629-4E41-9ED9-E3A0830951B7}">
      <dsp:nvSpPr>
        <dsp:cNvPr id="0" name=""/>
        <dsp:cNvSpPr/>
      </dsp:nvSpPr>
      <dsp:spPr>
        <a:xfrm rot="10800000">
          <a:off x="0" y="1745700"/>
          <a:ext cx="5913437" cy="1762066"/>
        </a:xfrm>
        <a:prstGeom prst="upArrowCallout">
          <a:avLst/>
        </a:prstGeom>
        <a:gradFill rotWithShape="0">
          <a:gsLst>
            <a:gs pos="0">
              <a:schemeClr val="accent2">
                <a:hueOff val="1053039"/>
                <a:satOff val="-12100"/>
                <a:lumOff val="5883"/>
                <a:alphaOff val="0"/>
                <a:tint val="96000"/>
                <a:lumMod val="104000"/>
              </a:schemeClr>
            </a:gs>
            <a:gs pos="100000">
              <a:schemeClr val="accent2">
                <a:hueOff val="1053039"/>
                <a:satOff val="-12100"/>
                <a:lumOff val="5883"/>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Mrs. M was also seeking dental treatment because she has one broken tooth and she was hoping to get it fix or extracted here at City Tech.</a:t>
          </a:r>
        </a:p>
      </dsp:txBody>
      <dsp:txXfrm rot="10800000">
        <a:off x="0" y="1745700"/>
        <a:ext cx="5913437" cy="1144938"/>
      </dsp:txXfrm>
    </dsp:sp>
    <dsp:sp modelId="{19E729FD-9A60-BD42-8943-0FEE459FF395}">
      <dsp:nvSpPr>
        <dsp:cNvPr id="0" name=""/>
        <dsp:cNvSpPr/>
      </dsp:nvSpPr>
      <dsp:spPr>
        <a:xfrm rot="10800000">
          <a:off x="0" y="819"/>
          <a:ext cx="5913437" cy="1762066"/>
        </a:xfrm>
        <a:prstGeom prst="upArrowCallout">
          <a:avLst/>
        </a:prstGeom>
        <a:gradFill rotWithShape="0">
          <a:gsLst>
            <a:gs pos="0">
              <a:schemeClr val="accent2">
                <a:hueOff val="2106078"/>
                <a:satOff val="-24199"/>
                <a:lumOff val="11766"/>
                <a:alphaOff val="0"/>
                <a:tint val="96000"/>
                <a:lumMod val="104000"/>
              </a:schemeClr>
            </a:gs>
            <a:gs pos="100000">
              <a:schemeClr val="accent2">
                <a:hueOff val="2106078"/>
                <a:satOff val="-24199"/>
                <a:lumOff val="11766"/>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Mrs. M stated “I want to get my teeth cleaned and I would love to have them whitened.”</a:t>
          </a:r>
        </a:p>
      </dsp:txBody>
      <dsp:txXfrm rot="10800000">
        <a:off x="0" y="819"/>
        <a:ext cx="5913437" cy="1144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F77DA-00F2-4F1E-9A0E-B18417198225}">
      <dsp:nvSpPr>
        <dsp:cNvPr id="0" name=""/>
        <dsp:cNvSpPr/>
      </dsp:nvSpPr>
      <dsp:spPr>
        <a:xfrm>
          <a:off x="0" y="2179"/>
          <a:ext cx="5913437" cy="11046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B70C5-26A0-41D7-A8BB-DF4F065B7EB0}">
      <dsp:nvSpPr>
        <dsp:cNvPr id="0" name=""/>
        <dsp:cNvSpPr/>
      </dsp:nvSpPr>
      <dsp:spPr>
        <a:xfrm>
          <a:off x="334156" y="250725"/>
          <a:ext cx="607557" cy="60755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10756D-2F3B-4177-87F6-F3A30490D9F8}">
      <dsp:nvSpPr>
        <dsp:cNvPr id="0" name=""/>
        <dsp:cNvSpPr/>
      </dsp:nvSpPr>
      <dsp:spPr>
        <a:xfrm>
          <a:off x="1275871" y="217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889000">
            <a:lnSpc>
              <a:spcPct val="90000"/>
            </a:lnSpc>
            <a:spcBef>
              <a:spcPct val="0"/>
            </a:spcBef>
            <a:spcAft>
              <a:spcPct val="35000"/>
            </a:spcAft>
            <a:buNone/>
          </a:pPr>
          <a:r>
            <a:rPr lang="en-US" sz="2000" kern="1200" dirty="0"/>
            <a:t>BP: 114/78 Pulse: 72 </a:t>
          </a:r>
        </a:p>
      </dsp:txBody>
      <dsp:txXfrm>
        <a:off x="1275871" y="2179"/>
        <a:ext cx="4637565" cy="1104650"/>
      </dsp:txXfrm>
    </dsp:sp>
    <dsp:sp modelId="{64B85B83-52E5-4128-8EF8-4A26BD6581CE}">
      <dsp:nvSpPr>
        <dsp:cNvPr id="0" name=""/>
        <dsp:cNvSpPr/>
      </dsp:nvSpPr>
      <dsp:spPr>
        <a:xfrm>
          <a:off x="0" y="1382992"/>
          <a:ext cx="5913437" cy="11046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44399-F532-488A-91A7-F06FE6115E5C}">
      <dsp:nvSpPr>
        <dsp:cNvPr id="0" name=""/>
        <dsp:cNvSpPr/>
      </dsp:nvSpPr>
      <dsp:spPr>
        <a:xfrm>
          <a:off x="334156" y="1631539"/>
          <a:ext cx="607557" cy="60755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5C0451-B99E-442F-8EB9-523A18518765}">
      <dsp:nvSpPr>
        <dsp:cNvPr id="0" name=""/>
        <dsp:cNvSpPr/>
      </dsp:nvSpPr>
      <dsp:spPr>
        <a:xfrm>
          <a:off x="1275871" y="1382992"/>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889000">
            <a:lnSpc>
              <a:spcPct val="90000"/>
            </a:lnSpc>
            <a:spcBef>
              <a:spcPct val="0"/>
            </a:spcBef>
            <a:spcAft>
              <a:spcPct val="35000"/>
            </a:spcAft>
            <a:buNone/>
          </a:pPr>
          <a:r>
            <a:rPr lang="en-US" sz="2000" kern="1200"/>
            <a:t>ASA: II</a:t>
          </a:r>
        </a:p>
      </dsp:txBody>
      <dsp:txXfrm>
        <a:off x="1275871" y="1382992"/>
        <a:ext cx="4637565" cy="1104650"/>
      </dsp:txXfrm>
    </dsp:sp>
    <dsp:sp modelId="{249F3956-A2D4-46BB-9D2B-18826DC2111E}">
      <dsp:nvSpPr>
        <dsp:cNvPr id="0" name=""/>
        <dsp:cNvSpPr/>
      </dsp:nvSpPr>
      <dsp:spPr>
        <a:xfrm>
          <a:off x="0" y="2763806"/>
          <a:ext cx="5913437" cy="11046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DD57B-A0A3-44BE-A278-9B5D3EE45026}">
      <dsp:nvSpPr>
        <dsp:cNvPr id="0" name=""/>
        <dsp:cNvSpPr/>
      </dsp:nvSpPr>
      <dsp:spPr>
        <a:xfrm>
          <a:off x="334156" y="3012352"/>
          <a:ext cx="607557" cy="60755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AE7FCE-35AC-423A-AFA6-6B339ADD457C}">
      <dsp:nvSpPr>
        <dsp:cNvPr id="0" name=""/>
        <dsp:cNvSpPr/>
      </dsp:nvSpPr>
      <dsp:spPr>
        <a:xfrm>
          <a:off x="1275871" y="2763806"/>
          <a:ext cx="2661046"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889000">
            <a:lnSpc>
              <a:spcPct val="90000"/>
            </a:lnSpc>
            <a:spcBef>
              <a:spcPct val="0"/>
            </a:spcBef>
            <a:spcAft>
              <a:spcPct val="35000"/>
            </a:spcAft>
            <a:buNone/>
          </a:pPr>
          <a:r>
            <a:rPr lang="en-US" sz="2000" kern="1200"/>
            <a:t>Systemic condition: High Cholesterol </a:t>
          </a:r>
        </a:p>
      </dsp:txBody>
      <dsp:txXfrm>
        <a:off x="1275871" y="2763806"/>
        <a:ext cx="2661046" cy="1104650"/>
      </dsp:txXfrm>
    </dsp:sp>
    <dsp:sp modelId="{2D8D6C63-97B4-4383-A3CF-3CCE6E502BC8}">
      <dsp:nvSpPr>
        <dsp:cNvPr id="0" name=""/>
        <dsp:cNvSpPr/>
      </dsp:nvSpPr>
      <dsp:spPr>
        <a:xfrm>
          <a:off x="3936918" y="2763806"/>
          <a:ext cx="1976518"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666750">
            <a:lnSpc>
              <a:spcPct val="90000"/>
            </a:lnSpc>
            <a:spcBef>
              <a:spcPct val="0"/>
            </a:spcBef>
            <a:spcAft>
              <a:spcPct val="35000"/>
            </a:spcAft>
            <a:buNone/>
          </a:pPr>
          <a:r>
            <a:rPr lang="en-US" sz="1500" kern="1200" dirty="0"/>
            <a:t>Mrs. M was diagnosed in 2014	</a:t>
          </a:r>
        </a:p>
      </dsp:txBody>
      <dsp:txXfrm>
        <a:off x="3936918" y="2763806"/>
        <a:ext cx="1976518" cy="1104650"/>
      </dsp:txXfrm>
    </dsp:sp>
    <dsp:sp modelId="{FAE78518-89B8-460F-B8B3-C53148C4023A}">
      <dsp:nvSpPr>
        <dsp:cNvPr id="0" name=""/>
        <dsp:cNvSpPr/>
      </dsp:nvSpPr>
      <dsp:spPr>
        <a:xfrm>
          <a:off x="0" y="4144619"/>
          <a:ext cx="5913437" cy="11046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61C04-60AA-46C0-80FE-70DAFF664F11}">
      <dsp:nvSpPr>
        <dsp:cNvPr id="0" name=""/>
        <dsp:cNvSpPr/>
      </dsp:nvSpPr>
      <dsp:spPr>
        <a:xfrm>
          <a:off x="334156" y="4393166"/>
          <a:ext cx="607557" cy="60755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23238E-21E1-4444-86B9-F16BAC187C01}">
      <dsp:nvSpPr>
        <dsp:cNvPr id="0" name=""/>
        <dsp:cNvSpPr/>
      </dsp:nvSpPr>
      <dsp:spPr>
        <a:xfrm>
          <a:off x="1275871" y="4144619"/>
          <a:ext cx="4637565" cy="110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09" tIns="116909" rIns="116909" bIns="116909" numCol="1" spcCol="1270" anchor="ctr" anchorCtr="0">
          <a:noAutofit/>
        </a:bodyPr>
        <a:lstStyle/>
        <a:p>
          <a:pPr marL="0" lvl="0" indent="0" algn="l" defTabSz="889000">
            <a:lnSpc>
              <a:spcPct val="90000"/>
            </a:lnSpc>
            <a:spcBef>
              <a:spcPct val="0"/>
            </a:spcBef>
            <a:spcAft>
              <a:spcPct val="35000"/>
            </a:spcAft>
            <a:buNone/>
          </a:pPr>
          <a:r>
            <a:rPr lang="en-US" sz="2000" kern="1200" dirty="0"/>
            <a:t>Current medication:  Crestor, 10 mg once a day. </a:t>
          </a:r>
        </a:p>
      </dsp:txBody>
      <dsp:txXfrm>
        <a:off x="1275871" y="4144619"/>
        <a:ext cx="4637565" cy="110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49667-E79D-4391-93A3-1CA5E967A1B4}">
      <dsp:nvSpPr>
        <dsp:cNvPr id="0" name=""/>
        <dsp:cNvSpPr/>
      </dsp:nvSpPr>
      <dsp:spPr>
        <a:xfrm>
          <a:off x="776950" y="320419"/>
          <a:ext cx="795761" cy="79576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320B02-EAF3-4EAC-A846-E010AD12E7F7}">
      <dsp:nvSpPr>
        <dsp:cNvPr id="0" name=""/>
        <dsp:cNvSpPr/>
      </dsp:nvSpPr>
      <dsp:spPr>
        <a:xfrm>
          <a:off x="290651" y="1638536"/>
          <a:ext cx="1768359" cy="206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Cholesterol is a waxy substance found in many of the foods and in the body’s cells. The body needs some cholesterol to function normally and can make all the cholesterol they need. Cholesterol is used to make hormones and vitamin D. </a:t>
          </a:r>
        </a:p>
      </dsp:txBody>
      <dsp:txXfrm>
        <a:off x="290651" y="1638536"/>
        <a:ext cx="1768359" cy="2068106"/>
      </dsp:txXfrm>
    </dsp:sp>
    <dsp:sp modelId="{90ABD67F-52E9-4569-B8E9-675D534DFF6E}">
      <dsp:nvSpPr>
        <dsp:cNvPr id="0" name=""/>
        <dsp:cNvSpPr/>
      </dsp:nvSpPr>
      <dsp:spPr>
        <a:xfrm>
          <a:off x="3109036" y="320419"/>
          <a:ext cx="795761" cy="79576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5D29B0-56D3-4237-B99C-B8FC82BAFE0F}">
      <dsp:nvSpPr>
        <dsp:cNvPr id="0" name=""/>
        <dsp:cNvSpPr/>
      </dsp:nvSpPr>
      <dsp:spPr>
        <a:xfrm>
          <a:off x="2368474" y="1638536"/>
          <a:ext cx="2276886" cy="206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When bad cholesterol is present in high amounts, the waxy buildup, called plaque, sticks to the insides of the arteries. As the arteries narrow and clog, it is difficult for the blood to flow through them. The blockage can lead to a blood clot, stroke or heart disease.</a:t>
          </a:r>
        </a:p>
      </dsp:txBody>
      <dsp:txXfrm>
        <a:off x="2368474" y="1638536"/>
        <a:ext cx="2276886" cy="2068106"/>
      </dsp:txXfrm>
    </dsp:sp>
    <dsp:sp modelId="{51ED0641-5680-4A73-8264-6843884B3753}">
      <dsp:nvSpPr>
        <dsp:cNvPr id="0" name=""/>
        <dsp:cNvSpPr/>
      </dsp:nvSpPr>
      <dsp:spPr>
        <a:xfrm>
          <a:off x="5697481" y="320419"/>
          <a:ext cx="795761" cy="79576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0B3153-E163-462D-A5BB-7B3C04F80A28}">
      <dsp:nvSpPr>
        <dsp:cNvPr id="0" name=""/>
        <dsp:cNvSpPr/>
      </dsp:nvSpPr>
      <dsp:spPr>
        <a:xfrm>
          <a:off x="4954823" y="1638536"/>
          <a:ext cx="2281077" cy="206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High cholesterol can be inherited, but it's often the result of unhealthy lifestyle choices, which make it preventable and treatable. A healthy diet, regular exercise and sometimes medication can help reduce high cholesterol.</a:t>
          </a:r>
        </a:p>
      </dsp:txBody>
      <dsp:txXfrm>
        <a:off x="4954823" y="1638536"/>
        <a:ext cx="2281077" cy="2068106"/>
      </dsp:txXfrm>
    </dsp:sp>
    <dsp:sp modelId="{353B854B-1ED5-4CE4-8157-D1079DC30FCF}">
      <dsp:nvSpPr>
        <dsp:cNvPr id="0" name=""/>
        <dsp:cNvSpPr/>
      </dsp:nvSpPr>
      <dsp:spPr>
        <a:xfrm>
          <a:off x="8031662" y="343354"/>
          <a:ext cx="795761" cy="79576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D247C7-D363-4D2F-9F97-ECA0B2DA167B}">
      <dsp:nvSpPr>
        <dsp:cNvPr id="0" name=""/>
        <dsp:cNvSpPr/>
      </dsp:nvSpPr>
      <dsp:spPr>
        <a:xfrm>
          <a:off x="7545363" y="1707341"/>
          <a:ext cx="1768359" cy="197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High cholesterol has no symptoms. A blood test is the only way to detect if you have it.</a:t>
          </a:r>
        </a:p>
      </dsp:txBody>
      <dsp:txXfrm>
        <a:off x="7545363" y="1707341"/>
        <a:ext cx="1768359" cy="197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D4BF-BE38-4879-96CA-7025BFF64F4B}">
      <dsp:nvSpPr>
        <dsp:cNvPr id="0" name=""/>
        <dsp:cNvSpPr/>
      </dsp:nvSpPr>
      <dsp:spPr>
        <a:xfrm>
          <a:off x="108989" y="123210"/>
          <a:ext cx="1282575" cy="12825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8F18F-BE99-4AF8-9742-EC5B177189E5}">
      <dsp:nvSpPr>
        <dsp:cNvPr id="0" name=""/>
        <dsp:cNvSpPr/>
      </dsp:nvSpPr>
      <dsp:spPr>
        <a:xfrm>
          <a:off x="378329" y="392551"/>
          <a:ext cx="743893" cy="74389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B40FFD-034B-435E-A818-DFCFD44B1322}">
      <dsp:nvSpPr>
        <dsp:cNvPr id="0" name=""/>
        <dsp:cNvSpPr/>
      </dsp:nvSpPr>
      <dsp:spPr>
        <a:xfrm>
          <a:off x="1666401" y="12321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Mrs. M, has changed her eating habits. Now she is aware of the importance of eating a healthy diet. </a:t>
          </a:r>
        </a:p>
      </dsp:txBody>
      <dsp:txXfrm>
        <a:off x="1666401" y="123210"/>
        <a:ext cx="3023212" cy="1282575"/>
      </dsp:txXfrm>
    </dsp:sp>
    <dsp:sp modelId="{559D4F44-A824-40B5-960A-A989CF4383AC}">
      <dsp:nvSpPr>
        <dsp:cNvPr id="0" name=""/>
        <dsp:cNvSpPr/>
      </dsp:nvSpPr>
      <dsp:spPr>
        <a:xfrm>
          <a:off x="5216385" y="123210"/>
          <a:ext cx="1282575" cy="12825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E6E4E-BF56-41D3-97D0-1AEAD4652FCB}">
      <dsp:nvSpPr>
        <dsp:cNvPr id="0" name=""/>
        <dsp:cNvSpPr/>
      </dsp:nvSpPr>
      <dsp:spPr>
        <a:xfrm>
          <a:off x="5485726" y="392551"/>
          <a:ext cx="743893" cy="74389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C0FD96-8A0A-4674-A633-7CFDFE0B1B65}">
      <dsp:nvSpPr>
        <dsp:cNvPr id="0" name=""/>
        <dsp:cNvSpPr/>
      </dsp:nvSpPr>
      <dsp:spPr>
        <a:xfrm>
          <a:off x="6773798" y="12321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Mrs. M, walks everyday for 45 minutes. </a:t>
          </a:r>
        </a:p>
      </dsp:txBody>
      <dsp:txXfrm>
        <a:off x="6773798" y="123210"/>
        <a:ext cx="3023212" cy="1282575"/>
      </dsp:txXfrm>
    </dsp:sp>
    <dsp:sp modelId="{B60EF76D-AE51-4D87-8852-39518F81C77A}">
      <dsp:nvSpPr>
        <dsp:cNvPr id="0" name=""/>
        <dsp:cNvSpPr/>
      </dsp:nvSpPr>
      <dsp:spPr>
        <a:xfrm>
          <a:off x="108989" y="1981650"/>
          <a:ext cx="1282575" cy="12825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D9910-AF61-40E5-92A8-C66AD2885E91}">
      <dsp:nvSpPr>
        <dsp:cNvPr id="0" name=""/>
        <dsp:cNvSpPr/>
      </dsp:nvSpPr>
      <dsp:spPr>
        <a:xfrm>
          <a:off x="378329" y="2250990"/>
          <a:ext cx="743893" cy="74389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2392D3-27B3-47B5-AD6D-D22A888820CD}">
      <dsp:nvSpPr>
        <dsp:cNvPr id="0" name=""/>
        <dsp:cNvSpPr/>
      </dsp:nvSpPr>
      <dsp:spPr>
        <a:xfrm>
          <a:off x="1666401" y="198165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She is currently taking Crestor 10 mg/1xday.</a:t>
          </a:r>
        </a:p>
      </dsp:txBody>
      <dsp:txXfrm>
        <a:off x="1666401" y="1981650"/>
        <a:ext cx="3023212" cy="1282575"/>
      </dsp:txXfrm>
    </dsp:sp>
    <dsp:sp modelId="{A51896BB-E86C-44E1-AFF7-5E81D57366F7}">
      <dsp:nvSpPr>
        <dsp:cNvPr id="0" name=""/>
        <dsp:cNvSpPr/>
      </dsp:nvSpPr>
      <dsp:spPr>
        <a:xfrm>
          <a:off x="5216385" y="1981650"/>
          <a:ext cx="1282575" cy="1282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C74D1-6598-4042-8882-811412D321F4}">
      <dsp:nvSpPr>
        <dsp:cNvPr id="0" name=""/>
        <dsp:cNvSpPr/>
      </dsp:nvSpPr>
      <dsp:spPr>
        <a:xfrm>
          <a:off x="5485726" y="2250990"/>
          <a:ext cx="743893" cy="74389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4398FE-27A9-476D-A6C3-574AC5FA7A32}">
      <dsp:nvSpPr>
        <dsp:cNvPr id="0" name=""/>
        <dsp:cNvSpPr/>
      </dsp:nvSpPr>
      <dsp:spPr>
        <a:xfrm>
          <a:off x="6773798" y="198165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She goes for physical check-ups once a year. </a:t>
          </a:r>
        </a:p>
      </dsp:txBody>
      <dsp:txXfrm>
        <a:off x="6773798" y="1981650"/>
        <a:ext cx="3023212" cy="1282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80D8F-5EF9-6944-BD92-592AD86E1971}">
      <dsp:nvSpPr>
        <dsp:cNvPr id="0" name=""/>
        <dsp:cNvSpPr/>
      </dsp:nvSpPr>
      <dsp:spPr>
        <a:xfrm>
          <a:off x="3499" y="413333"/>
          <a:ext cx="2766048" cy="2079945"/>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D16C60A-19B7-D14F-8506-2E3ABF3A5A01}">
      <dsp:nvSpPr>
        <dsp:cNvPr id="0" name=""/>
        <dsp:cNvSpPr/>
      </dsp:nvSpPr>
      <dsp:spPr>
        <a:xfrm>
          <a:off x="254870" y="652135"/>
          <a:ext cx="2766048" cy="20799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Mrs. M has coral pink gingiva with blunted interdental papillae on the lower anterior and slight rounded on the posterior teeth. Resilient consistency and stippling present.</a:t>
          </a:r>
        </a:p>
        <a:p>
          <a:pPr marL="0" lvl="0" indent="0" algn="ctr" defTabSz="666750">
            <a:lnSpc>
              <a:spcPct val="90000"/>
            </a:lnSpc>
            <a:spcBef>
              <a:spcPct val="0"/>
            </a:spcBef>
            <a:spcAft>
              <a:spcPct val="35000"/>
            </a:spcAft>
            <a:buNone/>
          </a:pPr>
          <a:endParaRPr lang="en-US" sz="1300" kern="1200" dirty="0"/>
        </a:p>
      </dsp:txBody>
      <dsp:txXfrm>
        <a:off x="315790" y="713055"/>
        <a:ext cx="2644208" cy="1958105"/>
      </dsp:txXfrm>
    </dsp:sp>
    <dsp:sp modelId="{C90BEF7D-5AB6-914C-A84A-ECAA04F82584}">
      <dsp:nvSpPr>
        <dsp:cNvPr id="0" name=""/>
        <dsp:cNvSpPr/>
      </dsp:nvSpPr>
      <dsp:spPr>
        <a:xfrm>
          <a:off x="3272289" y="413333"/>
          <a:ext cx="3185440" cy="2321966"/>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CEBB6DF-6FF1-E541-8578-5704E7AA675A}">
      <dsp:nvSpPr>
        <dsp:cNvPr id="0" name=""/>
        <dsp:cNvSpPr/>
      </dsp:nvSpPr>
      <dsp:spPr>
        <a:xfrm>
          <a:off x="3523660" y="652135"/>
          <a:ext cx="3185440" cy="232196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Patient had generalized moderate inflammation on the posterior teeth and localized on the mandibular anterior teeth</a:t>
          </a:r>
          <a:r>
            <a:rPr lang="en-US" sz="1400" kern="1200" dirty="0"/>
            <a:t>. </a:t>
          </a:r>
        </a:p>
      </dsp:txBody>
      <dsp:txXfrm>
        <a:off x="3591668" y="720143"/>
        <a:ext cx="3049424" cy="2185950"/>
      </dsp:txXfrm>
    </dsp:sp>
    <dsp:sp modelId="{6689DDDA-2EEE-3442-983E-A5861FE5BFFE}">
      <dsp:nvSpPr>
        <dsp:cNvPr id="0" name=""/>
        <dsp:cNvSpPr/>
      </dsp:nvSpPr>
      <dsp:spPr>
        <a:xfrm>
          <a:off x="6963971" y="420099"/>
          <a:ext cx="3039791" cy="221071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2C0251-B0FE-1848-9812-CBDB722D1737}">
      <dsp:nvSpPr>
        <dsp:cNvPr id="0" name=""/>
        <dsp:cNvSpPr/>
      </dsp:nvSpPr>
      <dsp:spPr>
        <a:xfrm>
          <a:off x="7215341" y="658902"/>
          <a:ext cx="3039791" cy="221071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Patient is a </a:t>
          </a:r>
          <a:r>
            <a:rPr lang="en-US" sz="1500" kern="1200" dirty="0" err="1"/>
            <a:t>perio</a:t>
          </a:r>
          <a:r>
            <a:rPr lang="en-US" sz="1500" kern="1200" dirty="0"/>
            <a:t> type II due to generalized horizontal bone loss and  generalized slight recession. </a:t>
          </a:r>
        </a:p>
      </dsp:txBody>
      <dsp:txXfrm>
        <a:off x="7280091" y="723652"/>
        <a:ext cx="2910291" cy="20812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80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31014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65700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99621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54701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3218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35986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824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316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203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32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061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351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05023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68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1202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E18DB4A-8810-4A10-AD5C-D5E2C667F5B3}" type="datetime1">
              <a:rPr lang="en-US" smtClean="0"/>
              <a:t>5/11/20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lgn="l"/>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61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D291B17-9318-49DB-B28B-6E5994AE9581}" type="datetime1">
              <a:rPr lang="en-US" smtClean="0"/>
              <a:t>5/11/20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84977492"/>
      </p:ext>
    </p:extLst>
  </p:cSld>
  <p:clrMap bg1="dk1" tx1="lt1" bg2="dk2"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 id="2147484443" r:id="rId14"/>
    <p:sldLayoutId id="2147484444" r:id="rId15"/>
    <p:sldLayoutId id="2147484445" r:id="rId16"/>
    <p:sldLayoutId id="2147484446"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yoclinic.org/diseases-conditions/high-blood-cholesterol/symptoms-causes/syc-20350800" TargetMode="External"/><Relationship Id="rId2" Type="http://schemas.openxmlformats.org/officeDocument/2006/relationships/hyperlink" Target="https://www.eatright.org/health/wellness/heart-and-cardiovascular-health/what-is-cholester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81F1D527-5B36-48D3-BD48-93627E46A4B9}"/>
              </a:ext>
            </a:extLst>
          </p:cNvPr>
          <p:cNvPicPr>
            <a:picLocks noChangeAspect="1"/>
          </p:cNvPicPr>
          <p:nvPr/>
        </p:nvPicPr>
        <p:blipFill rotWithShape="1">
          <a:blip r:embed="rId3" cstate="email">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639D44B-1816-554F-B609-A36FBC10C7C2}"/>
              </a:ext>
            </a:extLst>
          </p:cNvPr>
          <p:cNvSpPr>
            <a:spLocks noGrp="1"/>
          </p:cNvSpPr>
          <p:nvPr>
            <p:ph type="ctrTitle"/>
          </p:nvPr>
        </p:nvSpPr>
        <p:spPr>
          <a:xfrm>
            <a:off x="2091521" y="-325395"/>
            <a:ext cx="8676222" cy="3200400"/>
          </a:xfrm>
        </p:spPr>
        <p:txBody>
          <a:bodyPr>
            <a:normAutofit/>
          </a:bodyPr>
          <a:lstStyle/>
          <a:p>
            <a:r>
              <a:rPr lang="en-US" dirty="0"/>
              <a:t>Janeth canola</a:t>
            </a:r>
          </a:p>
        </p:txBody>
      </p:sp>
      <p:sp>
        <p:nvSpPr>
          <p:cNvPr id="3" name="Subtitle 2">
            <a:extLst>
              <a:ext uri="{FF2B5EF4-FFF2-40B4-BE49-F238E27FC236}">
                <a16:creationId xmlns:a16="http://schemas.microsoft.com/office/drawing/2014/main" id="{7DF52490-35C3-4A40-A964-CBBCA96B450D}"/>
              </a:ext>
            </a:extLst>
          </p:cNvPr>
          <p:cNvSpPr>
            <a:spLocks noGrp="1"/>
          </p:cNvSpPr>
          <p:nvPr>
            <p:ph type="subTitle" idx="1"/>
          </p:nvPr>
        </p:nvSpPr>
        <p:spPr>
          <a:xfrm>
            <a:off x="1961077" y="3429000"/>
            <a:ext cx="8676222" cy="1905000"/>
          </a:xfrm>
        </p:spPr>
        <p:txBody>
          <a:bodyPr>
            <a:normAutofit/>
          </a:bodyPr>
          <a:lstStyle/>
          <a:p>
            <a:r>
              <a:rPr lang="en-US" dirty="0"/>
              <a:t>Case Presentation</a:t>
            </a:r>
          </a:p>
          <a:p>
            <a:r>
              <a:rPr lang="en-US" dirty="0"/>
              <a:t>DEN 2300 </a:t>
            </a:r>
          </a:p>
          <a:p>
            <a:r>
              <a:rPr lang="en-US" dirty="0"/>
              <a:t>New York College of Technology</a:t>
            </a:r>
          </a:p>
          <a:p>
            <a:r>
              <a:rPr lang="en-US" dirty="0"/>
              <a:t>12/13/19</a:t>
            </a:r>
          </a:p>
        </p:txBody>
      </p:sp>
      <p:sp>
        <p:nvSpPr>
          <p:cNvPr id="7" name="TextBox 6">
            <a:extLst>
              <a:ext uri="{FF2B5EF4-FFF2-40B4-BE49-F238E27FC236}">
                <a16:creationId xmlns:a16="http://schemas.microsoft.com/office/drawing/2014/main" id="{3DD0C08A-88FC-4C4D-AE8F-3B6BCBB804BD}"/>
              </a:ext>
            </a:extLst>
          </p:cNvPr>
          <p:cNvSpPr txBox="1"/>
          <p:nvPr/>
        </p:nvSpPr>
        <p:spPr>
          <a:xfrm>
            <a:off x="8921578" y="677150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197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1413-BF79-D841-BAA6-17205D6BA07F}"/>
              </a:ext>
            </a:extLst>
          </p:cNvPr>
          <p:cNvSpPr>
            <a:spLocks noGrp="1"/>
          </p:cNvSpPr>
          <p:nvPr>
            <p:ph type="title"/>
          </p:nvPr>
        </p:nvSpPr>
        <p:spPr>
          <a:xfrm>
            <a:off x="1141411" y="506628"/>
            <a:ext cx="3549121" cy="420129"/>
          </a:xfrm>
        </p:spPr>
        <p:txBody>
          <a:bodyPr>
            <a:normAutofit fontScale="90000"/>
          </a:bodyPr>
          <a:lstStyle/>
          <a:p>
            <a:pPr algn="ctr"/>
            <a:r>
              <a:rPr lang="en-US" dirty="0"/>
              <a:t>dental charting </a:t>
            </a:r>
          </a:p>
        </p:txBody>
      </p:sp>
      <p:pic>
        <p:nvPicPr>
          <p:cNvPr id="7" name="Content Placeholder 6" descr="A picture containing room&#10;&#10;Description automatically generated">
            <a:extLst>
              <a:ext uri="{FF2B5EF4-FFF2-40B4-BE49-F238E27FC236}">
                <a16:creationId xmlns:a16="http://schemas.microsoft.com/office/drawing/2014/main" id="{1B0C1244-AA1B-8E48-8370-82809D7BCAA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5296829" y="1511395"/>
            <a:ext cx="6693119" cy="2877467"/>
          </a:xfrm>
        </p:spPr>
      </p:pic>
      <p:sp>
        <p:nvSpPr>
          <p:cNvPr id="6" name="Text Placeholder 5">
            <a:extLst>
              <a:ext uri="{FF2B5EF4-FFF2-40B4-BE49-F238E27FC236}">
                <a16:creationId xmlns:a16="http://schemas.microsoft.com/office/drawing/2014/main" id="{6B0901F2-D6DD-AE4E-BF3D-510D88FF8630}"/>
              </a:ext>
            </a:extLst>
          </p:cNvPr>
          <p:cNvSpPr>
            <a:spLocks noGrp="1"/>
          </p:cNvSpPr>
          <p:nvPr>
            <p:ph type="body" sz="half" idx="2"/>
          </p:nvPr>
        </p:nvSpPr>
        <p:spPr>
          <a:xfrm>
            <a:off x="864973" y="1631093"/>
            <a:ext cx="4275438" cy="3781166"/>
          </a:xfrm>
        </p:spPr>
        <p:txBody>
          <a:bodyPr>
            <a:noAutofit/>
          </a:bodyPr>
          <a:lstStyle/>
          <a:p>
            <a:pPr marL="285750" indent="-285750">
              <a:buFont typeface="Wingdings" pitchFamily="2" charset="2"/>
              <a:buChar char="q"/>
            </a:pPr>
            <a:r>
              <a:rPr lang="en-US" sz="1800" dirty="0"/>
              <a:t>Class I and II amalgam restorations on #2, 3, 5, 12, 13, 15, 18, 19, 20, 29, and 31</a:t>
            </a:r>
          </a:p>
          <a:p>
            <a:pPr marL="285750" indent="-285750">
              <a:buFont typeface="Wingdings" pitchFamily="2" charset="2"/>
              <a:buChar char="q"/>
            </a:pPr>
            <a:r>
              <a:rPr lang="en-US" sz="1800" dirty="0"/>
              <a:t>Class IV composites restorations on #7, 9, and 10</a:t>
            </a:r>
          </a:p>
          <a:p>
            <a:pPr marL="285750" indent="-285750">
              <a:buFont typeface="Wingdings" pitchFamily="2" charset="2"/>
              <a:buChar char="q"/>
            </a:pPr>
            <a:r>
              <a:rPr lang="en-US" sz="1800" dirty="0"/>
              <a:t>RCT and PFM crown on #8</a:t>
            </a:r>
          </a:p>
          <a:p>
            <a:pPr marL="285750" indent="-285750">
              <a:buFont typeface="Wingdings" pitchFamily="2" charset="2"/>
              <a:buChar char="q"/>
            </a:pPr>
            <a:r>
              <a:rPr lang="en-US" sz="1800" dirty="0"/>
              <a:t>Fractured tooth with temporary filling on #14</a:t>
            </a:r>
          </a:p>
          <a:p>
            <a:pPr marL="285750" indent="-285750">
              <a:buFont typeface="Wingdings" pitchFamily="2" charset="2"/>
              <a:buChar char="q"/>
            </a:pPr>
            <a:r>
              <a:rPr lang="en-US" sz="1800" dirty="0"/>
              <a:t>Chipped tooth on the buccal on #3</a:t>
            </a:r>
          </a:p>
          <a:p>
            <a:pPr marL="285750" indent="-285750">
              <a:buFont typeface="Wingdings" pitchFamily="2" charset="2"/>
              <a:buChar char="q"/>
            </a:pPr>
            <a:r>
              <a:rPr lang="en-US" sz="1800" dirty="0"/>
              <a:t>Maxillary arch is not in alignment on the posterior teeth and mandibular arch presents crowding on anterior teeth, as well as premolars are slightly rotated. </a:t>
            </a:r>
          </a:p>
        </p:txBody>
      </p:sp>
    </p:spTree>
    <p:extLst>
      <p:ext uri="{BB962C8B-B14F-4D97-AF65-F5344CB8AC3E}">
        <p14:creationId xmlns:p14="http://schemas.microsoft.com/office/powerpoint/2010/main" val="60938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C3AA-85A9-594F-8AAF-C09872822C18}"/>
              </a:ext>
            </a:extLst>
          </p:cNvPr>
          <p:cNvSpPr>
            <a:spLocks noGrp="1"/>
          </p:cNvSpPr>
          <p:nvPr>
            <p:ph type="title"/>
          </p:nvPr>
        </p:nvSpPr>
        <p:spPr>
          <a:xfrm>
            <a:off x="6420465" y="609600"/>
            <a:ext cx="5122606" cy="1905000"/>
          </a:xfrm>
        </p:spPr>
        <p:txBody>
          <a:bodyPr vert="horz" lIns="91440" tIns="45720" rIns="91440" bIns="45720" rtlCol="0" anchor="ctr">
            <a:normAutofit/>
          </a:bodyPr>
          <a:lstStyle/>
          <a:p>
            <a:pPr algn="ctr"/>
            <a:r>
              <a:rPr lang="en-US" sz="2800" dirty="0"/>
              <a:t>caries risk assessment</a:t>
            </a:r>
            <a:br>
              <a:rPr lang="en-US" sz="3200" dirty="0"/>
            </a:br>
            <a:endParaRPr lang="en-US" sz="3200" dirty="0"/>
          </a:p>
        </p:txBody>
      </p:sp>
      <p:sp>
        <p:nvSpPr>
          <p:cNvPr id="4" name="Text Placeholder 3">
            <a:extLst>
              <a:ext uri="{FF2B5EF4-FFF2-40B4-BE49-F238E27FC236}">
                <a16:creationId xmlns:a16="http://schemas.microsoft.com/office/drawing/2014/main" id="{AC8CDBBD-3D0B-004C-9E86-86DF2E69AA50}"/>
              </a:ext>
            </a:extLst>
          </p:cNvPr>
          <p:cNvSpPr>
            <a:spLocks noGrp="1"/>
          </p:cNvSpPr>
          <p:nvPr>
            <p:ph type="body" sz="half" idx="2"/>
          </p:nvPr>
        </p:nvSpPr>
        <p:spPr>
          <a:xfrm>
            <a:off x="6420465" y="1561172"/>
            <a:ext cx="5122606" cy="4322104"/>
          </a:xfrm>
        </p:spPr>
        <p:txBody>
          <a:bodyPr vert="horz" lIns="91440" tIns="45720" rIns="91440" bIns="45720" rtlCol="0" anchor="ctr">
            <a:normAutofit fontScale="92500" lnSpcReduction="10000"/>
          </a:bodyPr>
          <a:lstStyle/>
          <a:p>
            <a:pPr marL="285750" indent="-285750">
              <a:lnSpc>
                <a:spcPct val="90000"/>
              </a:lnSpc>
              <a:buFont typeface="Arial"/>
              <a:buChar char="•"/>
            </a:pPr>
            <a:endParaRPr lang="en-US" dirty="0"/>
          </a:p>
          <a:p>
            <a:pPr marL="285750" indent="-285750">
              <a:lnSpc>
                <a:spcPct val="90000"/>
              </a:lnSpc>
              <a:buFont typeface="Arial"/>
              <a:buChar char="•"/>
            </a:pPr>
            <a:endParaRPr lang="en-US" dirty="0"/>
          </a:p>
          <a:p>
            <a:pPr lvl="2">
              <a:lnSpc>
                <a:spcPct val="90000"/>
              </a:lnSpc>
              <a:buFont typeface="Arial"/>
              <a:buChar char="•"/>
            </a:pPr>
            <a:endParaRPr lang="en-US" dirty="0"/>
          </a:p>
          <a:p>
            <a:pPr marL="800100" lvl="1" indent="-342900">
              <a:lnSpc>
                <a:spcPct val="90000"/>
              </a:lnSpc>
              <a:buFont typeface="Arial"/>
              <a:buChar char="•"/>
            </a:pPr>
            <a:endParaRPr lang="en-US" dirty="0"/>
          </a:p>
          <a:p>
            <a:pPr marL="800100" lvl="1" indent="-342900">
              <a:lnSpc>
                <a:spcPct val="90000"/>
              </a:lnSpc>
              <a:buFont typeface="Arial"/>
              <a:buChar char="•"/>
            </a:pPr>
            <a:endParaRPr lang="en-US" dirty="0"/>
          </a:p>
          <a:p>
            <a:pPr marL="800100" lvl="1" indent="-342900">
              <a:lnSpc>
                <a:spcPct val="90000"/>
              </a:lnSpc>
              <a:buFont typeface="Arial"/>
              <a:buChar char="•"/>
            </a:pPr>
            <a:r>
              <a:rPr lang="en-US" sz="1900" dirty="0"/>
              <a:t> Clinically and radiographically, a    	suspicious decay was seen on #20-MD. </a:t>
            </a:r>
          </a:p>
          <a:p>
            <a:pPr marL="914400" lvl="1" indent="-457200">
              <a:lnSpc>
                <a:spcPct val="90000"/>
              </a:lnSpc>
              <a:buFont typeface="Arial"/>
              <a:buChar char="•"/>
            </a:pPr>
            <a:r>
              <a:rPr lang="en-US" sz="1900" dirty="0"/>
              <a:t>Radiographs revealed decay on the occlusal on the fractured tooth #14 and no periapical pathology was seen.</a:t>
            </a:r>
          </a:p>
          <a:p>
            <a:pPr marL="914400" lvl="1" indent="-457200">
              <a:lnSpc>
                <a:spcPct val="90000"/>
              </a:lnSpc>
              <a:buFont typeface="Arial"/>
              <a:buChar char="•"/>
            </a:pPr>
            <a:r>
              <a:rPr lang="en-US" sz="1900" dirty="0"/>
              <a:t>Patient has more than one interproximal restorations, presents generalized slight recession which places the patient at a moderate risk for caries.</a:t>
            </a:r>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a:p>
            <a:pPr marL="285750" indent="-285750">
              <a:lnSpc>
                <a:spcPct val="90000"/>
              </a:lnSpc>
              <a:buFont typeface="Arial"/>
              <a:buChar char="•"/>
            </a:pPr>
            <a:endParaRPr lang="en-US" dirty="0"/>
          </a:p>
        </p:txBody>
      </p:sp>
      <p:pic>
        <p:nvPicPr>
          <p:cNvPr id="9" name="Content Placeholder 8" descr="A close up of text on a white background&#10;&#10;Description automatically generated">
            <a:extLst>
              <a:ext uri="{FF2B5EF4-FFF2-40B4-BE49-F238E27FC236}">
                <a16:creationId xmlns:a16="http://schemas.microsoft.com/office/drawing/2014/main" id="{F2413748-7BC9-5A42-A426-AF521BAB54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8577" y="189572"/>
            <a:ext cx="5416308" cy="659037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75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0AD2-904F-7D47-AEC2-8DAA3D3EB17F}"/>
              </a:ext>
            </a:extLst>
          </p:cNvPr>
          <p:cNvSpPr>
            <a:spLocks noGrp="1"/>
          </p:cNvSpPr>
          <p:nvPr>
            <p:ph type="title"/>
          </p:nvPr>
        </p:nvSpPr>
        <p:spPr>
          <a:xfrm>
            <a:off x="1141413" y="609600"/>
            <a:ext cx="9905998" cy="1118839"/>
          </a:xfrm>
        </p:spPr>
        <p:txBody>
          <a:bodyPr>
            <a:normAutofit/>
          </a:bodyPr>
          <a:lstStyle/>
          <a:p>
            <a:pPr algn="ctr"/>
            <a:r>
              <a:rPr lang="en-US" dirty="0"/>
              <a:t>gingival description and periodontal status</a:t>
            </a:r>
          </a:p>
        </p:txBody>
      </p:sp>
      <p:graphicFrame>
        <p:nvGraphicFramePr>
          <p:cNvPr id="5" name="Content Placeholder 2">
            <a:extLst>
              <a:ext uri="{FF2B5EF4-FFF2-40B4-BE49-F238E27FC236}">
                <a16:creationId xmlns:a16="http://schemas.microsoft.com/office/drawing/2014/main" id="{1D2934C8-57CA-4E66-95A8-481D5B52030B}"/>
              </a:ext>
            </a:extLst>
          </p:cNvPr>
          <p:cNvGraphicFramePr>
            <a:graphicFrameLocks noGrp="1"/>
          </p:cNvGraphicFramePr>
          <p:nvPr>
            <p:ph idx="1"/>
            <p:extLst>
              <p:ext uri="{D42A27DB-BD31-4B8C-83A1-F6EECF244321}">
                <p14:modId xmlns:p14="http://schemas.microsoft.com/office/powerpoint/2010/main" val="2956926535"/>
              </p:ext>
            </p:extLst>
          </p:nvPr>
        </p:nvGraphicFramePr>
        <p:xfrm>
          <a:off x="1141412" y="2286000"/>
          <a:ext cx="10255133" cy="33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58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65AD-A73C-3F45-8361-35532E38F727}"/>
              </a:ext>
            </a:extLst>
          </p:cNvPr>
          <p:cNvSpPr>
            <a:spLocks noGrp="1"/>
          </p:cNvSpPr>
          <p:nvPr>
            <p:ph type="title"/>
          </p:nvPr>
        </p:nvSpPr>
        <p:spPr>
          <a:xfrm>
            <a:off x="643192" y="609600"/>
            <a:ext cx="3643674" cy="1491049"/>
          </a:xfrm>
        </p:spPr>
        <p:txBody>
          <a:bodyPr vert="horz" lIns="91440" tIns="45720" rIns="91440" bIns="45720" rtlCol="0" anchor="ctr">
            <a:normAutofit/>
          </a:bodyPr>
          <a:lstStyle/>
          <a:p>
            <a:r>
              <a:rPr lang="en-US" sz="2800" dirty="0"/>
              <a:t>periodontal charting</a:t>
            </a:r>
          </a:p>
        </p:txBody>
      </p:sp>
      <p:pic>
        <p:nvPicPr>
          <p:cNvPr id="10" name="Content Placeholder 9" descr="A close up of text on a white background&#10;&#10;Description automatically generated">
            <a:extLst>
              <a:ext uri="{FF2B5EF4-FFF2-40B4-BE49-F238E27FC236}">
                <a16:creationId xmlns:a16="http://schemas.microsoft.com/office/drawing/2014/main" id="{BECA3CA3-ED04-B247-A535-4B263A179D0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4864515" y="932040"/>
            <a:ext cx="6599550" cy="412656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Text Placeholder 3">
            <a:extLst>
              <a:ext uri="{FF2B5EF4-FFF2-40B4-BE49-F238E27FC236}">
                <a16:creationId xmlns:a16="http://schemas.microsoft.com/office/drawing/2014/main" id="{6A5AE50D-BA9B-5048-B5E3-5192F5A2B83A}"/>
              </a:ext>
            </a:extLst>
          </p:cNvPr>
          <p:cNvSpPr>
            <a:spLocks noGrp="1"/>
          </p:cNvSpPr>
          <p:nvPr>
            <p:ph type="body" sz="half" idx="2"/>
          </p:nvPr>
        </p:nvSpPr>
        <p:spPr>
          <a:xfrm>
            <a:off x="643192" y="1952369"/>
            <a:ext cx="3643674" cy="3716416"/>
          </a:xfrm>
        </p:spPr>
        <p:txBody>
          <a:bodyPr vert="horz" lIns="91440" tIns="45720" rIns="91440" bIns="45720" rtlCol="0" anchor="ctr">
            <a:noAutofit/>
          </a:bodyPr>
          <a:lstStyle/>
          <a:p>
            <a:pPr marL="285750" indent="-285750">
              <a:buFont typeface="Arial"/>
              <a:buChar char="•"/>
            </a:pPr>
            <a:r>
              <a:rPr lang="en-US" sz="2000" dirty="0"/>
              <a:t>Patient presented generalized 3-4 mm probing depth with localized moderate bleeding upon probing on the posterior teeth.</a:t>
            </a:r>
          </a:p>
          <a:p>
            <a:pPr marL="285750" indent="-285750">
              <a:buFont typeface="Arial"/>
              <a:buChar char="•"/>
            </a:pPr>
            <a:r>
              <a:rPr lang="en-US" sz="2000" dirty="0"/>
              <a:t>Generalized slight recession. </a:t>
            </a:r>
          </a:p>
        </p:txBody>
      </p:sp>
      <p:sp>
        <p:nvSpPr>
          <p:cNvPr id="12" name="TextBox 11">
            <a:extLst>
              <a:ext uri="{FF2B5EF4-FFF2-40B4-BE49-F238E27FC236}">
                <a16:creationId xmlns:a16="http://schemas.microsoft.com/office/drawing/2014/main" id="{A58D2E5F-ACAA-AB4C-ADCA-1D8129F7A9FA}"/>
              </a:ext>
            </a:extLst>
          </p:cNvPr>
          <p:cNvSpPr txBox="1"/>
          <p:nvPr/>
        </p:nvSpPr>
        <p:spPr>
          <a:xfrm>
            <a:off x="10468708" y="5627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075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468E-C83D-E349-91C8-2BDC0EEB8D79}"/>
              </a:ext>
            </a:extLst>
          </p:cNvPr>
          <p:cNvSpPr>
            <a:spLocks noGrp="1"/>
          </p:cNvSpPr>
          <p:nvPr>
            <p:ph type="title"/>
          </p:nvPr>
        </p:nvSpPr>
        <p:spPr>
          <a:xfrm>
            <a:off x="1141413" y="609600"/>
            <a:ext cx="9905998" cy="1173480"/>
          </a:xfrm>
        </p:spPr>
        <p:txBody>
          <a:bodyPr>
            <a:normAutofit/>
          </a:bodyPr>
          <a:lstStyle/>
          <a:p>
            <a:pPr algn="ctr"/>
            <a:r>
              <a:rPr lang="en-US" dirty="0"/>
              <a:t>dental hygiene diagnosis </a:t>
            </a:r>
          </a:p>
        </p:txBody>
      </p:sp>
      <p:sp>
        <p:nvSpPr>
          <p:cNvPr id="3" name="Content Placeholder 2">
            <a:extLst>
              <a:ext uri="{FF2B5EF4-FFF2-40B4-BE49-F238E27FC236}">
                <a16:creationId xmlns:a16="http://schemas.microsoft.com/office/drawing/2014/main" id="{5FFDD430-25F5-4142-9B3A-F67CF1B9DEF1}"/>
              </a:ext>
            </a:extLst>
          </p:cNvPr>
          <p:cNvSpPr>
            <a:spLocks noGrp="1"/>
          </p:cNvSpPr>
          <p:nvPr>
            <p:ph idx="1"/>
          </p:nvPr>
        </p:nvSpPr>
        <p:spPr>
          <a:xfrm>
            <a:off x="1141413" y="1668163"/>
            <a:ext cx="9905998" cy="4123038"/>
          </a:xfrm>
        </p:spPr>
        <p:txBody>
          <a:bodyPr>
            <a:normAutofit/>
          </a:bodyPr>
          <a:lstStyle/>
          <a:p>
            <a:pPr algn="just">
              <a:buFont typeface="Wingdings" pitchFamily="2" charset="2"/>
              <a:buChar char="q"/>
            </a:pPr>
            <a:r>
              <a:rPr lang="en-US" sz="2200" dirty="0"/>
              <a:t>Patient was diagnosed as an active periodontal type II with generalized 3-4 mm probing depths with localized moderate bleeding upon probing on the posterior teeth. Generalized moderate horizontal bone loss and inflammation on the posterior and mandibular anterior teeth. Also, patient has generalized slight recession.</a:t>
            </a:r>
          </a:p>
          <a:p>
            <a:pPr algn="just">
              <a:buFont typeface="Wingdings" pitchFamily="2" charset="2"/>
              <a:buChar char="q"/>
            </a:pPr>
            <a:r>
              <a:rPr lang="en-US" sz="2200" dirty="0"/>
              <a:t>Patient presented #3 </a:t>
            </a:r>
            <a:r>
              <a:rPr lang="en-US" sz="2200" dirty="0" err="1"/>
              <a:t>supererupted</a:t>
            </a:r>
            <a:r>
              <a:rPr lang="en-US" sz="2200" dirty="0"/>
              <a:t> tooth due to opposing tooth missing (#30). Therefore, tooth #31 is </a:t>
            </a:r>
            <a:r>
              <a:rPr lang="en-US" sz="2200" dirty="0" err="1"/>
              <a:t>mesially</a:t>
            </a:r>
            <a:r>
              <a:rPr lang="en-US" sz="2200" dirty="0"/>
              <a:t> tilted.</a:t>
            </a:r>
          </a:p>
          <a:p>
            <a:pPr algn="just">
              <a:buFont typeface="Wingdings" pitchFamily="2" charset="2"/>
              <a:buChar char="q"/>
            </a:pPr>
            <a:r>
              <a:rPr lang="en-US" sz="2200" dirty="0"/>
              <a:t>Patient is a moderate caries risk due to active decay present, recent restorations and a fracture tooth that shows decay radiographically. </a:t>
            </a:r>
          </a:p>
        </p:txBody>
      </p:sp>
    </p:spTree>
    <p:extLst>
      <p:ext uri="{BB962C8B-B14F-4D97-AF65-F5344CB8AC3E}">
        <p14:creationId xmlns:p14="http://schemas.microsoft.com/office/powerpoint/2010/main" val="127379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C0AD-E3C3-6F49-857F-0D9E0E667CA9}"/>
              </a:ext>
            </a:extLst>
          </p:cNvPr>
          <p:cNvSpPr>
            <a:spLocks noGrp="1"/>
          </p:cNvSpPr>
          <p:nvPr>
            <p:ph type="title"/>
          </p:nvPr>
        </p:nvSpPr>
        <p:spPr>
          <a:xfrm>
            <a:off x="2397457" y="446417"/>
            <a:ext cx="7696199" cy="1079989"/>
          </a:xfrm>
        </p:spPr>
        <p:txBody>
          <a:bodyPr>
            <a:normAutofit/>
          </a:bodyPr>
          <a:lstStyle/>
          <a:p>
            <a:pPr algn="ctr"/>
            <a:r>
              <a:rPr lang="en-US" sz="3600" dirty="0"/>
              <a:t>dental hygiene care plan </a:t>
            </a:r>
          </a:p>
        </p:txBody>
      </p:sp>
      <p:sp>
        <p:nvSpPr>
          <p:cNvPr id="3" name="Content Placeholder 2">
            <a:extLst>
              <a:ext uri="{FF2B5EF4-FFF2-40B4-BE49-F238E27FC236}">
                <a16:creationId xmlns:a16="http://schemas.microsoft.com/office/drawing/2014/main" id="{6EC91932-82F7-7347-AA32-FAF38B0A0808}"/>
              </a:ext>
            </a:extLst>
          </p:cNvPr>
          <p:cNvSpPr>
            <a:spLocks noGrp="1"/>
          </p:cNvSpPr>
          <p:nvPr>
            <p:ph idx="1"/>
          </p:nvPr>
        </p:nvSpPr>
        <p:spPr>
          <a:xfrm>
            <a:off x="2397457" y="2069961"/>
            <a:ext cx="7696199" cy="3801627"/>
          </a:xfrm>
        </p:spPr>
        <p:txBody>
          <a:bodyPr>
            <a:normAutofit fontScale="92500" lnSpcReduction="10000"/>
          </a:bodyPr>
          <a:lstStyle/>
          <a:p>
            <a:pPr algn="just">
              <a:lnSpc>
                <a:spcPct val="90000"/>
              </a:lnSpc>
              <a:buFont typeface="Wingdings" pitchFamily="2" charset="2"/>
              <a:buChar char="q"/>
            </a:pPr>
            <a:r>
              <a:rPr lang="en-US" sz="2200" dirty="0"/>
              <a:t>The treatment plan was elaborated based on the assessments and needs for the patient. For oral hygiene, tooth brushing was demonstrated to Mrs. M. and lower right quadrant was hand scaled and ultrasonic used. On the next visit FMS radiographs were exposed, followed to oral hygiene implementation which it was floss. Oraqix and topical gel were used to reduced patient’s sensitivity to finally complete her cleaning on the upper right, upper left and lower left quadrants. Utilizing the same methods of hand scaling and ultrasonic used. Engine polished with medium grit was used. Varnish 5% fluoride was applied with the purpose of reducing sensitivity and preventing development of further caries. </a:t>
            </a:r>
          </a:p>
          <a:p>
            <a:pPr algn="just">
              <a:lnSpc>
                <a:spcPct val="90000"/>
              </a:lnSpc>
              <a:buFont typeface="Wingdings" pitchFamily="2" charset="2"/>
              <a:buChar char="q"/>
            </a:pPr>
            <a:r>
              <a:rPr lang="en-US" sz="2200" dirty="0"/>
              <a:t>A referral was given to Mrs. M to see a dentist for her suspicious lesion and a broken tooth. </a:t>
            </a:r>
          </a:p>
          <a:p>
            <a:pPr>
              <a:lnSpc>
                <a:spcPct val="90000"/>
              </a:lnSpc>
              <a:buFont typeface="Wingdings" pitchFamily="2" charset="2"/>
              <a:buChar char="q"/>
            </a:pPr>
            <a:endParaRPr lang="en-US" sz="1700" dirty="0"/>
          </a:p>
          <a:p>
            <a:pPr>
              <a:lnSpc>
                <a:spcPct val="90000"/>
              </a:lnSpc>
              <a:buFont typeface="Wingdings" pitchFamily="2" charset="2"/>
              <a:buChar char="q"/>
            </a:pPr>
            <a:endParaRPr lang="en-US" sz="1700" dirty="0"/>
          </a:p>
        </p:txBody>
      </p:sp>
    </p:spTree>
    <p:extLst>
      <p:ext uri="{BB962C8B-B14F-4D97-AF65-F5344CB8AC3E}">
        <p14:creationId xmlns:p14="http://schemas.microsoft.com/office/powerpoint/2010/main" val="326412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F757-D8BC-8949-9D07-376FD25352FD}"/>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400" dirty="0">
                <a:effectLst>
                  <a:glow rad="38100">
                    <a:schemeClr val="bg1">
                      <a:lumMod val="65000"/>
                      <a:lumOff val="35000"/>
                      <a:alpha val="50000"/>
                    </a:schemeClr>
                  </a:glow>
                  <a:outerShdw blurRad="28575" dist="31750" dir="13200000" algn="tl" rotWithShape="0">
                    <a:srgbClr val="000000">
                      <a:alpha val="25000"/>
                    </a:srgbClr>
                  </a:outerShdw>
                </a:effectLst>
              </a:rPr>
              <a:t>consent for treatment plan </a:t>
            </a:r>
          </a:p>
        </p:txBody>
      </p:sp>
      <p:pic>
        <p:nvPicPr>
          <p:cNvPr id="5" name="Content Placeholder 4" descr="A close up of text on a white background&#10;&#10;Description automatically generated">
            <a:extLst>
              <a:ext uri="{FF2B5EF4-FFF2-40B4-BE49-F238E27FC236}">
                <a16:creationId xmlns:a16="http://schemas.microsoft.com/office/drawing/2014/main" id="{E7FEEBE9-AAE6-A340-8A43-480E0F2CAC0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64059" y="814039"/>
            <a:ext cx="7900047" cy="423500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8538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6B73-36EB-DB4D-B6D9-03BCA15B0CAC}"/>
              </a:ext>
            </a:extLst>
          </p:cNvPr>
          <p:cNvSpPr>
            <a:spLocks noGrp="1"/>
          </p:cNvSpPr>
          <p:nvPr>
            <p:ph type="title"/>
          </p:nvPr>
        </p:nvSpPr>
        <p:spPr>
          <a:xfrm>
            <a:off x="1141413" y="609600"/>
            <a:ext cx="9905998" cy="1066800"/>
          </a:xfrm>
        </p:spPr>
        <p:txBody>
          <a:bodyPr/>
          <a:lstStyle/>
          <a:p>
            <a:pPr algn="ctr"/>
            <a:r>
              <a:rPr lang="en-US" dirty="0"/>
              <a:t>implementation of treatment </a:t>
            </a:r>
          </a:p>
        </p:txBody>
      </p:sp>
      <p:sp>
        <p:nvSpPr>
          <p:cNvPr id="3" name="Content Placeholder 2">
            <a:extLst>
              <a:ext uri="{FF2B5EF4-FFF2-40B4-BE49-F238E27FC236}">
                <a16:creationId xmlns:a16="http://schemas.microsoft.com/office/drawing/2014/main" id="{6E812F73-20B4-EE49-B66B-B3A6865E9AF4}"/>
              </a:ext>
            </a:extLst>
          </p:cNvPr>
          <p:cNvSpPr>
            <a:spLocks noGrp="1"/>
          </p:cNvSpPr>
          <p:nvPr>
            <p:ph idx="1"/>
          </p:nvPr>
        </p:nvSpPr>
        <p:spPr>
          <a:xfrm>
            <a:off x="1141413" y="1758463"/>
            <a:ext cx="9905998" cy="3627454"/>
          </a:xfrm>
        </p:spPr>
        <p:txBody>
          <a:bodyPr>
            <a:normAutofit/>
          </a:bodyPr>
          <a:lstStyle/>
          <a:p>
            <a:pPr algn="just"/>
            <a:r>
              <a:rPr lang="en-US" sz="2200" dirty="0"/>
              <a:t>Mrs. M, was a re-care patient. On the first visit, the medical history was properly reviewed. questions about patient’s medical condition were asked and followed through. all the assessments were verified and completed. Plaque index of the day was 1.6 (fair); patient had generalized biofilm around the gingival margin on the posterior teeth. Mrs. M was taught how to use the modified bass toothbrushing method due to the location of the biofilm. CAMBRA form was performed to complement assessments. On that same visit, quadrant IV was cleaned with ultrasonic tip and hand scalers. However, residual calculus was left on #28-D. </a:t>
            </a:r>
          </a:p>
        </p:txBody>
      </p:sp>
    </p:spTree>
    <p:extLst>
      <p:ext uri="{BB962C8B-B14F-4D97-AF65-F5344CB8AC3E}">
        <p14:creationId xmlns:p14="http://schemas.microsoft.com/office/powerpoint/2010/main" val="116985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E6DC-A53A-764F-907F-451D91940974}"/>
              </a:ext>
            </a:extLst>
          </p:cNvPr>
          <p:cNvSpPr>
            <a:spLocks noGrp="1"/>
          </p:cNvSpPr>
          <p:nvPr>
            <p:ph type="title"/>
          </p:nvPr>
        </p:nvSpPr>
        <p:spPr>
          <a:xfrm>
            <a:off x="1141413" y="609600"/>
            <a:ext cx="9905998" cy="1277815"/>
          </a:xfrm>
        </p:spPr>
        <p:txBody>
          <a:bodyPr/>
          <a:lstStyle/>
          <a:p>
            <a:pPr algn="ctr"/>
            <a:r>
              <a:rPr lang="en-US" dirty="0"/>
              <a:t>continued implementation of treatment </a:t>
            </a:r>
          </a:p>
        </p:txBody>
      </p:sp>
      <p:sp>
        <p:nvSpPr>
          <p:cNvPr id="3" name="Content Placeholder 2">
            <a:extLst>
              <a:ext uri="{FF2B5EF4-FFF2-40B4-BE49-F238E27FC236}">
                <a16:creationId xmlns:a16="http://schemas.microsoft.com/office/drawing/2014/main" id="{2A1B3896-28B4-5146-9967-F67F543610C8}"/>
              </a:ext>
            </a:extLst>
          </p:cNvPr>
          <p:cNvSpPr>
            <a:spLocks noGrp="1"/>
          </p:cNvSpPr>
          <p:nvPr>
            <p:ph idx="1"/>
          </p:nvPr>
        </p:nvSpPr>
        <p:spPr>
          <a:xfrm>
            <a:off x="1141413" y="1758463"/>
            <a:ext cx="9905998" cy="3997568"/>
          </a:xfrm>
        </p:spPr>
        <p:txBody>
          <a:bodyPr>
            <a:noAutofit/>
          </a:bodyPr>
          <a:lstStyle/>
          <a:p>
            <a:pPr algn="just"/>
            <a:r>
              <a:rPr lang="en-US" sz="2200" dirty="0"/>
              <a:t>On the second visit, the area previously scaled was re-evaluated. A description of the gingival tissue was recorded and verified. FMS radiographs were exposed that day, patient was informed about the findings on the radiographs. Plaque index was recorded as 0.6 (good); oral hygiene was implemented that day with the use of floss, Mrs. M was capable of using waxed floss due to her good dexterity. The re-scaled area was successfully removed. This time, Oraqix and topical gel were used on the patient to reduced sensitivity. Quadrants I, II and III were hand scaled and ultrasonic used. No residual calculus was found. Engine polished with medium grit was used to completely remove the stain and biofilm. Floss was used after to remove extra toothpaste. Varnish 5% fluoride was applied, and post-instructions were given to patient. </a:t>
            </a:r>
          </a:p>
        </p:txBody>
      </p:sp>
    </p:spTree>
    <p:extLst>
      <p:ext uri="{BB962C8B-B14F-4D97-AF65-F5344CB8AC3E}">
        <p14:creationId xmlns:p14="http://schemas.microsoft.com/office/powerpoint/2010/main" val="134167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F47B-2081-FA4E-B7A0-CF8DFC2CB789}"/>
              </a:ext>
            </a:extLst>
          </p:cNvPr>
          <p:cNvSpPr>
            <a:spLocks noGrp="1"/>
          </p:cNvSpPr>
          <p:nvPr>
            <p:ph type="title"/>
          </p:nvPr>
        </p:nvSpPr>
        <p:spPr>
          <a:xfrm>
            <a:off x="1141413" y="420130"/>
            <a:ext cx="9905998" cy="1334529"/>
          </a:xfrm>
        </p:spPr>
        <p:txBody>
          <a:bodyPr/>
          <a:lstStyle/>
          <a:p>
            <a:pPr algn="ctr"/>
            <a:r>
              <a:rPr lang="en-US" dirty="0"/>
              <a:t>evaluation of care </a:t>
            </a:r>
          </a:p>
        </p:txBody>
      </p:sp>
      <p:sp>
        <p:nvSpPr>
          <p:cNvPr id="3" name="Content Placeholder 2">
            <a:extLst>
              <a:ext uri="{FF2B5EF4-FFF2-40B4-BE49-F238E27FC236}">
                <a16:creationId xmlns:a16="http://schemas.microsoft.com/office/drawing/2014/main" id="{D6C1D58F-5078-B548-A5AC-3573542007AD}"/>
              </a:ext>
            </a:extLst>
          </p:cNvPr>
          <p:cNvSpPr>
            <a:spLocks noGrp="1"/>
          </p:cNvSpPr>
          <p:nvPr>
            <p:ph idx="1"/>
          </p:nvPr>
        </p:nvSpPr>
        <p:spPr>
          <a:xfrm>
            <a:off x="1141413" y="1969477"/>
            <a:ext cx="9905998" cy="3821723"/>
          </a:xfrm>
        </p:spPr>
        <p:txBody>
          <a:bodyPr>
            <a:normAutofit/>
          </a:bodyPr>
          <a:lstStyle/>
          <a:p>
            <a:pPr algn="just">
              <a:buFont typeface="Wingdings" pitchFamily="2" charset="2"/>
              <a:buChar char="q"/>
            </a:pPr>
            <a:r>
              <a:rPr lang="en-US" sz="2400" dirty="0"/>
              <a:t>The implementation of the treatment had the purpose of getting Mrs. M. in a stable oral condition. The patient had great interest on improving her oral hygiene and to maintain it. Hence, the patient was compliant implementing every hygiene method taught. </a:t>
            </a:r>
          </a:p>
          <a:p>
            <a:pPr algn="just">
              <a:buFont typeface="Wingdings" pitchFamily="2" charset="2"/>
              <a:buChar char="q"/>
            </a:pPr>
            <a:r>
              <a:rPr lang="en-US" sz="2400" dirty="0"/>
              <a:t>The improvement on the gingiva of Mrs. M. was notorious on her last visit. The gingiva had less bleeding upon exploring and less inflammation around the gingival margin. </a:t>
            </a:r>
          </a:p>
          <a:p>
            <a:pPr algn="just">
              <a:buFont typeface="Wingdings" pitchFamily="2" charset="2"/>
              <a:buChar char="q"/>
            </a:pPr>
            <a:r>
              <a:rPr lang="en-US" sz="2400" dirty="0"/>
              <a:t>Also, Mrs. M. was motivated to continue her dental work at a dental office after a thorough treatment. </a:t>
            </a:r>
          </a:p>
          <a:p>
            <a:pPr marL="0" indent="0">
              <a:buNone/>
            </a:pPr>
            <a:endParaRPr lang="en-US" dirty="0"/>
          </a:p>
        </p:txBody>
      </p:sp>
    </p:spTree>
    <p:extLst>
      <p:ext uri="{BB962C8B-B14F-4D97-AF65-F5344CB8AC3E}">
        <p14:creationId xmlns:p14="http://schemas.microsoft.com/office/powerpoint/2010/main" val="78349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B27FD-B7A1-9843-B751-B10AC444025A}"/>
              </a:ext>
            </a:extLst>
          </p:cNvPr>
          <p:cNvSpPr>
            <a:spLocks noGrp="1"/>
          </p:cNvSpPr>
          <p:nvPr>
            <p:ph type="title"/>
          </p:nvPr>
        </p:nvSpPr>
        <p:spPr>
          <a:xfrm>
            <a:off x="1451579" y="2303047"/>
            <a:ext cx="3272093" cy="2674198"/>
          </a:xfrm>
        </p:spPr>
        <p:txBody>
          <a:bodyPr vert="horz" lIns="91440" tIns="45720" rIns="91440" bIns="0" rtlCol="0" anchor="t">
            <a:normAutofit/>
          </a:bodyPr>
          <a:lstStyle/>
          <a:p>
            <a:pPr algn="ctr"/>
            <a:r>
              <a:rPr lang="en-US" dirty="0"/>
              <a:t>patient profile</a:t>
            </a:r>
          </a:p>
        </p:txBody>
      </p:sp>
      <p:graphicFrame>
        <p:nvGraphicFramePr>
          <p:cNvPr id="24" name="Content Placeholder 21">
            <a:extLst>
              <a:ext uri="{FF2B5EF4-FFF2-40B4-BE49-F238E27FC236}">
                <a16:creationId xmlns:a16="http://schemas.microsoft.com/office/drawing/2014/main" id="{DD3159C7-03B3-4FAD-B3F1-D60E0093B3D1}"/>
              </a:ext>
            </a:extLst>
          </p:cNvPr>
          <p:cNvGraphicFramePr>
            <a:graphicFrameLocks noGrp="1"/>
          </p:cNvGraphicFramePr>
          <p:nvPr>
            <p:ph idx="1"/>
            <p:extLst>
              <p:ext uri="{D42A27DB-BD31-4B8C-83A1-F6EECF244321}">
                <p14:modId xmlns:p14="http://schemas.microsoft.com/office/powerpoint/2010/main" val="247284432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85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2143-79D3-9041-8F5D-E2666E5FCF3B}"/>
              </a:ext>
            </a:extLst>
          </p:cNvPr>
          <p:cNvSpPr>
            <a:spLocks noGrp="1"/>
          </p:cNvSpPr>
          <p:nvPr>
            <p:ph type="title"/>
          </p:nvPr>
        </p:nvSpPr>
        <p:spPr>
          <a:xfrm>
            <a:off x="1141411" y="1296238"/>
            <a:ext cx="3549121" cy="793820"/>
          </a:xfrm>
        </p:spPr>
        <p:txBody>
          <a:bodyPr>
            <a:normAutofit/>
          </a:bodyPr>
          <a:lstStyle/>
          <a:p>
            <a:pPr algn="ctr"/>
            <a:r>
              <a:rPr lang="en-US" sz="2800" dirty="0"/>
              <a:t>referral</a:t>
            </a:r>
          </a:p>
        </p:txBody>
      </p:sp>
      <p:pic>
        <p:nvPicPr>
          <p:cNvPr id="6" name="Content Placeholder 5" descr="A screenshot of a cell phone&#10;&#10;Description automatically generated">
            <a:extLst>
              <a:ext uri="{FF2B5EF4-FFF2-40B4-BE49-F238E27FC236}">
                <a16:creationId xmlns:a16="http://schemas.microsoft.com/office/drawing/2014/main" id="{C8D3D734-65AB-DE43-8FE8-5DDDF75E62E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5776332" y="180272"/>
            <a:ext cx="5675970" cy="6553736"/>
          </a:xfrm>
        </p:spPr>
      </p:pic>
      <p:sp>
        <p:nvSpPr>
          <p:cNvPr id="4" name="Text Placeholder 3">
            <a:extLst>
              <a:ext uri="{FF2B5EF4-FFF2-40B4-BE49-F238E27FC236}">
                <a16:creationId xmlns:a16="http://schemas.microsoft.com/office/drawing/2014/main" id="{31DF6EE5-9214-6B45-ABE0-09D06123531B}"/>
              </a:ext>
            </a:extLst>
          </p:cNvPr>
          <p:cNvSpPr>
            <a:spLocks noGrp="1"/>
          </p:cNvSpPr>
          <p:nvPr>
            <p:ph type="body" sz="half" idx="2"/>
          </p:nvPr>
        </p:nvSpPr>
        <p:spPr>
          <a:xfrm>
            <a:off x="1141411" y="2311121"/>
            <a:ext cx="3549121" cy="2489479"/>
          </a:xfrm>
        </p:spPr>
        <p:txBody>
          <a:bodyPr>
            <a:normAutofit/>
          </a:bodyPr>
          <a:lstStyle/>
          <a:p>
            <a:pPr marL="285750" indent="-285750">
              <a:buFont typeface="Wingdings" pitchFamily="2" charset="2"/>
              <a:buChar char="§"/>
            </a:pPr>
            <a:r>
              <a:rPr lang="en-US" sz="2200" dirty="0"/>
              <a:t>Patient was referred to see a dentist for suspicious lesion on tooth #20-dm</a:t>
            </a:r>
          </a:p>
          <a:p>
            <a:pPr marL="285750" indent="-285750">
              <a:buFont typeface="Wingdings" pitchFamily="2" charset="2"/>
              <a:buChar char="§"/>
            </a:pPr>
            <a:r>
              <a:rPr lang="en-US" sz="2200" dirty="0"/>
              <a:t>Fractured on #14</a:t>
            </a:r>
          </a:p>
        </p:txBody>
      </p:sp>
    </p:spTree>
    <p:extLst>
      <p:ext uri="{BB962C8B-B14F-4D97-AF65-F5344CB8AC3E}">
        <p14:creationId xmlns:p14="http://schemas.microsoft.com/office/powerpoint/2010/main" val="3841729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92C6-F127-2E4C-A26F-A5163A16960F}"/>
              </a:ext>
            </a:extLst>
          </p:cNvPr>
          <p:cNvSpPr>
            <a:spLocks noGrp="1"/>
          </p:cNvSpPr>
          <p:nvPr>
            <p:ph type="title"/>
          </p:nvPr>
        </p:nvSpPr>
        <p:spPr/>
        <p:txBody>
          <a:bodyPr/>
          <a:lstStyle/>
          <a:p>
            <a:pPr algn="ctr"/>
            <a:r>
              <a:rPr lang="en-US" dirty="0"/>
              <a:t>continued care recommendations </a:t>
            </a:r>
          </a:p>
        </p:txBody>
      </p:sp>
      <p:sp>
        <p:nvSpPr>
          <p:cNvPr id="3" name="Content Placeholder 2">
            <a:extLst>
              <a:ext uri="{FF2B5EF4-FFF2-40B4-BE49-F238E27FC236}">
                <a16:creationId xmlns:a16="http://schemas.microsoft.com/office/drawing/2014/main" id="{983982D8-26C9-5246-BED9-93D2A022A3BB}"/>
              </a:ext>
            </a:extLst>
          </p:cNvPr>
          <p:cNvSpPr>
            <a:spLocks noGrp="1"/>
          </p:cNvSpPr>
          <p:nvPr>
            <p:ph idx="1"/>
          </p:nvPr>
        </p:nvSpPr>
        <p:spPr>
          <a:xfrm>
            <a:off x="1141413" y="716692"/>
            <a:ext cx="9905998" cy="5696465"/>
          </a:xfrm>
        </p:spPr>
        <p:txBody>
          <a:bodyPr>
            <a:normAutofit/>
          </a:bodyPr>
          <a:lstStyle/>
          <a:p>
            <a:pPr algn="just">
              <a:buFont typeface="Wingdings" pitchFamily="2" charset="2"/>
              <a:buChar char="q"/>
            </a:pPr>
            <a:r>
              <a:rPr lang="en-US" sz="2400" dirty="0"/>
              <a:t>Mrs. M. was recommended to have a 3-month re-care appointment, because she has active periodontists with moderate localized bleeding upon probing and generalized moderate bone loss. A periodontal maintenance is highly recommended in order to stabilized the disease and preserve patient’s comfort as much as possible. </a:t>
            </a:r>
          </a:p>
        </p:txBody>
      </p:sp>
    </p:spTree>
    <p:extLst>
      <p:ext uri="{BB962C8B-B14F-4D97-AF65-F5344CB8AC3E}">
        <p14:creationId xmlns:p14="http://schemas.microsoft.com/office/powerpoint/2010/main" val="294728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2059-36FC-F54B-9F73-A1DBC1AC2E24}"/>
              </a:ext>
            </a:extLst>
          </p:cNvPr>
          <p:cNvSpPr>
            <a:spLocks noGrp="1"/>
          </p:cNvSpPr>
          <p:nvPr>
            <p:ph type="title"/>
          </p:nvPr>
        </p:nvSpPr>
        <p:spPr>
          <a:xfrm>
            <a:off x="1141413" y="271850"/>
            <a:ext cx="9905998" cy="1371600"/>
          </a:xfrm>
        </p:spPr>
        <p:txBody>
          <a:bodyPr/>
          <a:lstStyle/>
          <a:p>
            <a:pPr algn="ctr"/>
            <a:r>
              <a:rPr lang="en-US" dirty="0"/>
              <a:t>final reflection</a:t>
            </a:r>
          </a:p>
        </p:txBody>
      </p:sp>
      <p:sp>
        <p:nvSpPr>
          <p:cNvPr id="3" name="Content Placeholder 2">
            <a:extLst>
              <a:ext uri="{FF2B5EF4-FFF2-40B4-BE49-F238E27FC236}">
                <a16:creationId xmlns:a16="http://schemas.microsoft.com/office/drawing/2014/main" id="{2F163B24-79A4-3841-88CE-378E56F292B6}"/>
              </a:ext>
            </a:extLst>
          </p:cNvPr>
          <p:cNvSpPr>
            <a:spLocks noGrp="1"/>
          </p:cNvSpPr>
          <p:nvPr>
            <p:ph idx="1"/>
          </p:nvPr>
        </p:nvSpPr>
        <p:spPr>
          <a:xfrm>
            <a:off x="1141413" y="1977081"/>
            <a:ext cx="9905998" cy="3814119"/>
          </a:xfrm>
        </p:spPr>
        <p:txBody>
          <a:bodyPr>
            <a:normAutofit/>
          </a:bodyPr>
          <a:lstStyle/>
          <a:p>
            <a:pPr algn="just">
              <a:buFont typeface="Wingdings" pitchFamily="2" charset="2"/>
              <a:buChar char="q"/>
            </a:pPr>
            <a:r>
              <a:rPr lang="en-US" sz="2200" dirty="0"/>
              <a:t>I feel that I provided an excellent care service to Mrs. M. The implementation of treatment was appropriate for her needs and she was satisfied with the results.</a:t>
            </a:r>
          </a:p>
          <a:p>
            <a:pPr algn="just">
              <a:buFont typeface="Wingdings" pitchFamily="2" charset="2"/>
              <a:buChar char="q"/>
            </a:pPr>
            <a:r>
              <a:rPr lang="en-US" sz="2200" dirty="0"/>
              <a:t>From my point of view, nothing went wrong. </a:t>
            </a:r>
            <a:r>
              <a:rPr lang="en-US" sz="2200" dirty="0">
                <a:effectLst/>
              </a:rPr>
              <a:t>Each step was carefully designed to provide the best care for the patient.</a:t>
            </a:r>
          </a:p>
          <a:p>
            <a:pPr algn="just">
              <a:buFont typeface="Wingdings" pitchFamily="2" charset="2"/>
              <a:buChar char="q"/>
            </a:pPr>
            <a:r>
              <a:rPr lang="en-US" sz="2200" dirty="0"/>
              <a:t>However, I would have liked to have a third visit with Mrs. M, in order to expand and share more care regimens with her since she is very compliance with her oral care. </a:t>
            </a:r>
          </a:p>
          <a:p>
            <a:pPr algn="just">
              <a:buFont typeface="Wingdings" pitchFamily="2" charset="2"/>
              <a:buChar char="q"/>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286116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28C2-BF22-1E45-B4A5-2AC25CBF5965}"/>
              </a:ext>
            </a:extLst>
          </p:cNvPr>
          <p:cNvSpPr>
            <a:spLocks noGrp="1"/>
          </p:cNvSpPr>
          <p:nvPr>
            <p:ph type="title"/>
          </p:nvPr>
        </p:nvSpPr>
        <p:spPr>
          <a:xfrm>
            <a:off x="1141413" y="609600"/>
            <a:ext cx="9905998" cy="1491049"/>
          </a:xfrm>
        </p:spPr>
        <p:txBody>
          <a:bodyPr/>
          <a:lstStyle/>
          <a:p>
            <a:pPr algn="ctr"/>
            <a:r>
              <a:rPr lang="en-US" dirty="0"/>
              <a:t>Work cited</a:t>
            </a:r>
          </a:p>
        </p:txBody>
      </p:sp>
      <p:sp>
        <p:nvSpPr>
          <p:cNvPr id="3" name="Content Placeholder 2">
            <a:extLst>
              <a:ext uri="{FF2B5EF4-FFF2-40B4-BE49-F238E27FC236}">
                <a16:creationId xmlns:a16="http://schemas.microsoft.com/office/drawing/2014/main" id="{5DF3EADB-34CC-DD48-8340-41A876580280}"/>
              </a:ext>
            </a:extLst>
          </p:cNvPr>
          <p:cNvSpPr>
            <a:spLocks noGrp="1"/>
          </p:cNvSpPr>
          <p:nvPr>
            <p:ph idx="1"/>
          </p:nvPr>
        </p:nvSpPr>
        <p:spPr>
          <a:xfrm>
            <a:off x="1141413" y="1977081"/>
            <a:ext cx="9905998" cy="3814119"/>
          </a:xfrm>
        </p:spPr>
        <p:txBody>
          <a:bodyPr/>
          <a:lstStyle/>
          <a:p>
            <a:pPr>
              <a:buFont typeface="Wingdings" pitchFamily="2" charset="2"/>
              <a:buChar char="Ø"/>
            </a:pPr>
            <a:r>
              <a:rPr lang="en-US" sz="2200" dirty="0">
                <a:effectLst/>
              </a:rPr>
              <a:t>Drug Information Handbook for Dentistry. by Richard L. </a:t>
            </a:r>
            <a:r>
              <a:rPr lang="en-US" sz="2200" dirty="0" err="1">
                <a:effectLst/>
              </a:rPr>
              <a:t>Bspharm</a:t>
            </a:r>
            <a:r>
              <a:rPr lang="en-US" sz="2200" dirty="0">
                <a:effectLst/>
              </a:rPr>
              <a:t>. </a:t>
            </a:r>
            <a:r>
              <a:rPr lang="en-US" sz="2200" dirty="0" err="1">
                <a:effectLst/>
              </a:rPr>
              <a:t>Thimothy</a:t>
            </a:r>
            <a:r>
              <a:rPr lang="en-US" sz="2200" dirty="0">
                <a:effectLst/>
              </a:rPr>
              <a:t> F. </a:t>
            </a:r>
            <a:r>
              <a:rPr lang="en-US" sz="2200" dirty="0" err="1">
                <a:effectLst/>
              </a:rPr>
              <a:t>Meiller</a:t>
            </a:r>
            <a:r>
              <a:rPr lang="en-US" sz="2200" dirty="0">
                <a:effectLst/>
              </a:rPr>
              <a:t> and Harold L. Crossley</a:t>
            </a:r>
          </a:p>
          <a:p>
            <a:pPr>
              <a:buFont typeface="Wingdings" pitchFamily="2" charset="2"/>
              <a:buChar char="Ø"/>
            </a:pPr>
            <a:r>
              <a:rPr lang="en-US" sz="2200" dirty="0">
                <a:effectLst/>
              </a:rPr>
              <a:t>Gordon, Barbara. “What Is Cholesterol?” </a:t>
            </a:r>
            <a:r>
              <a:rPr lang="en-US" sz="2200" i="1" dirty="0" err="1">
                <a:effectLst/>
              </a:rPr>
              <a:t>EatRight</a:t>
            </a:r>
            <a:r>
              <a:rPr lang="en-US" sz="2200" dirty="0">
                <a:effectLst/>
              </a:rPr>
              <a:t>, </a:t>
            </a:r>
            <a:r>
              <a:rPr lang="en-US" sz="2200" dirty="0">
                <a:effectLst/>
                <a:hlinkClick r:id="rId2"/>
              </a:rPr>
              <a:t>https://www.eatright.org/health/wellness/heart-and-cardiovascular-health/what-is-cholesterol</a:t>
            </a:r>
            <a:r>
              <a:rPr lang="en-US" sz="2200" dirty="0">
                <a:effectLst/>
              </a:rPr>
              <a:t>.</a:t>
            </a:r>
          </a:p>
          <a:p>
            <a:pPr>
              <a:buFont typeface="Wingdings" pitchFamily="2" charset="2"/>
              <a:buChar char="Ø"/>
            </a:pPr>
            <a:r>
              <a:rPr lang="en-US" sz="2200" dirty="0">
                <a:hlinkClick r:id="rId3"/>
              </a:rPr>
              <a:t>https://www.mayoclinic.org/diseases-conditions/high-blood-cholesterol/symptoms-causes/syc-20350800</a:t>
            </a:r>
            <a:endParaRPr lang="en-US" sz="2200" dirty="0"/>
          </a:p>
          <a:p>
            <a:pPr marL="0" indent="0">
              <a:buNone/>
            </a:pPr>
            <a:endParaRPr lang="en-US" dirty="0"/>
          </a:p>
        </p:txBody>
      </p:sp>
    </p:spTree>
    <p:extLst>
      <p:ext uri="{BB962C8B-B14F-4D97-AF65-F5344CB8AC3E}">
        <p14:creationId xmlns:p14="http://schemas.microsoft.com/office/powerpoint/2010/main" val="420654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AE52-4119-C44F-8964-18F688D28779}"/>
              </a:ext>
            </a:extLst>
          </p:cNvPr>
          <p:cNvSpPr>
            <a:spLocks noGrp="1"/>
          </p:cNvSpPr>
          <p:nvPr>
            <p:ph type="title"/>
          </p:nvPr>
        </p:nvSpPr>
        <p:spPr>
          <a:xfrm>
            <a:off x="1451579" y="2303047"/>
            <a:ext cx="3272093" cy="2674198"/>
          </a:xfrm>
        </p:spPr>
        <p:txBody>
          <a:bodyPr anchor="t">
            <a:normAutofit/>
          </a:bodyPr>
          <a:lstStyle/>
          <a:p>
            <a:pPr algn="ctr"/>
            <a:r>
              <a:rPr lang="en-US" dirty="0"/>
              <a:t>Chief complaints </a:t>
            </a:r>
          </a:p>
        </p:txBody>
      </p:sp>
      <p:graphicFrame>
        <p:nvGraphicFramePr>
          <p:cNvPr id="35" name="Content Placeholder 2">
            <a:extLst>
              <a:ext uri="{FF2B5EF4-FFF2-40B4-BE49-F238E27FC236}">
                <a16:creationId xmlns:a16="http://schemas.microsoft.com/office/drawing/2014/main" id="{DE85F31E-E2AC-466C-8B04-7491AEE9A6E8}"/>
              </a:ext>
            </a:extLst>
          </p:cNvPr>
          <p:cNvGraphicFramePr>
            <a:graphicFrameLocks noGrp="1"/>
          </p:cNvGraphicFramePr>
          <p:nvPr>
            <p:ph idx="1"/>
            <p:extLst>
              <p:ext uri="{D42A27DB-BD31-4B8C-83A1-F6EECF244321}">
                <p14:modId xmlns:p14="http://schemas.microsoft.com/office/powerpoint/2010/main" val="160991777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71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AB02-16C6-C045-B683-6480CD9D5869}"/>
              </a:ext>
            </a:extLst>
          </p:cNvPr>
          <p:cNvSpPr>
            <a:spLocks noGrp="1"/>
          </p:cNvSpPr>
          <p:nvPr>
            <p:ph type="title"/>
          </p:nvPr>
        </p:nvSpPr>
        <p:spPr>
          <a:xfrm>
            <a:off x="7555992" y="2307409"/>
            <a:ext cx="3157577" cy="3747316"/>
          </a:xfrm>
        </p:spPr>
        <p:txBody>
          <a:bodyPr anchor="t">
            <a:normAutofit/>
          </a:bodyPr>
          <a:lstStyle/>
          <a:p>
            <a:pPr algn="ctr"/>
            <a:r>
              <a:rPr lang="en-US" dirty="0"/>
              <a:t>Medical history</a:t>
            </a:r>
          </a:p>
        </p:txBody>
      </p:sp>
      <p:graphicFrame>
        <p:nvGraphicFramePr>
          <p:cNvPr id="29" name="Content Placeholder 2">
            <a:extLst>
              <a:ext uri="{FF2B5EF4-FFF2-40B4-BE49-F238E27FC236}">
                <a16:creationId xmlns:a16="http://schemas.microsoft.com/office/drawing/2014/main" id="{A12CB212-C4DF-4001-9B4E-60CABF19C40B}"/>
              </a:ext>
            </a:extLst>
          </p:cNvPr>
          <p:cNvGraphicFramePr>
            <a:graphicFrameLocks noGrp="1"/>
          </p:cNvGraphicFramePr>
          <p:nvPr>
            <p:ph idx="1"/>
            <p:extLst>
              <p:ext uri="{D42A27DB-BD31-4B8C-83A1-F6EECF244321}">
                <p14:modId xmlns:p14="http://schemas.microsoft.com/office/powerpoint/2010/main" val="165368287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02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763E-1744-D948-A8D1-61F5A6538727}"/>
              </a:ext>
            </a:extLst>
          </p:cNvPr>
          <p:cNvSpPr>
            <a:spLocks noGrp="1"/>
          </p:cNvSpPr>
          <p:nvPr>
            <p:ph type="title"/>
          </p:nvPr>
        </p:nvSpPr>
        <p:spPr/>
        <p:txBody>
          <a:bodyPr>
            <a:normAutofit/>
          </a:bodyPr>
          <a:lstStyle/>
          <a:p>
            <a:pPr algn="ctr"/>
            <a:r>
              <a:rPr lang="en-US" dirty="0"/>
              <a:t>Explanation of</a:t>
            </a:r>
            <a:br>
              <a:rPr lang="en-US" dirty="0"/>
            </a:br>
            <a:r>
              <a:rPr lang="en-US" dirty="0"/>
              <a:t> the condition</a:t>
            </a:r>
          </a:p>
        </p:txBody>
      </p:sp>
      <p:graphicFrame>
        <p:nvGraphicFramePr>
          <p:cNvPr id="5" name="Content Placeholder 2">
            <a:extLst>
              <a:ext uri="{FF2B5EF4-FFF2-40B4-BE49-F238E27FC236}">
                <a16:creationId xmlns:a16="http://schemas.microsoft.com/office/drawing/2014/main" id="{BA642EAF-CCE1-44F9-919A-EC1CB57F29CD}"/>
              </a:ext>
            </a:extLst>
          </p:cNvPr>
          <p:cNvGraphicFramePr>
            <a:graphicFrameLocks noGrp="1"/>
          </p:cNvGraphicFramePr>
          <p:nvPr>
            <p:ph idx="1"/>
            <p:extLst>
              <p:ext uri="{D42A27DB-BD31-4B8C-83A1-F6EECF244321}">
                <p14:modId xmlns:p14="http://schemas.microsoft.com/office/powerpoint/2010/main" val="808644227"/>
              </p:ext>
            </p:extLst>
          </p:nvPr>
        </p:nvGraphicFramePr>
        <p:xfrm>
          <a:off x="1130270" y="2479246"/>
          <a:ext cx="9604375" cy="402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41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661E-923E-0D4D-8785-F91A24A1A9C8}"/>
              </a:ext>
            </a:extLst>
          </p:cNvPr>
          <p:cNvSpPr>
            <a:spLocks noGrp="1"/>
          </p:cNvSpPr>
          <p:nvPr>
            <p:ph type="title"/>
          </p:nvPr>
        </p:nvSpPr>
        <p:spPr>
          <a:xfrm>
            <a:off x="1141413" y="609600"/>
            <a:ext cx="9905998" cy="1468582"/>
          </a:xfrm>
        </p:spPr>
        <p:txBody>
          <a:bodyPr>
            <a:normAutofit/>
          </a:bodyPr>
          <a:lstStyle/>
          <a:p>
            <a:pPr algn="ctr"/>
            <a:r>
              <a:rPr lang="en-US" dirty="0"/>
              <a:t>management of cholesterol</a:t>
            </a:r>
          </a:p>
        </p:txBody>
      </p:sp>
      <p:graphicFrame>
        <p:nvGraphicFramePr>
          <p:cNvPr id="11" name="Content Placeholder 2">
            <a:extLst>
              <a:ext uri="{FF2B5EF4-FFF2-40B4-BE49-F238E27FC236}">
                <a16:creationId xmlns:a16="http://schemas.microsoft.com/office/drawing/2014/main" id="{58F67D39-D130-49F7-ADF2-9200FEBF0C4A}"/>
              </a:ext>
            </a:extLst>
          </p:cNvPr>
          <p:cNvGraphicFramePr>
            <a:graphicFrameLocks noGrp="1"/>
          </p:cNvGraphicFramePr>
          <p:nvPr>
            <p:ph idx="1"/>
            <p:extLst>
              <p:ext uri="{D42A27DB-BD31-4B8C-83A1-F6EECF244321}">
                <p14:modId xmlns:p14="http://schemas.microsoft.com/office/powerpoint/2010/main" val="1661460791"/>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225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7549-66B0-7B4E-83B9-4238F1AA11D1}"/>
              </a:ext>
            </a:extLst>
          </p:cNvPr>
          <p:cNvSpPr>
            <a:spLocks noGrp="1"/>
          </p:cNvSpPr>
          <p:nvPr>
            <p:ph type="title"/>
          </p:nvPr>
        </p:nvSpPr>
        <p:spPr>
          <a:xfrm>
            <a:off x="1141413" y="609600"/>
            <a:ext cx="9905998" cy="1577546"/>
          </a:xfrm>
        </p:spPr>
        <p:txBody>
          <a:bodyPr/>
          <a:lstStyle/>
          <a:p>
            <a:pPr algn="ctr"/>
            <a:r>
              <a:rPr lang="en-US" dirty="0"/>
              <a:t>dental hygiene management </a:t>
            </a:r>
          </a:p>
        </p:txBody>
      </p:sp>
      <p:sp>
        <p:nvSpPr>
          <p:cNvPr id="3" name="Content Placeholder 2">
            <a:extLst>
              <a:ext uri="{FF2B5EF4-FFF2-40B4-BE49-F238E27FC236}">
                <a16:creationId xmlns:a16="http://schemas.microsoft.com/office/drawing/2014/main" id="{7B7DF6D0-80D2-5846-B049-5B94A649CAAC}"/>
              </a:ext>
            </a:extLst>
          </p:cNvPr>
          <p:cNvSpPr>
            <a:spLocks noGrp="1"/>
          </p:cNvSpPr>
          <p:nvPr>
            <p:ph idx="1"/>
          </p:nvPr>
        </p:nvSpPr>
        <p:spPr>
          <a:xfrm>
            <a:off x="1141413" y="1890584"/>
            <a:ext cx="9905998" cy="3521675"/>
          </a:xfrm>
        </p:spPr>
        <p:txBody>
          <a:bodyPr/>
          <a:lstStyle/>
          <a:p>
            <a:pPr fontAlgn="t">
              <a:buFont typeface="Wingdings" pitchFamily="2" charset="2"/>
              <a:buChar char="q"/>
            </a:pPr>
            <a:r>
              <a:rPr lang="en-US" sz="2200" dirty="0"/>
              <a:t>High cholesterol can have effects on dental treatment on unusual presentations of muscle weakness or myopathy resulting from lipid therapy such as patient having difficult time brushing teeth or weakness chewing</a:t>
            </a:r>
          </a:p>
          <a:p>
            <a:pPr fontAlgn="t">
              <a:buFont typeface="Wingdings" pitchFamily="2" charset="2"/>
              <a:buChar char="q"/>
            </a:pPr>
            <a:r>
              <a:rPr lang="en-US" sz="2200" dirty="0">
                <a:effectLst/>
              </a:rPr>
              <a:t>If symptoms are present,  patient must be referred back to the physician for evaluation and adjustment of lipid therapy</a:t>
            </a:r>
            <a:br>
              <a:rPr lang="en-US" dirty="0">
                <a:effectLst/>
              </a:rPr>
            </a:br>
            <a:endParaRPr lang="en-US" dirty="0"/>
          </a:p>
        </p:txBody>
      </p:sp>
    </p:spTree>
    <p:extLst>
      <p:ext uri="{BB962C8B-B14F-4D97-AF65-F5344CB8AC3E}">
        <p14:creationId xmlns:p14="http://schemas.microsoft.com/office/powerpoint/2010/main" val="60104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B605-E56A-9144-8286-5E1261274A23}"/>
              </a:ext>
            </a:extLst>
          </p:cNvPr>
          <p:cNvSpPr>
            <a:spLocks noGrp="1"/>
          </p:cNvSpPr>
          <p:nvPr>
            <p:ph type="title"/>
          </p:nvPr>
        </p:nvSpPr>
        <p:spPr>
          <a:xfrm>
            <a:off x="1141413" y="271850"/>
            <a:ext cx="9905998" cy="1705232"/>
          </a:xfrm>
        </p:spPr>
        <p:txBody>
          <a:bodyPr/>
          <a:lstStyle/>
          <a:p>
            <a:pPr algn="ctr"/>
            <a:r>
              <a:rPr lang="en-US" dirty="0"/>
              <a:t>radiographs </a:t>
            </a:r>
          </a:p>
        </p:txBody>
      </p:sp>
      <p:pic>
        <p:nvPicPr>
          <p:cNvPr id="5" name="Content Placeholder 4" descr="A picture containing indoor, table, sitting, white&#10;&#10;Description automatically generated">
            <a:extLst>
              <a:ext uri="{FF2B5EF4-FFF2-40B4-BE49-F238E27FC236}">
                <a16:creationId xmlns:a16="http://schemas.microsoft.com/office/drawing/2014/main" id="{C733AC30-198B-EE43-958C-C43C8B6E9D8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92"/>
          <a:stretch/>
        </p:blipFill>
        <p:spPr>
          <a:xfrm>
            <a:off x="1655804" y="1977082"/>
            <a:ext cx="9121419" cy="3632887"/>
          </a:xfrm>
          <a:effectLst>
            <a:softEdge rad="63500"/>
          </a:effectLst>
        </p:spPr>
      </p:pic>
    </p:spTree>
    <p:extLst>
      <p:ext uri="{BB962C8B-B14F-4D97-AF65-F5344CB8AC3E}">
        <p14:creationId xmlns:p14="http://schemas.microsoft.com/office/powerpoint/2010/main" val="124187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8F25-38BE-A24B-ACE4-791EAB95BA7A}"/>
              </a:ext>
            </a:extLst>
          </p:cNvPr>
          <p:cNvSpPr>
            <a:spLocks noGrp="1"/>
          </p:cNvSpPr>
          <p:nvPr>
            <p:ph type="title"/>
          </p:nvPr>
        </p:nvSpPr>
        <p:spPr>
          <a:xfrm>
            <a:off x="974179" y="714375"/>
            <a:ext cx="3332955" cy="4487820"/>
          </a:xfrm>
        </p:spPr>
        <p:txBody>
          <a:bodyPr anchor="ctr">
            <a:normAutofit/>
          </a:bodyPr>
          <a:lstStyle/>
          <a:p>
            <a:r>
              <a:rPr lang="en-US" sz="4000" dirty="0"/>
              <a:t>summary of clinical findings</a:t>
            </a:r>
          </a:p>
        </p:txBody>
      </p:sp>
      <p:sp>
        <p:nvSpPr>
          <p:cNvPr id="35" name="Content Placeholder 2">
            <a:extLst>
              <a:ext uri="{FF2B5EF4-FFF2-40B4-BE49-F238E27FC236}">
                <a16:creationId xmlns:a16="http://schemas.microsoft.com/office/drawing/2014/main" id="{39EF5611-ADF8-8844-A445-3F7771540462}"/>
              </a:ext>
            </a:extLst>
          </p:cNvPr>
          <p:cNvSpPr>
            <a:spLocks noGrp="1"/>
          </p:cNvSpPr>
          <p:nvPr>
            <p:ph idx="1"/>
          </p:nvPr>
        </p:nvSpPr>
        <p:spPr>
          <a:xfrm>
            <a:off x="4973046" y="1062681"/>
            <a:ext cx="6253751" cy="4728519"/>
          </a:xfrm>
        </p:spPr>
        <p:txBody>
          <a:bodyPr>
            <a:normAutofit lnSpcReduction="10000"/>
          </a:bodyPr>
          <a:lstStyle/>
          <a:p>
            <a:pPr>
              <a:buFont typeface="Wingdings" pitchFamily="2" charset="2"/>
              <a:buChar char="q"/>
            </a:pPr>
            <a:r>
              <a:rPr lang="en-US" sz="2200" dirty="0" err="1">
                <a:cs typeface="Arial" panose="020B0604020202020204" pitchFamily="34" charset="0"/>
              </a:rPr>
              <a:t>extraorally</a:t>
            </a:r>
            <a:r>
              <a:rPr lang="en-US" sz="2200" dirty="0">
                <a:cs typeface="Arial" panose="020B0604020202020204" pitchFamily="34" charset="0"/>
              </a:rPr>
              <a:t>, patient presented a slight clicking on the left side of the tmj.</a:t>
            </a:r>
          </a:p>
          <a:p>
            <a:pPr>
              <a:buFont typeface="Wingdings" pitchFamily="2" charset="2"/>
              <a:buChar char="q"/>
            </a:pPr>
            <a:r>
              <a:rPr lang="en-US" sz="2200" dirty="0">
                <a:cs typeface="Arial" panose="020B0604020202020204" pitchFamily="34" charset="0"/>
              </a:rPr>
              <a:t>intraorally, patient presented a 4 mm fluid filled slightly raised lesion on the buccal gingival margin of tooth #26.</a:t>
            </a:r>
          </a:p>
          <a:p>
            <a:pPr>
              <a:buFont typeface="Wingdings" pitchFamily="2" charset="2"/>
              <a:buChar char="q"/>
            </a:pPr>
            <a:r>
              <a:rPr lang="en-US" sz="2200" dirty="0">
                <a:cs typeface="Arial" panose="020B0604020202020204" pitchFamily="34" charset="0"/>
              </a:rPr>
              <a:t>patient has bilateral class of occlusion </a:t>
            </a:r>
            <a:r>
              <a:rPr lang="en-US" sz="2200" dirty="0" err="1">
                <a:cs typeface="Arial" panose="020B0604020202020204" pitchFamily="34" charset="0"/>
              </a:rPr>
              <a:t>i</a:t>
            </a:r>
            <a:r>
              <a:rPr lang="en-US" sz="2200" dirty="0">
                <a:cs typeface="Arial" panose="020B0604020202020204" pitchFamily="34" charset="0"/>
              </a:rPr>
              <a:t>. overjet 2mm and overbite  20%</a:t>
            </a:r>
          </a:p>
          <a:p>
            <a:pPr>
              <a:buFont typeface="Wingdings" pitchFamily="2" charset="2"/>
              <a:buChar char="q"/>
            </a:pPr>
            <a:r>
              <a:rPr lang="en-US" sz="2200" dirty="0">
                <a:cs typeface="Arial" panose="020B0604020202020204" pitchFamily="34" charset="0"/>
              </a:rPr>
              <a:t>patient presented generalized subgingival calculus and localized supragingival calculus on maxillary and mandibular posterior teeth. </a:t>
            </a:r>
          </a:p>
          <a:p>
            <a:pPr>
              <a:buFont typeface="Wingdings" pitchFamily="2" charset="2"/>
              <a:buChar char="q"/>
            </a:pPr>
            <a:r>
              <a:rPr lang="en-US" sz="2200" dirty="0">
                <a:cs typeface="Arial" panose="020B0604020202020204" pitchFamily="34" charset="0"/>
              </a:rPr>
              <a:t>mandibular anterior teeth slightly stained due to drinking tea. </a:t>
            </a:r>
          </a:p>
          <a:p>
            <a:pPr>
              <a:buFont typeface="Wingdings" pitchFamily="2" charset="2"/>
              <a:buChar char="q"/>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304834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11</TotalTime>
  <Words>1672</Words>
  <Application>Microsoft Macintosh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Mesh</vt:lpstr>
      <vt:lpstr>Janeth canola</vt:lpstr>
      <vt:lpstr>patient profile</vt:lpstr>
      <vt:lpstr>Chief complaints </vt:lpstr>
      <vt:lpstr>Medical history</vt:lpstr>
      <vt:lpstr>Explanation of  the condition</vt:lpstr>
      <vt:lpstr>management of cholesterol</vt:lpstr>
      <vt:lpstr>dental hygiene management </vt:lpstr>
      <vt:lpstr>radiographs </vt:lpstr>
      <vt:lpstr>summary of clinical findings</vt:lpstr>
      <vt:lpstr>dental charting </vt:lpstr>
      <vt:lpstr>caries risk assessment </vt:lpstr>
      <vt:lpstr>gingival description and periodontal status</vt:lpstr>
      <vt:lpstr>periodontal charting</vt:lpstr>
      <vt:lpstr>dental hygiene diagnosis </vt:lpstr>
      <vt:lpstr>dental hygiene care plan </vt:lpstr>
      <vt:lpstr>consent for treatment plan </vt:lpstr>
      <vt:lpstr>implementation of treatment </vt:lpstr>
      <vt:lpstr>continued implementation of treatment </vt:lpstr>
      <vt:lpstr>evaluation of care </vt:lpstr>
      <vt:lpstr>referral</vt:lpstr>
      <vt:lpstr>continued care recommendations </vt:lpstr>
      <vt:lpstr>final reflection</vt:lpstr>
      <vt:lpstr>Work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Janeth canola</dc:title>
  <dc:creator>Microsoft Office User</dc:creator>
  <cp:lastModifiedBy>Microsoft Office User</cp:lastModifiedBy>
  <cp:revision>4</cp:revision>
  <dcterms:created xsi:type="dcterms:W3CDTF">2020-05-12T02:08:43Z</dcterms:created>
  <dcterms:modified xsi:type="dcterms:W3CDTF">2020-05-12T02:20:35Z</dcterms:modified>
</cp:coreProperties>
</file>