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9" r:id="rId2"/>
  </p:sldMasterIdLst>
  <p:notesMasterIdLst>
    <p:notesMasterId r:id="rId13"/>
  </p:notesMasterIdLst>
  <p:handoutMasterIdLst>
    <p:handoutMasterId r:id="rId14"/>
  </p:handoutMasterIdLst>
  <p:sldIdLst>
    <p:sldId id="265" r:id="rId3"/>
    <p:sldId id="310" r:id="rId4"/>
    <p:sldId id="311" r:id="rId5"/>
    <p:sldId id="314" r:id="rId6"/>
    <p:sldId id="316" r:id="rId7"/>
    <p:sldId id="313" r:id="rId8"/>
    <p:sldId id="315" r:id="rId9"/>
    <p:sldId id="317" r:id="rId10"/>
    <p:sldId id="318" r:id="rId11"/>
    <p:sldId id="319" r:id="rId12"/>
  </p:sldIdLst>
  <p:sldSz cx="12188825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29" autoAdjust="0"/>
  </p:normalViewPr>
  <p:slideViewPr>
    <p:cSldViewPr showGuides="1">
      <p:cViewPr varScale="1">
        <p:scale>
          <a:sx n="61" d="100"/>
          <a:sy n="61" d="100"/>
        </p:scale>
        <p:origin x="108" y="366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12/10/2013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12/10/2013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37F3-CB22-4507-911E-2E060CCF4FB2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908A-33A2-4221-B5C2-92FE84C1B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0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5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4056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35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3011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91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5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7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2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9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2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5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6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6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9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41C87-7AD9-4845-A077-840E4A0F3F06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6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1812" y="1066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Thyroid Gland and Related Diseases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65213" y="5257800"/>
            <a:ext cx="8229600" cy="990600"/>
          </a:xfrm>
        </p:spPr>
        <p:txBody>
          <a:bodyPr>
            <a:normAutofit fontScale="25000" lnSpcReduction="20000"/>
          </a:bodyPr>
          <a:lstStyle/>
          <a:p>
            <a:endParaRPr lang="it-IT" dirty="0"/>
          </a:p>
          <a:p>
            <a:r>
              <a:rPr lang="it-IT" sz="5600" dirty="0" smtClean="0"/>
              <a:t>Idelina Almanzar</a:t>
            </a:r>
          </a:p>
          <a:p>
            <a:r>
              <a:rPr lang="it-IT" sz="5600" dirty="0" smtClean="0"/>
              <a:t>Johanna Barcia </a:t>
            </a:r>
          </a:p>
          <a:p>
            <a:r>
              <a:rPr lang="it-IT" sz="5600" dirty="0" smtClean="0"/>
              <a:t>Hilary Pena</a:t>
            </a:r>
            <a:endParaRPr lang="it-IT" sz="5600" dirty="0"/>
          </a:p>
        </p:txBody>
      </p:sp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1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12" y="1371600"/>
            <a:ext cx="5151121" cy="3962400"/>
          </a:xfrm>
        </p:spPr>
      </p:pic>
    </p:spTree>
    <p:extLst>
      <p:ext uri="{BB962C8B-B14F-4D97-AF65-F5344CB8AC3E}">
        <p14:creationId xmlns:p14="http://schemas.microsoft.com/office/powerpoint/2010/main" val="110850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Diseases related  to the </a:t>
            </a:r>
            <a:r>
              <a:rPr lang="en-US" dirty="0"/>
              <a:t>T</a:t>
            </a:r>
            <a:r>
              <a:rPr lang="en-US" dirty="0" smtClean="0"/>
              <a:t>hyroid Gland </a:t>
            </a:r>
          </a:p>
          <a:p>
            <a:r>
              <a:rPr lang="en-US" dirty="0" smtClean="0"/>
              <a:t>Clinical symptoms and oral manifestation of hypothyroidism and hyperthyroidism</a:t>
            </a:r>
          </a:p>
          <a:p>
            <a:r>
              <a:rPr lang="en-US" dirty="0" smtClean="0"/>
              <a:t>Pharmacological agents to treat hypo/hyperthyroidism</a:t>
            </a:r>
          </a:p>
          <a:p>
            <a:r>
              <a:rPr lang="en-US" dirty="0" smtClean="0"/>
              <a:t>Adverse effects, drug interaction and Mechanism of action </a:t>
            </a:r>
          </a:p>
          <a:p>
            <a:r>
              <a:rPr lang="en-US" dirty="0" smtClean="0"/>
              <a:t>Role of the Dental Hygienist treating patients with these diseases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913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Thyroid Gland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412" y="1600200"/>
            <a:ext cx="3783374" cy="32766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12" y="1752600"/>
            <a:ext cx="433832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20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1826581"/>
          </a:xfrm>
        </p:spPr>
        <p:txBody>
          <a:bodyPr/>
          <a:lstStyle/>
          <a:p>
            <a:r>
              <a:rPr lang="en-US" b="1" dirty="0" smtClean="0"/>
              <a:t>Malfunction of Thyroid Gland Leads to: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2819400"/>
            <a:ext cx="8594429" cy="256844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Hypothyroidism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Hyperthyroidism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Goiter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816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12" y="675861"/>
            <a:ext cx="7772400" cy="506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50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Hyperthyroidism vs.</a:t>
            </a:r>
            <a:r>
              <a:rPr lang="en-US" dirty="0" smtClean="0"/>
              <a:t> Hypothyroidism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091" y="1574800"/>
            <a:ext cx="3703521" cy="51308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12" y="1524000"/>
            <a:ext cx="3985625" cy="4953000"/>
          </a:xfrm>
        </p:spPr>
      </p:pic>
    </p:spTree>
    <p:extLst>
      <p:ext uri="{BB962C8B-B14F-4D97-AF65-F5344CB8AC3E}">
        <p14:creationId xmlns:p14="http://schemas.microsoft.com/office/powerpoint/2010/main" val="420698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manifestations of Thyroid disease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003" y="1371600"/>
            <a:ext cx="6408737" cy="4723075"/>
          </a:xfrm>
        </p:spPr>
      </p:pic>
    </p:spTree>
    <p:extLst>
      <p:ext uri="{BB962C8B-B14F-4D97-AF65-F5344CB8AC3E}">
        <p14:creationId xmlns:p14="http://schemas.microsoft.com/office/powerpoint/2010/main" val="268142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32012" y="304800"/>
            <a:ext cx="5545247" cy="638503"/>
          </a:xfrm>
        </p:spPr>
        <p:txBody>
          <a:bodyPr/>
          <a:lstStyle/>
          <a:p>
            <a:pPr algn="l"/>
            <a:r>
              <a:rPr lang="en-US" sz="2400" dirty="0" smtClean="0"/>
              <a:t>Drugs used to treat Thyroid </a:t>
            </a:r>
            <a:r>
              <a:rPr lang="en-US" sz="2400" dirty="0"/>
              <a:t>D</a:t>
            </a:r>
            <a:r>
              <a:rPr lang="en-US" sz="2400" dirty="0" smtClean="0"/>
              <a:t>iseases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014629"/>
              </p:ext>
            </p:extLst>
          </p:nvPr>
        </p:nvGraphicFramePr>
        <p:xfrm>
          <a:off x="836612" y="1143000"/>
          <a:ext cx="7772400" cy="4924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706994">
                <a:tc>
                  <a:txBody>
                    <a:bodyPr/>
                    <a:lstStyle/>
                    <a:p>
                      <a:r>
                        <a:rPr lang="en-US" dirty="0" smtClean="0"/>
                        <a:t>Drugs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Pharmacologic </a:t>
                      </a:r>
                    </a:p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Mechanism</a:t>
                      </a:r>
                      <a:r>
                        <a:rPr lang="en-US" baseline="0" dirty="0" smtClean="0"/>
                        <a:t> of 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Adverse</a:t>
                      </a:r>
                      <a:r>
                        <a:rPr lang="en-US" baseline="0" dirty="0" smtClean="0"/>
                        <a:t> effects</a:t>
                      </a:r>
                      <a:endParaRPr lang="en-US" dirty="0"/>
                    </a:p>
                  </a:txBody>
                  <a:tcPr/>
                </a:tc>
              </a:tr>
              <a:tr h="1009971">
                <a:tc>
                  <a:txBody>
                    <a:bodyPr/>
                    <a:lstStyle/>
                    <a:p>
                      <a:r>
                        <a:rPr lang="en-US" sz="1799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Methimazole</a:t>
                      </a:r>
                      <a:endParaRPr lang="en-US" sz="1799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799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799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Tapazole</a:t>
                      </a:r>
                      <a:r>
                        <a:rPr lang="en-US" sz="1799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99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Antithyroid</a:t>
                      </a:r>
                      <a:r>
                        <a:rPr lang="en-US" sz="1799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Agent</a:t>
                      </a:r>
                    </a:p>
                    <a:p>
                      <a:r>
                        <a:rPr lang="en-US" sz="1799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Thioamide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99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Inhibits the synthesis of thyroid hormone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99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-CNS</a:t>
                      </a:r>
                    </a:p>
                    <a:p>
                      <a:r>
                        <a:rPr lang="en-US" sz="1799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-Goiter</a:t>
                      </a:r>
                    </a:p>
                    <a:p>
                      <a:r>
                        <a:rPr lang="en-US" sz="1799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-Dermatologic</a:t>
                      </a:r>
                      <a:endParaRPr lang="en-US" dirty="0"/>
                    </a:p>
                  </a:txBody>
                  <a:tcPr/>
                </a:tc>
              </a:tr>
              <a:tr h="4040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36511">
                <a:tc>
                  <a:txBody>
                    <a:bodyPr/>
                    <a:lstStyle/>
                    <a:p>
                      <a:r>
                        <a:rPr lang="en-US" sz="1799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Levothyroxide</a:t>
                      </a:r>
                      <a:endParaRPr lang="en-US" sz="1799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799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799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Levoxyl</a:t>
                      </a:r>
                      <a:r>
                        <a:rPr lang="en-US" sz="1799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99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Thyroid 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99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 &amp; T4 hormones bind to thyroid receptors proteins in the cell nucleus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99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-Cardiovascular</a:t>
                      </a:r>
                    </a:p>
                    <a:p>
                      <a:r>
                        <a:rPr lang="en-US" sz="1799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-CNS</a:t>
                      </a:r>
                    </a:p>
                    <a:p>
                      <a:r>
                        <a:rPr lang="en-US" sz="1799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-Endocrine</a:t>
                      </a:r>
                      <a:endParaRPr lang="en-US" dirty="0"/>
                    </a:p>
                  </a:txBody>
                  <a:tcPr/>
                </a:tc>
              </a:tr>
              <a:tr h="966606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Propylthiouracil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Antithyroid</a:t>
                      </a:r>
                      <a:r>
                        <a:rPr lang="en-US" baseline="0" dirty="0" smtClean="0"/>
                        <a:t> Agent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Inhibits the synthesis of thyroid hormone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-CNS</a:t>
                      </a:r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en-US" baseline="0" dirty="0" smtClean="0"/>
                        <a:t> Hematologic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72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2" y="514925"/>
            <a:ext cx="3853524" cy="1278466"/>
          </a:xfrm>
        </p:spPr>
        <p:txBody>
          <a:bodyPr/>
          <a:lstStyle/>
          <a:p>
            <a:r>
              <a:rPr lang="en-US" dirty="0" smtClean="0"/>
              <a:t>Role of </a:t>
            </a:r>
            <a:r>
              <a:rPr lang="en-US" dirty="0"/>
              <a:t>D</a:t>
            </a:r>
            <a:r>
              <a:rPr lang="en-US" dirty="0" smtClean="0"/>
              <a:t>ental Hygienist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072" y="2971800"/>
            <a:ext cx="4036899" cy="32004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27" y="2209800"/>
            <a:ext cx="3895491" cy="30168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630" y="496532"/>
            <a:ext cx="2238375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3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4228E6B-D70C-44BB-A81F-A245495F61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148</Words>
  <Application>Microsoft Office PowerPoint</Application>
  <PresentationFormat>Custom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Corbel</vt:lpstr>
      <vt:lpstr>Trebuchet MS</vt:lpstr>
      <vt:lpstr>Wingdings 3</vt:lpstr>
      <vt:lpstr>Facet</vt:lpstr>
      <vt:lpstr>Thyroid Gland and Related Diseases </vt:lpstr>
      <vt:lpstr>Objectives </vt:lpstr>
      <vt:lpstr>The Thyroid Gland</vt:lpstr>
      <vt:lpstr>Malfunction of Thyroid Gland Leads to:</vt:lpstr>
      <vt:lpstr>PowerPoint Presentation</vt:lpstr>
      <vt:lpstr>Hyperthyroidism vs. Hypothyroidism</vt:lpstr>
      <vt:lpstr>Oral manifestations of Thyroid disease</vt:lpstr>
      <vt:lpstr>Drugs used to treat Thyroid Diseases</vt:lpstr>
      <vt:lpstr>Role of Dental Hygienist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2013-12-10T17:42:43Z</dcterms:created>
  <dcterms:modified xsi:type="dcterms:W3CDTF">2013-12-10T20:03:09Z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TC028952619991</vt:lpwstr>
  </property>
</Properties>
</file>