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310" r:id="rId6"/>
    <p:sldId id="320" r:id="rId7"/>
    <p:sldId id="321" r:id="rId8"/>
    <p:sldId id="322" r:id="rId9"/>
    <p:sldId id="323" r:id="rId10"/>
    <p:sldId id="324" r:id="rId11"/>
    <p:sldId id="328" r:id="rId12"/>
    <p:sldId id="325" r:id="rId13"/>
    <p:sldId id="326" r:id="rId14"/>
    <p:sldId id="327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29" autoAdjust="0"/>
  </p:normalViewPr>
  <p:slideViewPr>
    <p:cSldViewPr showGuides="1">
      <p:cViewPr>
        <p:scale>
          <a:sx n="63" d="100"/>
          <a:sy n="63" d="100"/>
        </p:scale>
        <p:origin x="3024" y="16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12/4/16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12/4/16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12/4/16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12/4/16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12/4/16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12/4/16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Cementicles</a:t>
            </a:r>
            <a:r>
              <a:rPr lang="en-US" dirty="0"/>
              <a:t>, </a:t>
            </a:r>
            <a:r>
              <a:rPr lang="en-US" dirty="0" err="1"/>
              <a:t>Cemental</a:t>
            </a:r>
            <a:r>
              <a:rPr lang="en-US" dirty="0"/>
              <a:t> Spurs, Concrescence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By: Iryna Yakymenko</a:t>
            </a:r>
          </a:p>
          <a:p>
            <a:r>
              <a:rPr lang="it-IT" sz="2800" dirty="0"/>
              <a:t>Den 1114-D218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Etiology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12" y="1752600"/>
            <a:ext cx="1066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The excessive cementum deposition on one or more teeth after eruption.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Crowding of teeth with resorption of adjacent interdental bone.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Traumatic injury may occur. </a:t>
            </a:r>
          </a:p>
        </p:txBody>
      </p:sp>
    </p:spTree>
    <p:extLst>
      <p:ext uri="{BB962C8B-B14F-4D97-AF65-F5344CB8AC3E}">
        <p14:creationId xmlns:p14="http://schemas.microsoft.com/office/powerpoint/2010/main" val="42485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Role of the Dental Hygienist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612" y="1752600"/>
            <a:ext cx="10668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role of a dental hygienist is to make sure the patient is aware of this abnormality despite it can not effect their life and it is only seen through </a:t>
            </a:r>
            <a:r>
              <a:rPr lang="en-US" sz="2800" dirty="0" smtClean="0"/>
              <a:t>a radiograph.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Dental hygienist must keep record and document if any issue is found in a radiograph.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Cementicles</a:t>
            </a:r>
            <a:r>
              <a:rPr lang="en-US" sz="2800" dirty="0"/>
              <a:t>, </a:t>
            </a:r>
            <a:r>
              <a:rPr lang="en-US" sz="2800" dirty="0" err="1"/>
              <a:t>cemental</a:t>
            </a:r>
            <a:r>
              <a:rPr lang="en-US" sz="2800" dirty="0"/>
              <a:t> spurs, and  concrescence can be seen on radiographs.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Cementicles</a:t>
            </a:r>
            <a:r>
              <a:rPr lang="en-US" sz="2800" dirty="0"/>
              <a:t> and </a:t>
            </a:r>
            <a:r>
              <a:rPr lang="en-US" sz="2800" dirty="0" err="1"/>
              <a:t>cemental</a:t>
            </a:r>
            <a:r>
              <a:rPr lang="en-US" sz="2800" dirty="0"/>
              <a:t> spurs can interfere with periodontal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Concrescence can present problems during extraction and endodontic treatment.</a:t>
            </a:r>
          </a:p>
        </p:txBody>
      </p:sp>
    </p:spTree>
    <p:extLst>
      <p:ext uri="{BB962C8B-B14F-4D97-AF65-F5344CB8AC3E}">
        <p14:creationId xmlns:p14="http://schemas.microsoft.com/office/powerpoint/2010/main" val="30831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/>
              <a:t>Cementicles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700" dirty="0"/>
              <a:t>Small calcified masses of </a:t>
            </a:r>
            <a:r>
              <a:rPr lang="en-US" sz="3700" dirty="0" smtClean="0"/>
              <a:t>cementum </a:t>
            </a:r>
            <a:r>
              <a:rPr lang="en-US" sz="3700" dirty="0"/>
              <a:t>present in the periodontal ligament. </a:t>
            </a:r>
          </a:p>
          <a:p>
            <a:r>
              <a:rPr lang="en-US" sz="3700" dirty="0"/>
              <a:t>Three </a:t>
            </a:r>
            <a:r>
              <a:rPr lang="en-US" sz="3700" dirty="0" smtClean="0"/>
              <a:t>types: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Attached to cementum surface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/>
              <a:t>Free </a:t>
            </a:r>
            <a:r>
              <a:rPr lang="en-US" sz="3700" dirty="0"/>
              <a:t>in the periodontal </a:t>
            </a:r>
            <a:r>
              <a:rPr lang="en-US" sz="3700" dirty="0" smtClean="0"/>
              <a:t>ligament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/>
              <a:t>Embedded in the cementum 	</a:t>
            </a:r>
          </a:p>
          <a:p>
            <a:r>
              <a:rPr lang="en-US" sz="3700" dirty="0" smtClean="0"/>
              <a:t>Can </a:t>
            </a:r>
            <a:r>
              <a:rPr lang="en-US" sz="3700" dirty="0"/>
              <a:t>be single or multiplied.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609601"/>
            <a:ext cx="3596607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7906"/>
          <a:stretch>
            <a:fillRect/>
          </a:stretch>
        </p:blipFill>
        <p:spPr>
          <a:xfrm>
            <a:off x="4951412" y="609601"/>
            <a:ext cx="6400801" cy="5562599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5" y="609600"/>
            <a:ext cx="3591008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Etiology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50913" y="1783080"/>
            <a:ext cx="1028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They form from the apposition of cementum around cellular debris in the periodontal ligament.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Appear to arise through calcification of thrombosed capillaries in periodontal ligament.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It may result from microtrauma or aging</a:t>
            </a:r>
            <a:r>
              <a:rPr lang="en-US" sz="48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At what point in the development process does this occur?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213" y="2133600"/>
            <a:ext cx="1082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Develops from calcified materials in the periodontal ligament or from displaced bits of cementum or bone</a:t>
            </a:r>
            <a:r>
              <a:rPr lang="en-US" sz="3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smtClean="0"/>
              <a:t>Possibly </a:t>
            </a:r>
            <a:r>
              <a:rPr lang="en-US" sz="3800" dirty="0"/>
              <a:t>a</a:t>
            </a:r>
            <a:r>
              <a:rPr lang="en-US" sz="3800" dirty="0" smtClean="0"/>
              <a:t>s a result of </a:t>
            </a:r>
            <a:r>
              <a:rPr lang="en-US" sz="3800" dirty="0" err="1" smtClean="0"/>
              <a:t>microtrauma</a:t>
            </a:r>
            <a:r>
              <a:rPr lang="en-US" sz="3800" dirty="0" smtClean="0"/>
              <a:t> to </a:t>
            </a:r>
            <a:r>
              <a:rPr lang="en-US" sz="3800" b="1" dirty="0" err="1" smtClean="0"/>
              <a:t>Sharpey’s</a:t>
            </a:r>
            <a:r>
              <a:rPr lang="en-US" sz="3800" b="1" dirty="0" smtClean="0"/>
              <a:t> fibers</a:t>
            </a:r>
            <a:r>
              <a:rPr lang="en-US" sz="3800" dirty="0" smtClean="0"/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859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09" y="1066800"/>
            <a:ext cx="9144001" cy="13716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How the developmental disturbance/abnormally impacts the patient dentally?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010" y="2743200"/>
            <a:ext cx="10972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 Most of the patients don’t know whether or not they have </a:t>
            </a:r>
            <a:r>
              <a:rPr lang="en-US" sz="3800" dirty="0" err="1"/>
              <a:t>cementicles</a:t>
            </a:r>
            <a:r>
              <a:rPr lang="en-US" sz="3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err="1" smtClean="0"/>
              <a:t>Cementicles</a:t>
            </a:r>
            <a:r>
              <a:rPr lang="en-US" sz="3800" dirty="0" smtClean="0"/>
              <a:t> </a:t>
            </a:r>
            <a:r>
              <a:rPr lang="en-US" sz="3800" dirty="0"/>
              <a:t>are only visible on radiographs. </a:t>
            </a:r>
          </a:p>
        </p:txBody>
      </p:sp>
    </p:spTree>
    <p:extLst>
      <p:ext uri="{BB962C8B-B14F-4D97-AF65-F5344CB8AC3E}">
        <p14:creationId xmlns:p14="http://schemas.microsoft.com/office/powerpoint/2010/main" val="5766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0"/>
            <a:ext cx="10363199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/>
              <a:t>Cemental</a:t>
            </a:r>
            <a:r>
              <a:rPr lang="en-US" sz="5400" dirty="0"/>
              <a:t> Spurs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5612" y="2057400"/>
            <a:ext cx="10363199" cy="3962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Can be found at or near the </a:t>
            </a:r>
            <a:r>
              <a:rPr lang="en-US" sz="3600" dirty="0" err="1"/>
              <a:t>cemental</a:t>
            </a:r>
            <a:r>
              <a:rPr lang="en-US" sz="3600" dirty="0"/>
              <a:t> enamel junction.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There are symmetrical spheres of cementum attached to the </a:t>
            </a:r>
            <a:r>
              <a:rPr lang="en-US" sz="3600" dirty="0" err="1"/>
              <a:t>cemental</a:t>
            </a:r>
            <a:r>
              <a:rPr lang="en-US" sz="3600" dirty="0"/>
              <a:t> root surface, similar to enamel pearls.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Cemental</a:t>
            </a:r>
            <a:r>
              <a:rPr lang="en-US" sz="3600" dirty="0"/>
              <a:t> spurs results from irregular deposition of cementum on the root.</a:t>
            </a:r>
          </a:p>
        </p:txBody>
      </p:sp>
    </p:spTree>
    <p:extLst>
      <p:ext uri="{BB962C8B-B14F-4D97-AF65-F5344CB8AC3E}">
        <p14:creationId xmlns:p14="http://schemas.microsoft.com/office/powerpoint/2010/main" val="27242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609600"/>
            <a:ext cx="10058400" cy="1676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How can </a:t>
            </a:r>
            <a:r>
              <a:rPr lang="en-US" sz="5400" dirty="0" err="1" smtClean="0"/>
              <a:t>cemental</a:t>
            </a:r>
            <a:r>
              <a:rPr lang="en-US" sz="5400" dirty="0" smtClean="0"/>
              <a:t> spurs affect the patient dentally? 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65214" y="2590800"/>
            <a:ext cx="10058399" cy="32766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The patient may not know that they have </a:t>
            </a:r>
            <a:r>
              <a:rPr lang="en-US" sz="3600" dirty="0" err="1" smtClean="0"/>
              <a:t>cemental</a:t>
            </a:r>
            <a:r>
              <a:rPr lang="en-US" sz="3600" dirty="0" smtClean="0"/>
              <a:t> spurs, they are only visible on radiographs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They can present some clinic problems in differentiation from calculus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May interfere with periodontal treatment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3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20" y="457200"/>
            <a:ext cx="10728992" cy="914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Concrescence 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51820" y="1676400"/>
            <a:ext cx="3581399" cy="43434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Is a condition of teeth where the </a:t>
            </a:r>
            <a:r>
              <a:rPr lang="en-US" sz="2600" dirty="0" smtClean="0"/>
              <a:t>cementum </a:t>
            </a:r>
            <a:r>
              <a:rPr lang="en-US" sz="2600" dirty="0"/>
              <a:t>overlying the roots of at least two teeth join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The cause can sometimes be attributed to trauma or crowding teeth.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Common in maxillary second and third molar area. </a:t>
            </a:r>
          </a:p>
        </p:txBody>
      </p:sp>
      <p:pic>
        <p:nvPicPr>
          <p:cNvPr id="5" name="Picture Placeholder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04" y="1828800"/>
            <a:ext cx="6705600" cy="4191000"/>
          </a:xfrm>
        </p:spPr>
      </p:pic>
      <p:sp>
        <p:nvSpPr>
          <p:cNvPr id="10" name="TextBox 9"/>
          <p:cNvSpPr txBox="1"/>
          <p:nvPr/>
        </p:nvSpPr>
        <p:spPr>
          <a:xfrm>
            <a:off x="17881600" y="239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164</TotalTime>
  <Words>384</Words>
  <Application>Microsoft Macintosh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Arial</vt:lpstr>
      <vt:lpstr>Digital Blue Tunnel 16x9</vt:lpstr>
      <vt:lpstr>Cementicles, Cemental Spurs, Concrescence</vt:lpstr>
      <vt:lpstr>Cementicles</vt:lpstr>
      <vt:lpstr>PowerPoint Presentation</vt:lpstr>
      <vt:lpstr>Etiology</vt:lpstr>
      <vt:lpstr>At what point in the development process does this occur?</vt:lpstr>
      <vt:lpstr>How the developmental disturbance/abnormally impacts the patient dentally?</vt:lpstr>
      <vt:lpstr>Cemental Spurs </vt:lpstr>
      <vt:lpstr>How can cemental spurs affect the patient dentally? </vt:lpstr>
      <vt:lpstr>Concrescence </vt:lpstr>
      <vt:lpstr>Etiology </vt:lpstr>
      <vt:lpstr>Role of the Dental Hygienist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Cementicles, Cemental Spurs, Concrescence</dc:title>
  <dc:creator>George Melendez Jr.</dc:creator>
  <cp:lastModifiedBy>Microsoft Office User</cp:lastModifiedBy>
  <cp:revision>17</cp:revision>
  <dcterms:created xsi:type="dcterms:W3CDTF">2016-12-03T00:20:08Z</dcterms:created>
  <dcterms:modified xsi:type="dcterms:W3CDTF">2016-12-05T03:07:27Z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