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60" r:id="rId6"/>
    <p:sldId id="263" r:id="rId7"/>
    <p:sldId id="262"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7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2ACC55-F2D6-4A28-9B0E-50A0F00CD6B0}"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167475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2ACC55-F2D6-4A28-9B0E-50A0F00CD6B0}"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310550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2ACC55-F2D6-4A28-9B0E-50A0F00CD6B0}"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47569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2ACC55-F2D6-4A28-9B0E-50A0F00CD6B0}"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51062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2ACC55-F2D6-4A28-9B0E-50A0F00CD6B0}"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13099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2ACC55-F2D6-4A28-9B0E-50A0F00CD6B0}"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170742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2ACC55-F2D6-4A28-9B0E-50A0F00CD6B0}"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211309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2ACC55-F2D6-4A28-9B0E-50A0F00CD6B0}"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200214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ACC55-F2D6-4A28-9B0E-50A0F00CD6B0}"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358986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2ACC55-F2D6-4A28-9B0E-50A0F00CD6B0}"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38205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2ACC55-F2D6-4A28-9B0E-50A0F00CD6B0}"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74C2-51DD-4573-A1FB-DB129AA8D059}" type="slidenum">
              <a:rPr lang="en-US" smtClean="0"/>
              <a:t>‹#›</a:t>
            </a:fld>
            <a:endParaRPr lang="en-US"/>
          </a:p>
        </p:txBody>
      </p:sp>
    </p:spTree>
    <p:extLst>
      <p:ext uri="{BB962C8B-B14F-4D97-AF65-F5344CB8AC3E}">
        <p14:creationId xmlns:p14="http://schemas.microsoft.com/office/powerpoint/2010/main" val="377207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ACC55-F2D6-4A28-9B0E-50A0F00CD6B0}" type="datetimeFigureOut">
              <a:rPr lang="en-US" smtClean="0"/>
              <a:t>12/14/2016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74C2-51DD-4573-A1FB-DB129AA8D059}" type="slidenum">
              <a:rPr lang="en-US" smtClean="0"/>
              <a:t>‹#›</a:t>
            </a:fld>
            <a:endParaRPr lang="en-US"/>
          </a:p>
        </p:txBody>
      </p:sp>
    </p:spTree>
    <p:extLst>
      <p:ext uri="{BB962C8B-B14F-4D97-AF65-F5344CB8AC3E}">
        <p14:creationId xmlns:p14="http://schemas.microsoft.com/office/powerpoint/2010/main" val="6989488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witter.com/yiyingl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500.co/team/yiying-l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yiyinglu.com/?portfolio=lifting-a-dreamer-aka-twitter-fail-whale" TargetMode="External"/><Relationship Id="rId3" Type="http://schemas.openxmlformats.org/officeDocument/2006/relationships/image" Target="../media/image5.jpg"/><Relationship Id="rId7"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hyperlink" Target="http://www.yiyinglu.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hyperlink" Target="https://www.google.com/imgres?imgurl=https%3A%2F%2Fblogs.adobe.com%2Fconversations%2Ffiles%2F2013%2F01%2Fcreativity-infographic.jpg&amp;imgrefurl=https%3A%2F%2Fblogs.adobe.com%2Fconversations%2F2013%2F01%2Fis-data-killing-creativity.html&amp;docid=LR18GReENoZxBM&amp;tbnid=X6sKsBvGhKjLdM%3A&amp;vet=1&amp;w=1140&amp;h=525&amp;bih=934&amp;biw=1920&amp;q=creativity&amp;ved=0ahUKEwic5NS1v_TQAhUIx2MKHV7_DpY4ZBAzCE0oSzBL&amp;iact=mrc&amp;uact=8" TargetMode="External"/><Relationship Id="rId2" Type="http://schemas.openxmlformats.org/officeDocument/2006/relationships/hyperlink" Target="https://www.google.com/imgres?imgurl=http%3A%2F%2Fpreviews.123rf.com%2Fimages%2Fdizanna%2Fdizanna1506%2Fdizanna150600491%2F40701122-Creativity-mind-map-business-concept-Stock-Photo-creative.jpg&amp;imgrefurl=http%3A%2F%2Fwww.123rf.com%2Fphoto_40701122_creativity-mind-map-business-concept.html&amp;docid=ymxDCcSH4NysPM&amp;tbnid=dgu8S-XwxLnqCM%3A&amp;vet=1&amp;w=1300&amp;h=866&amp;bih=934&amp;biw=1920&amp;q=creativity&amp;ved=0ahUKEwiP-4yrv_TQAhVU4GMKHfk9BpQQMwjBASg5MDk&amp;iact=mrc&amp;uact=8" TargetMode="External"/><Relationship Id="rId1" Type="http://schemas.openxmlformats.org/officeDocument/2006/relationships/slideLayout" Target="../slideLayouts/slideLayout2.xml"/><Relationship Id="rId6" Type="http://schemas.openxmlformats.org/officeDocument/2006/relationships/hyperlink" Target="https://www.google.com/imgres?imgurl=https%3A%2F%2Fi.ytimg.com%2Fvi%2FaH2ll5bwpKw%2Fmaxresdefault.jpg&amp;imgrefurl=https%3A%2F%2Fwww.youtube.com%2Fwatch%3Fv%3DaH2ll5bwpKw&amp;docid=A8QMN6WL3nV1DM&amp;tbnid=entEbh7NXzh-4M%3A&amp;vet=1&amp;w=1280&amp;h=720&amp;bih=934&amp;biw=1920&amp;q=creativity&amp;ved=0ahUKEwiP-4yrv_TQAhVU4GMKHfk9BpQQMwiEASgFMAU&amp;iact=mrc&amp;uact=8" TargetMode="External"/><Relationship Id="rId5" Type="http://schemas.openxmlformats.org/officeDocument/2006/relationships/image" Target="../media/image12.jpeg"/><Relationship Id="rId4" Type="http://schemas.openxmlformats.org/officeDocument/2006/relationships/hyperlink" Target="https://www.google.com/imgres?imgurl=http%3A%2F%2Ffiles.umwblogs.org%2Fgraphicnovel.umwblogs.org%2Ffiles%2F2015%2F10%2F01165830%2Fshutterstock_sample-phrases-for-creativity-and-innovation-on-your-performance-review-620x250.jpg&amp;imgrefurl=http%3A%2F%2Fgraphicnovel.umwblogs.org%2F2015%2F10%2F03%2Fconnecting-with-creativity%2F&amp;docid=AbuOId8DIg1zlM&amp;tbnid=gNFjB2gqKUWjuM%3A&amp;vet=1&amp;w=620&amp;h=250&amp;bih=934&amp;biw=1920&amp;q=creativity&amp;ved=0ahUKEwiP-4yrv_TQAhVU4GMKHfk9BpQQMwjfAShXMFc&amp;iact=mrc&amp;uac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0847" y="1993941"/>
            <a:ext cx="611366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My Artist Inspiration</a:t>
            </a:r>
            <a:endParaRPr lang="en-US" sz="5400" b="1" cap="none" spc="0" dirty="0">
              <a:ln/>
              <a:solidFill>
                <a:schemeClr val="accent4"/>
              </a:solidFill>
              <a:effectLst/>
            </a:endParaRPr>
          </a:p>
        </p:txBody>
      </p:sp>
      <p:sp>
        <p:nvSpPr>
          <p:cNvPr id="7" name="Rectangle 6"/>
          <p:cNvSpPr/>
          <p:nvPr/>
        </p:nvSpPr>
        <p:spPr>
          <a:xfrm>
            <a:off x="4134151" y="2967335"/>
            <a:ext cx="3923703"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Ivy Strickland</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a:off x="4533170" y="3890665"/>
            <a:ext cx="3125663" cy="1754326"/>
          </a:xfrm>
          <a:prstGeom prst="rect">
            <a:avLst/>
          </a:prstGeom>
          <a:noFill/>
        </p:spPr>
        <p:txBody>
          <a:bodyPr wrap="none" lIns="91440" tIns="45720" rIns="91440" bIns="45720">
            <a:spAutoFit/>
          </a:bodyPr>
          <a:lstStyle/>
          <a:p>
            <a:pPr algn="ctr"/>
            <a:r>
              <a:rPr lang="en-US" sz="5400" b="1" cap="none" spc="50" dirty="0" smtClean="0">
                <a:ln w="0"/>
                <a:solidFill>
                  <a:schemeClr val="accent1"/>
                </a:solidFill>
                <a:effectLst>
                  <a:innerShdw blurRad="63500" dist="50800" dir="13500000">
                    <a:srgbClr val="000000">
                      <a:alpha val="50000"/>
                    </a:srgbClr>
                  </a:innerShdw>
                </a:effectLst>
              </a:rPr>
              <a:t>Featuring </a:t>
            </a:r>
          </a:p>
          <a:p>
            <a:pPr algn="ctr"/>
            <a:r>
              <a:rPr lang="en-US" sz="5400" b="1" spc="50" dirty="0" smtClean="0">
                <a:ln w="0"/>
                <a:solidFill>
                  <a:schemeClr val="accent1"/>
                </a:solidFill>
                <a:effectLst>
                  <a:innerShdw blurRad="63500" dist="50800" dir="13500000">
                    <a:srgbClr val="000000">
                      <a:alpha val="50000"/>
                    </a:srgbClr>
                  </a:innerShdw>
                </a:effectLst>
              </a:rPr>
              <a:t>Yi-Ying</a:t>
            </a:r>
            <a:endParaRPr lang="en-US" sz="5400" b="1" cap="none" spc="50" dirty="0">
              <a:ln w="0"/>
              <a:solidFill>
                <a:schemeClr val="accent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5796486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287297" cy="4351338"/>
          </a:xfrm>
        </p:spPr>
        <p:txBody>
          <a:bodyPr>
            <a:normAutofit fontScale="77500" lnSpcReduction="20000"/>
          </a:bodyPr>
          <a:lstStyle/>
          <a:p>
            <a:r>
              <a:rPr lang="en-US" dirty="0" smtClean="0"/>
              <a:t>Coincidentally enough in Chinese Yi means </a:t>
            </a:r>
            <a:r>
              <a:rPr lang="en-US" b="1" i="1" dirty="0" smtClean="0"/>
              <a:t>Happy</a:t>
            </a:r>
            <a:r>
              <a:rPr lang="en-US" dirty="0" smtClean="0"/>
              <a:t> &amp; Ying means </a:t>
            </a:r>
            <a:r>
              <a:rPr lang="en-US" b="1" i="1" dirty="0" smtClean="0"/>
              <a:t>Creative</a:t>
            </a:r>
            <a:r>
              <a:rPr lang="en-US" dirty="0" smtClean="0"/>
              <a:t>. I’m sure Yi-Ying’s parents didn’t know she would be one of the most recognized creative artist in the 21</a:t>
            </a:r>
            <a:r>
              <a:rPr lang="en-US" baseline="30000" dirty="0" smtClean="0"/>
              <a:t>st</a:t>
            </a:r>
            <a:r>
              <a:rPr lang="en-US" dirty="0" smtClean="0"/>
              <a:t> century but she sure is.</a:t>
            </a:r>
          </a:p>
          <a:p>
            <a:endParaRPr lang="en-US" i="1" dirty="0"/>
          </a:p>
          <a:p>
            <a:r>
              <a:rPr lang="en-US" dirty="0" smtClean="0"/>
              <a:t>Yi-Ying was born in Shanghai on December 2</a:t>
            </a:r>
            <a:r>
              <a:rPr lang="en-US" baseline="30000" dirty="0" smtClean="0"/>
              <a:t>nd</a:t>
            </a:r>
            <a:r>
              <a:rPr lang="en-US" dirty="0"/>
              <a:t> </a:t>
            </a:r>
            <a:r>
              <a:rPr lang="en-US" dirty="0" smtClean="0"/>
              <a:t>she moved to Sydney Australia as a teenager. For 2 years she studied Exchange in Advertising, illustration and book design </a:t>
            </a:r>
            <a:r>
              <a:rPr lang="en-US" dirty="0"/>
              <a:t>i</a:t>
            </a:r>
            <a:r>
              <a:rPr lang="en-US" dirty="0" smtClean="0"/>
              <a:t>n London UK at Central St. Martins College of Arts &amp; Design in 2006. She then moved back to Sydney Australia where she Graduated from The University of Technology Sydney with First – Class honors in Bachelors of Design Visual Communication. </a:t>
            </a:r>
            <a:endParaRPr lang="en-US" b="1" i="1" dirty="0"/>
          </a:p>
        </p:txBody>
      </p:sp>
      <p:pic>
        <p:nvPicPr>
          <p:cNvPr id="2050" name="Picture 2" descr="Yiying L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21" y="1327355"/>
            <a:ext cx="5075747" cy="5075750"/>
          </a:xfrm>
          <a:prstGeom prst="rect">
            <a:avLst/>
          </a:prstGeom>
          <a:noFill/>
          <a:effectLst>
            <a:glow rad="228600">
              <a:schemeClr val="accent4">
                <a:satMod val="175000"/>
                <a:alpha val="40000"/>
              </a:schemeClr>
            </a:glow>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8" name="Rectangle 7"/>
          <p:cNvSpPr/>
          <p:nvPr/>
        </p:nvSpPr>
        <p:spPr>
          <a:xfrm>
            <a:off x="2658714" y="332290"/>
            <a:ext cx="359059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Background</a:t>
            </a:r>
          </a:p>
        </p:txBody>
      </p:sp>
    </p:spTree>
    <p:extLst>
      <p:ext uri="{BB962C8B-B14F-4D97-AF65-F5344CB8AC3E}">
        <p14:creationId xmlns:p14="http://schemas.microsoft.com/office/powerpoint/2010/main" val="26158911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090" y="265472"/>
            <a:ext cx="6083710" cy="5911492"/>
          </a:xfrm>
        </p:spPr>
        <p:txBody>
          <a:bodyPr>
            <a:normAutofit fontScale="62500" lnSpcReduction="20000"/>
          </a:bodyPr>
          <a:lstStyle/>
          <a:p>
            <a:r>
              <a:rPr lang="en-US" dirty="0" smtClean="0"/>
              <a:t>Yi-</a:t>
            </a:r>
            <a:r>
              <a:rPr lang="en-US" dirty="0"/>
              <a:t>Y</a:t>
            </a:r>
            <a:r>
              <a:rPr lang="en-US" dirty="0" smtClean="0"/>
              <a:t>ing </a:t>
            </a:r>
            <a:r>
              <a:rPr lang="en-US" dirty="0"/>
              <a:t>Lu is an award-winning </a:t>
            </a:r>
            <a:r>
              <a:rPr lang="en-US" dirty="0" smtClean="0"/>
              <a:t>designer </a:t>
            </a:r>
            <a:r>
              <a:rPr lang="en-US" dirty="0"/>
              <a:t>with more than 10 years of experience in the creative realm. Her projects have been featured in many publications, including </a:t>
            </a:r>
            <a:r>
              <a:rPr lang="en-US" dirty="0" smtClean="0"/>
              <a:t>The New York Times, Forbes, The Atlantic, NBS News, TIME, Wired Magazine, The Verge, CNN, BBC, San Francisco Chronicles, TechCrunch, Mashable, </a:t>
            </a:r>
            <a:r>
              <a:rPr lang="en-US" dirty="0" err="1" smtClean="0"/>
              <a:t>Engadget</a:t>
            </a:r>
            <a:r>
              <a:rPr lang="en-US" dirty="0" smtClean="0"/>
              <a:t>, The Huffington Post and So Much More</a:t>
            </a:r>
          </a:p>
          <a:p>
            <a:r>
              <a:rPr lang="en-US" dirty="0" smtClean="0"/>
              <a:t>She </a:t>
            </a:r>
            <a:r>
              <a:rPr lang="en-US" dirty="0"/>
              <a:t>has worked as a creative advisor and designer for Disney, Microsoft, SXSW, Twitter, PepsiCo, Sony, Scholastic, Maybelline, Expedia and so on. </a:t>
            </a:r>
            <a:endParaRPr lang="en-US" dirty="0" smtClean="0"/>
          </a:p>
          <a:p>
            <a:r>
              <a:rPr lang="en-US" dirty="0" smtClean="0"/>
              <a:t>Yi-Ying </a:t>
            </a:r>
            <a:r>
              <a:rPr lang="en-US" dirty="0"/>
              <a:t>was named a “Top 10 Emerging Leader in Innovation” in the Microsoft Next 100 series, published by The Australian. She is also the recipient of a Shorty Award, The One Show </a:t>
            </a:r>
            <a:endParaRPr lang="en-US" dirty="0" smtClean="0"/>
          </a:p>
          <a:p>
            <a:r>
              <a:rPr lang="en-US" dirty="0" smtClean="0"/>
              <a:t>Fashion </a:t>
            </a:r>
            <a:r>
              <a:rPr lang="en-US" dirty="0"/>
              <a:t>Illustrations </a:t>
            </a:r>
            <a:r>
              <a:rPr lang="en-US" dirty="0" err="1"/>
              <a:t>commisioned</a:t>
            </a:r>
            <a:r>
              <a:rPr lang="en-US" dirty="0"/>
              <a:t> by US fashion and culture magazine </a:t>
            </a:r>
            <a:r>
              <a:rPr lang="en-US" i="1" dirty="0"/>
              <a:t>Meets Obsession</a:t>
            </a:r>
            <a:r>
              <a:rPr lang="en-US" dirty="0"/>
              <a:t>‘s “10 Most Intriguing in Fashion” feature story, which will profile ten notable names in fashion who have made the industry’s most intriguing headlines this year. Each of these “Most Intriguing” illustrations for Meets Obsession include an embedded </a:t>
            </a:r>
            <a:r>
              <a:rPr lang="en-US" i="1" dirty="0"/>
              <a:t>Quick Response (QR) code</a:t>
            </a:r>
            <a:r>
              <a:rPr lang="en-US" dirty="0"/>
              <a:t>, that once scanned with a mobile device, will reveal the name of the Fashion Icon, Artist name as well as a web address where users learn further information of this project, as well as get a physical copy of the </a:t>
            </a:r>
            <a:r>
              <a:rPr lang="en-US" i="1" dirty="0"/>
              <a:t>Meets Obsession magazine</a:t>
            </a:r>
            <a:r>
              <a:rPr lang="en-US" dirty="0"/>
              <a:t> online.</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77543"/>
            <a:ext cx="3618967" cy="5247502"/>
          </a:xfrm>
          <a:prstGeom prst="rect">
            <a:avLst/>
          </a:prstGeom>
        </p:spPr>
      </p:pic>
      <p:sp>
        <p:nvSpPr>
          <p:cNvPr id="5" name="Rectangle 4"/>
          <p:cNvSpPr/>
          <p:nvPr/>
        </p:nvSpPr>
        <p:spPr>
          <a:xfrm>
            <a:off x="955458" y="361787"/>
            <a:ext cx="3595151"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Recognition</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8136787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2008 when twitter had only 2 million users, Lu licensed her piece called “ Lifting a Dreamer” to the startup company through a stock photo site. Now today with more than 332 million active users Lu’s piece has been widely viewed by the social media community.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250" y="3429000"/>
            <a:ext cx="4769807" cy="3370664"/>
          </a:xfrm>
          <a:prstGeom prst="rect">
            <a:avLst/>
          </a:prstGeom>
        </p:spPr>
      </p:pic>
      <p:sp>
        <p:nvSpPr>
          <p:cNvPr id="6" name="Rectangle 5"/>
          <p:cNvSpPr/>
          <p:nvPr/>
        </p:nvSpPr>
        <p:spPr>
          <a:xfrm>
            <a:off x="2574186" y="469941"/>
            <a:ext cx="515583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Lifting a Dreamer</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51471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Today Yi-Ying resides in Sydney Australia where she owns her own studio as well as teaches at The University of Technology </a:t>
            </a:r>
            <a:r>
              <a:rPr lang="en-US" dirty="0" smtClean="0"/>
              <a:t>Sydney </a:t>
            </a:r>
            <a:r>
              <a:rPr lang="en-US" dirty="0" smtClean="0"/>
              <a:t>the same University that honored her. Encouraging other young talented artist to follow their passions. Yi-Ying leads creative direction at 500 Startups, the worlds most </a:t>
            </a:r>
            <a:r>
              <a:rPr lang="en-US" dirty="0" smtClean="0"/>
              <a:t>active </a:t>
            </a:r>
            <a:r>
              <a:rPr lang="en-US" dirty="0" smtClean="0"/>
              <a:t>venture capital film and startup accelerator. </a:t>
            </a:r>
          </a:p>
          <a:p>
            <a:r>
              <a:rPr lang="en-US" dirty="0" smtClean="0"/>
              <a:t>Her </a:t>
            </a:r>
            <a:r>
              <a:rPr lang="en-US" dirty="0"/>
              <a:t>passion is to help companies, organizations, and individuals find the “FUN” in the “</a:t>
            </a:r>
            <a:r>
              <a:rPr lang="en-US" dirty="0" err="1"/>
              <a:t>FUNctional</a:t>
            </a:r>
            <a:r>
              <a:rPr lang="en-US" dirty="0" smtClean="0"/>
              <a:t>.”</a:t>
            </a:r>
          </a:p>
          <a:p>
            <a:endParaRPr lang="en-US" dirty="0"/>
          </a:p>
          <a:p>
            <a:r>
              <a:rPr lang="en-US" dirty="0"/>
              <a:t>- Link to Startups </a:t>
            </a:r>
            <a:r>
              <a:rPr lang="en-US" dirty="0">
                <a:hlinkClick r:id="rId2"/>
              </a:rPr>
              <a:t>http://500.co/team/yiying-lu</a:t>
            </a:r>
            <a:r>
              <a:rPr lang="en-US" dirty="0" smtClean="0">
                <a:hlinkClick r:id="rId2"/>
              </a:rPr>
              <a:t>/</a:t>
            </a:r>
            <a:r>
              <a:rPr lang="en-US" dirty="0" smtClean="0"/>
              <a:t> </a:t>
            </a:r>
            <a:endParaRPr lang="en-US" dirty="0"/>
          </a:p>
          <a:p>
            <a:endParaRPr lang="en-US" dirty="0"/>
          </a:p>
        </p:txBody>
      </p:sp>
      <p:sp>
        <p:nvSpPr>
          <p:cNvPr id="5" name="Rectangle 4"/>
          <p:cNvSpPr/>
          <p:nvPr/>
        </p:nvSpPr>
        <p:spPr>
          <a:xfrm>
            <a:off x="3617168" y="460109"/>
            <a:ext cx="362047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Present Day</a:t>
            </a:r>
          </a:p>
        </p:txBody>
      </p:sp>
    </p:spTree>
    <p:extLst>
      <p:ext uri="{BB962C8B-B14F-4D97-AF65-F5344CB8AC3E}">
        <p14:creationId xmlns:p14="http://schemas.microsoft.com/office/powerpoint/2010/main" val="1342528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832" y="365125"/>
            <a:ext cx="285750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113" y="1047955"/>
            <a:ext cx="2650408" cy="35338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5" y="2773874"/>
            <a:ext cx="1807958" cy="180795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27" y="4581832"/>
            <a:ext cx="1707126" cy="227616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052" y="1434922"/>
            <a:ext cx="2459041" cy="153690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2072" y="2773874"/>
            <a:ext cx="3875292" cy="4037032"/>
          </a:xfrm>
          <a:prstGeom prst="rect">
            <a:avLst/>
          </a:prstGeom>
        </p:spPr>
      </p:pic>
      <p:pic>
        <p:nvPicPr>
          <p:cNvPr id="1026" name="Picture 2" descr="failwhale_martin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0657" y="3120582"/>
            <a:ext cx="2679906" cy="357320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67052" y="168253"/>
            <a:ext cx="208422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REMIX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5590419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http://www.yiyinglu.com</a:t>
            </a:r>
            <a:r>
              <a:rPr lang="en-US" dirty="0" smtClean="0">
                <a:hlinkClick r:id="rId2"/>
              </a:rPr>
              <a:t>/</a:t>
            </a:r>
            <a:r>
              <a:rPr lang="en-US" dirty="0" smtClean="0"/>
              <a:t> </a:t>
            </a:r>
            <a:endParaRPr lang="en-US" dirty="0"/>
          </a:p>
        </p:txBody>
      </p:sp>
      <p:sp>
        <p:nvSpPr>
          <p:cNvPr id="5" name="Rectangle 4"/>
          <p:cNvSpPr/>
          <p:nvPr/>
        </p:nvSpPr>
        <p:spPr>
          <a:xfrm>
            <a:off x="2835746" y="440445"/>
            <a:ext cx="553728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Some Of Her Work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9397020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0970"/>
            <a:ext cx="10515600" cy="4351338"/>
          </a:xfrm>
        </p:spPr>
        <p:txBody>
          <a:bodyPr/>
          <a:lstStyle/>
          <a:p>
            <a:r>
              <a:rPr lang="en-US" dirty="0" smtClean="0"/>
              <a:t>Yi – Ying Lu </a:t>
            </a:r>
            <a:r>
              <a:rPr lang="en-US" dirty="0" smtClean="0"/>
              <a:t>inspires </a:t>
            </a:r>
            <a:r>
              <a:rPr lang="en-US" dirty="0" smtClean="0"/>
              <a:t>me because she was a young woman who as far as she was concerned wasn’t good at typical things like math nor was she competitive but still while laying under the radar found something fun that interested her and was able to become very successful due to following her own passion. We are all sort of taught to follow the more “realistic” path which usually is far from our personal passions and I admire her will to be </a:t>
            </a:r>
            <a:r>
              <a:rPr lang="en-US" dirty="0" smtClean="0"/>
              <a:t>herself.</a:t>
            </a:r>
            <a:endParaRPr lang="en-US" dirty="0"/>
          </a:p>
        </p:txBody>
      </p:sp>
      <p:pic>
        <p:nvPicPr>
          <p:cNvPr id="3076" name="Picture 4" descr="Image result for creativ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766" y="4182862"/>
            <a:ext cx="3642595" cy="24239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3920767" y="-34594"/>
            <a:ext cx="12192000"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84" tIns="0" rIns="50784"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DD4B39"/>
                </a:solidFill>
                <a:effectLst/>
                <a:latin typeface="Arial" panose="020B0604020202020204" pitchFamily="34" charset="0"/>
              </a:rPr>
              <a:t> </a:t>
            </a:r>
            <a:r>
              <a:rPr kumimoji="0" lang="en-US" altLang="en-US" sz="8500" b="0" i="0" u="none" strike="noStrike" cap="none" normalizeH="0" baseline="0" dirty="0" smtClean="0">
                <a:ln>
                  <a:noFill/>
                </a:ln>
                <a:solidFill>
                  <a:srgbClr val="DD4B39"/>
                </a:solidFill>
                <a:effectLst/>
                <a:latin typeface="Arial" panose="020B0604020202020204" pitchFamily="34" charset="0"/>
              </a:rPr>
              <a:t> </a:t>
            </a:r>
            <a:r>
              <a:rPr kumimoji="0" lang="en-US" altLang="en-US" sz="1800" b="0" i="0" u="none" strike="noStrike" cap="none" normalizeH="0" baseline="0" dirty="0" smtClean="0">
                <a:ln>
                  <a:noFill/>
                </a:ln>
                <a:solidFill>
                  <a:srgbClr val="DD4B39"/>
                </a:solidFill>
                <a:effectLst/>
                <a:latin typeface="Arial" panose="020B0604020202020204" pitchFamily="34" charset="0"/>
              </a:rPr>
              <a:t>                                                    </a:t>
            </a:r>
            <a:r>
              <a:rPr kumimoji="0" lang="en-US" altLang="en-US" sz="1800" b="0" i="0" u="none" strike="noStrike" cap="none" normalizeH="0" baseline="0" dirty="0" smtClean="0">
                <a:ln>
                  <a:noFill/>
                </a:ln>
                <a:solidFill>
                  <a:srgbClr val="CC0000"/>
                </a:solidFill>
                <a:effectLst/>
                <a:latin typeface="Arial" panose="020B0604020202020204" pitchFamily="34" charset="0"/>
                <a:hlinkClick r:id="rId4"/>
              </a:rPr>
              <a:t> </a:t>
            </a:r>
            <a:endParaRPr kumimoji="0" lang="en-US" altLang="en-US" sz="1800" b="0" i="0" u="none" strike="noStrike" cap="none" normalizeH="0" baseline="0" dirty="0" smtClean="0">
              <a:ln>
                <a:noFill/>
              </a:ln>
              <a:solidFill>
                <a:srgbClr val="DD4B39"/>
              </a:solidFill>
              <a:effectLst/>
              <a:latin typeface="Arial" panose="020B0604020202020204" pitchFamily="34" charset="0"/>
            </a:endParaRPr>
          </a:p>
        </p:txBody>
      </p:sp>
      <p:pic>
        <p:nvPicPr>
          <p:cNvPr id="3078" name="Picture 6" descr="Image result for creativ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7" y="4182862"/>
            <a:ext cx="4640366" cy="186139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Image result for creativity">
            <a:hlinkClick r:id="rId6"/>
          </p:cNvPr>
          <p:cNvSpPr>
            <a:spLocks noChangeAspect="1" noChangeArrowheads="1"/>
          </p:cNvSpPr>
          <p:nvPr/>
        </p:nvSpPr>
        <p:spPr bwMode="auto">
          <a:xfrm>
            <a:off x="5935663"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creativit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026" y="5320352"/>
            <a:ext cx="3152775" cy="14478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30347" y="270207"/>
            <a:ext cx="2087431"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WHY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28924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TM03457510[[fn=Savon]]</Template>
  <TotalTime>69</TotalTime>
  <Words>510</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Artist Inspiration</dc:title>
  <dc:creator>G29</dc:creator>
  <cp:lastModifiedBy>Student</cp:lastModifiedBy>
  <cp:revision>22</cp:revision>
  <dcterms:created xsi:type="dcterms:W3CDTF">2016-12-14T19:15:25Z</dcterms:created>
  <dcterms:modified xsi:type="dcterms:W3CDTF">2016-12-14T20:25:24Z</dcterms:modified>
</cp:coreProperties>
</file>