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8" r:id="rId5"/>
    <p:sldId id="261" r:id="rId6"/>
    <p:sldId id="272" r:id="rId7"/>
    <p:sldId id="257" r:id="rId8"/>
    <p:sldId id="263" r:id="rId9"/>
    <p:sldId id="267" r:id="rId10"/>
    <p:sldId id="270" r:id="rId11"/>
    <p:sldId id="269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drgstoothpix.com/wp-content/uploads/2011/08/amelogenesis-imperfecta-bitewings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FDF9410-E530-4E71-A2C0-4C24B48964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39631B-A9AC-41CC-A1A0-29E8E96FA6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59" y="1409633"/>
            <a:ext cx="9667979" cy="3262258"/>
          </a:xfrm>
        </p:spPr>
        <p:txBody>
          <a:bodyPr anchor="ctr">
            <a:normAutofit/>
          </a:bodyPr>
          <a:lstStyle/>
          <a:p>
            <a:r>
              <a:rPr lang="es-ES" sz="50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Amelogenesis</a:t>
            </a:r>
            <a:r>
              <a:rPr lang="es-ES" sz="5000" b="1" dirty="0">
                <a:latin typeface="Aharoni" panose="02010803020104030203" pitchFamily="2" charset="-79"/>
                <a:cs typeface="Aharoni" panose="02010803020104030203" pitchFamily="2" charset="-79"/>
              </a:rPr>
              <a:t> Imperfecta </a:t>
            </a:r>
            <a:br>
              <a:rPr lang="es-ES" sz="50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ES" sz="5000" b="1" dirty="0">
                <a:latin typeface="Aharoni" panose="02010803020104030203" pitchFamily="2" charset="-79"/>
                <a:cs typeface="Aharoni" panose="02010803020104030203" pitchFamily="2" charset="-79"/>
              </a:rPr>
              <a:t>and</a:t>
            </a:r>
            <a:br>
              <a:rPr lang="es-ES" sz="5000" b="1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ES" sz="50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s-ES" sz="50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Dentinogenesis</a:t>
            </a:r>
            <a:r>
              <a:rPr lang="es-ES" sz="5000" b="1" dirty="0">
                <a:latin typeface="Aharoni" panose="02010803020104030203" pitchFamily="2" charset="-79"/>
                <a:cs typeface="Aharoni" panose="02010803020104030203" pitchFamily="2" charset="-79"/>
              </a:rPr>
              <a:t> Imperfecta </a:t>
            </a:r>
            <a:endParaRPr lang="en-US" sz="5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44747C07-A9BC-468A-BC3B-0D10F9ADE9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2966" y="5142511"/>
            <a:ext cx="8686800" cy="62073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7000" dirty="0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IRENA SHLOMOV </a:t>
            </a:r>
          </a:p>
          <a:p>
            <a:pPr>
              <a:lnSpc>
                <a:spcPct val="110000"/>
              </a:lnSpc>
            </a:pPr>
            <a:r>
              <a:rPr lang="en-US" sz="7000" dirty="0">
                <a:solidFill>
                  <a:schemeClr val="accent1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DEN1218/E612</a:t>
            </a:r>
            <a:endParaRPr lang="en-US" sz="900" dirty="0">
              <a:solidFill>
                <a:schemeClr val="accent1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>
              <a:lnSpc>
                <a:spcPct val="110000"/>
              </a:lnSpc>
            </a:pPr>
            <a:endParaRPr lang="en-US" sz="9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3268B1E-8861-4702-9529-5A8FB23A61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52966" y="1094758"/>
            <a:ext cx="8686800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C6646AE-8FD6-411E-8640-6CCB250D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52966" y="4934078"/>
            <a:ext cx="8686800" cy="0"/>
          </a:xfrm>
          <a:prstGeom prst="line">
            <a:avLst/>
          </a:prstGeom>
          <a:ln w="381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4017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80185-6D97-45DE-B6F5-D265FBC9E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17251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Bitewing showing so-called ”shell teeth” – a type of </a:t>
            </a:r>
            <a:r>
              <a:rPr lang="en-US" sz="1800" dirty="0" err="1">
                <a:latin typeface="Aharoni" panose="02010803020104030203" pitchFamily="2" charset="-79"/>
                <a:cs typeface="Aharoni" panose="02010803020104030203" pitchFamily="2" charset="-79"/>
              </a:rPr>
              <a:t>Dentinogenesis</a:t>
            </a:r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 Imperfecta. </a:t>
            </a:r>
          </a:p>
          <a:p>
            <a:pPr marL="0" indent="0">
              <a:buNone/>
            </a:pPr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The enamel is essentially normal but there is almost no dentin and the pulp chambers are very large</a:t>
            </a:r>
            <a:endParaRPr lang="en-US" sz="1800" b="1" strike="sngStrike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5" name="Picture 4" descr="A picture containing standing, cat, man, hat&#10;&#10;Description automatically generated">
            <a:extLst>
              <a:ext uri="{FF2B5EF4-FFF2-40B4-BE49-F238E27FC236}">
                <a16:creationId xmlns:a16="http://schemas.microsoft.com/office/drawing/2014/main" id="{D548694F-98A5-458E-A38E-6782EBA045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32" r="-1" b="-1"/>
          <a:stretch/>
        </p:blipFill>
        <p:spPr>
          <a:xfrm>
            <a:off x="6094411" y="1147184"/>
            <a:ext cx="4960442" cy="397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539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E585B39-3F91-4716-B99B-F2F8519F4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B1AA877-09FE-4988-B95D-729E4F2BC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6034D98-8665-421D-8716-7748C50B9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cup&#10;&#10;Description automatically generated">
            <a:extLst>
              <a:ext uri="{FF2B5EF4-FFF2-40B4-BE49-F238E27FC236}">
                <a16:creationId xmlns:a16="http://schemas.microsoft.com/office/drawing/2014/main" id="{EB1A5BB1-6DBB-4A43-926D-642B92C4B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874" y="3312306"/>
            <a:ext cx="3350248" cy="234430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E6DD305-C00B-41EA-AD70-2EC024CCAD2A}"/>
              </a:ext>
            </a:extLst>
          </p:cNvPr>
          <p:cNvSpPr/>
          <p:nvPr/>
        </p:nvSpPr>
        <p:spPr>
          <a:xfrm>
            <a:off x="1554045" y="634433"/>
            <a:ext cx="288855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latin typeface="Aharoni" panose="02010803020104030203" pitchFamily="2" charset="-79"/>
                <a:cs typeface="Aharoni" panose="02010803020104030203" pitchFamily="2" charset="-79"/>
              </a:rPr>
              <a:t>Dentinogenesis</a:t>
            </a:r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 Imperfecta, Severe Form:</a:t>
            </a:r>
          </a:p>
          <a:p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Periapical radiograph showing shell teeth with enlarged pulp chamber</a:t>
            </a:r>
            <a:r>
              <a:rPr lang="en-US" sz="16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and thin radicular dentin.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8759155D-06BB-4648-B98E-ACA96FB843CA}"/>
              </a:ext>
            </a:extLst>
          </p:cNvPr>
          <p:cNvSpPr/>
          <p:nvPr/>
        </p:nvSpPr>
        <p:spPr>
          <a:xfrm rot="16200000" flipH="1">
            <a:off x="2348885" y="2649936"/>
            <a:ext cx="903767" cy="381419"/>
          </a:xfrm>
          <a:prstGeom prst="rightArrow">
            <a:avLst>
              <a:gd name="adj1" fmla="val 1404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58F4A7-0B04-4651-94DB-1B281A78EE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3639" y="543838"/>
            <a:ext cx="4373665" cy="234430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B84A4A4-5F42-4DEC-97BF-DB116ACF3C5C}"/>
              </a:ext>
            </a:extLst>
          </p:cNvPr>
          <p:cNvSpPr/>
          <p:nvPr/>
        </p:nvSpPr>
        <p:spPr>
          <a:xfrm>
            <a:off x="7070900" y="4054368"/>
            <a:ext cx="34558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latin typeface="Aharoni" panose="02010803020104030203" pitchFamily="2" charset="-79"/>
                <a:cs typeface="Aharoni" panose="02010803020104030203" pitchFamily="2" charset="-79"/>
              </a:rPr>
              <a:t>Periapical radiograph of posterior </a:t>
            </a:r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molar regions</a:t>
            </a:r>
            <a:r>
              <a:rPr lang="en-US" sz="1600" b="1" strike="sngStrike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showing </a:t>
            </a:r>
            <a:r>
              <a:rPr lang="en-US" sz="1600" b="1" dirty="0">
                <a:latin typeface="Aharoni" panose="02010803020104030203" pitchFamily="2" charset="-79"/>
                <a:cs typeface="Aharoni" panose="02010803020104030203" pitchFamily="2" charset="-79"/>
              </a:rPr>
              <a:t>thin irregular enamel and dentin, with wide pulp chambers resembling “shell teeth”.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7699109-8583-487E-A6C4-A8C8B8063CEB}"/>
              </a:ext>
            </a:extLst>
          </p:cNvPr>
          <p:cNvSpPr/>
          <p:nvPr/>
        </p:nvSpPr>
        <p:spPr>
          <a:xfrm rot="5400000" flipH="1">
            <a:off x="8147246" y="3301629"/>
            <a:ext cx="903767" cy="381418"/>
          </a:xfrm>
          <a:prstGeom prst="rightArrow">
            <a:avLst>
              <a:gd name="adj1" fmla="val 1404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59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9663C92-81CA-46B1-B5AE-F46DF8D7E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49D3543-8D0A-40E1-9AF0-8F6CA1B45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3DEAED4-B139-47BA-8465-055B31546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95D5915-B3A1-4355-8C82-B0DA5D575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08" y="134852"/>
            <a:ext cx="2821967" cy="3144914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2700" dirty="0"/>
            </a:br>
            <a:endParaRPr lang="en-US" sz="270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9E84EB2-5376-430C-8E52-2E9A0E450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A54BBFA-40E9-4A39-AAB4-0955CCC2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blipFill dpi="0" rotWithShape="1">
              <a:blip r:embed="rId3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D1B8558-BC92-4D82-A38D-36EB51051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F37C281C-1C89-412E-A228-318ED17374C2}"/>
              </a:ext>
            </a:extLst>
          </p:cNvPr>
          <p:cNvSpPr/>
          <p:nvPr/>
        </p:nvSpPr>
        <p:spPr>
          <a:xfrm>
            <a:off x="575008" y="1891571"/>
            <a:ext cx="33768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Panoramic radiograph of</a:t>
            </a:r>
          </a:p>
          <a:p>
            <a:pPr fontAlgn="base"/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Dentinogenesis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Imperfecta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EA57666F-9339-47CA-9B28-775439C1F0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900" y="1226728"/>
            <a:ext cx="6551283" cy="375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17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A9663C92-81CA-46B1-B5AE-F46DF8D7E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449D3543-8D0A-40E1-9AF0-8F6CA1B45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3DEAED4-B139-47BA-8465-055B31546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CB0ACEA-9286-4C57-96AA-803454844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8245" y="1961118"/>
            <a:ext cx="3268494" cy="3144914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2700" b="1" u="sng" dirty="0"/>
            </a:br>
            <a:endParaRPr lang="en-US" sz="2700" b="1" dirty="0">
              <a:solidFill>
                <a:schemeClr val="tx1"/>
              </a:solidFill>
              <a:latin typeface="+mn-lt"/>
              <a:cs typeface="Aharoni" panose="02010803020104030203" pitchFamily="2" charset="-79"/>
            </a:endParaRP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9E84EB2-5376-430C-8E52-2E9A0E450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AA54BBFA-40E9-4A39-AAB4-0955CCC2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blipFill dpi="0" rotWithShape="1">
              <a:blip r:embed="rId3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D1B8558-BC92-4D82-A38D-36EB51051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Content Placeholder 4" descr="A picture containing indoor, small, white, cat&#10;&#10;Description automatically generated">
            <a:extLst>
              <a:ext uri="{FF2B5EF4-FFF2-40B4-BE49-F238E27FC236}">
                <a16:creationId xmlns:a16="http://schemas.microsoft.com/office/drawing/2014/main" id="{00A1C008-CE27-41F9-B7C2-FDEA6F212EA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80" r="2" b="2"/>
          <a:stretch/>
        </p:blipFill>
        <p:spPr>
          <a:xfrm>
            <a:off x="4618374" y="1116345"/>
            <a:ext cx="6282919" cy="3866172"/>
          </a:xfrm>
          <a:prstGeom prst="rect">
            <a:avLst/>
          </a:prstGeom>
        </p:spPr>
      </p:pic>
      <p:sp>
        <p:nvSpPr>
          <p:cNvPr id="21" name="Arrow: Right 20">
            <a:extLst>
              <a:ext uri="{FF2B5EF4-FFF2-40B4-BE49-F238E27FC236}">
                <a16:creationId xmlns:a16="http://schemas.microsoft.com/office/drawing/2014/main" id="{E60015C2-E1C7-4DA9-BD53-D435F7361DE1}"/>
              </a:ext>
            </a:extLst>
          </p:cNvPr>
          <p:cNvSpPr/>
          <p:nvPr/>
        </p:nvSpPr>
        <p:spPr>
          <a:xfrm rot="21095701">
            <a:off x="3018667" y="3957086"/>
            <a:ext cx="2132633" cy="207443"/>
          </a:xfrm>
          <a:prstGeom prst="rightArrow">
            <a:avLst>
              <a:gd name="adj1" fmla="val 48125"/>
              <a:gd name="adj2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18C751-62F2-4848-A22D-B86D9D5F0244}"/>
              </a:ext>
            </a:extLst>
          </p:cNvPr>
          <p:cNvSpPr/>
          <p:nvPr/>
        </p:nvSpPr>
        <p:spPr>
          <a:xfrm>
            <a:off x="320634" y="1002092"/>
            <a:ext cx="34199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Amelogenesis</a:t>
            </a:r>
            <a:r>
              <a:rPr lang="en-US" b="1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b="1" u="sng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Imperfecta</a:t>
            </a:r>
            <a:endParaRPr lang="en-US" sz="36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C1493A-7197-4957-96D2-04444C9DD1F5}"/>
              </a:ext>
            </a:extLst>
          </p:cNvPr>
          <p:cNvSpPr/>
          <p:nvPr/>
        </p:nvSpPr>
        <p:spPr>
          <a:xfrm>
            <a:off x="408245" y="3996112"/>
            <a:ext cx="27104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Enamel appears as radiolucent</a:t>
            </a:r>
            <a:endParaRPr lang="en-US" b="1" strike="sngStrike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8343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16">
            <a:extLst>
              <a:ext uri="{FF2B5EF4-FFF2-40B4-BE49-F238E27FC236}">
                <a16:creationId xmlns:a16="http://schemas.microsoft.com/office/drawing/2014/main" id="{C72108A5-CE2C-4966-B863-66581E6E48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9" name="Picture 118">
            <a:extLst>
              <a:ext uri="{FF2B5EF4-FFF2-40B4-BE49-F238E27FC236}">
                <a16:creationId xmlns:a16="http://schemas.microsoft.com/office/drawing/2014/main" id="{34DF22E0-9870-4CBF-AA3A-D710A9D8D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4348DA73-B56C-4BAB-9988-C048297EF4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4B38D593-3E24-49D2-9ACB-AC914C75E2E4}"/>
              </a:ext>
            </a:extLst>
          </p:cNvPr>
          <p:cNvSpPr/>
          <p:nvPr/>
        </p:nvSpPr>
        <p:spPr>
          <a:xfrm>
            <a:off x="855678" y="707217"/>
            <a:ext cx="102324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 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Right bitewing showing the enamel defects of Amelogenesis Imperfecta, arrows pointing to both the</a:t>
            </a:r>
            <a:r>
              <a:rPr lang="en-US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deciduous and permanent dentitions</a:t>
            </a:r>
          </a:p>
        </p:txBody>
      </p:sp>
      <p:pic>
        <p:nvPicPr>
          <p:cNvPr id="7" name="Picture 6" descr="A picture containing cat, black, dog, laying&#10;&#10;Description automatically generated">
            <a:extLst>
              <a:ext uri="{FF2B5EF4-FFF2-40B4-BE49-F238E27FC236}">
                <a16:creationId xmlns:a16="http://schemas.microsoft.com/office/drawing/2014/main" id="{0B0FBEBD-FDD3-4980-A9CE-7CE626C343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1562" y="1733750"/>
            <a:ext cx="5668875" cy="3774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2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9663C92-81CA-46B1-B5AE-F46DF8D7E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49D3543-8D0A-40E1-9AF0-8F6CA1B45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3DEAED4-B139-47BA-8465-055B31546B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95D5915-B3A1-4355-8C82-B0DA5D575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008" y="134852"/>
            <a:ext cx="2821967" cy="3144914"/>
          </a:xfrm>
        </p:spPr>
        <p:txBody>
          <a:bodyPr vert="horz" lIns="91440" tIns="45720" rIns="91440" bIns="45720" rtlCol="0" anchor="ctr">
            <a:normAutofit/>
          </a:bodyPr>
          <a:lstStyle/>
          <a:p>
            <a:br>
              <a:rPr lang="en-US" sz="2700" dirty="0"/>
            </a:br>
            <a:endParaRPr lang="en-US" sz="2700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9E84EB2-5376-430C-8E52-2E9A0E450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3979389" y="482171"/>
            <a:chExt cx="7560115" cy="514910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A54BBFA-40E9-4A39-AAB4-0955CCC25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79389" y="482171"/>
              <a:ext cx="7560115" cy="5149101"/>
            </a:xfrm>
            <a:prstGeom prst="rect">
              <a:avLst/>
            </a:prstGeom>
            <a:blipFill dpi="0" rotWithShape="1">
              <a:blip r:embed="rId3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D1B8558-BC92-4D82-A38D-36EB51051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92448" y="812507"/>
              <a:ext cx="692827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F37C281C-1C89-412E-A228-318ED17374C2}"/>
              </a:ext>
            </a:extLst>
          </p:cNvPr>
          <p:cNvSpPr/>
          <p:nvPr/>
        </p:nvSpPr>
        <p:spPr>
          <a:xfrm>
            <a:off x="575008" y="1891571"/>
            <a:ext cx="337688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Panoramic radiograph of</a:t>
            </a:r>
          </a:p>
          <a:p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Amelogenesis Imperfecta</a:t>
            </a:r>
            <a:r>
              <a:rPr lang="en-US" sz="24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1400" b="1" dirty="0"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US" sz="1400" dirty="0">
                <a:latin typeface="Aharoni" panose="02010803020104030203" pitchFamily="2" charset="-79"/>
                <a:cs typeface="Aharoni" panose="02010803020104030203" pitchFamily="2" charset="-79"/>
              </a:rPr>
              <a:t>showing absent or very thin enamel)</a:t>
            </a:r>
            <a:endParaRPr lang="en-US" sz="1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EC45452-498D-4B66-9E71-5BAEB1219D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951" y="1011591"/>
            <a:ext cx="6387934" cy="4105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4529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52BA0C1E-2EDF-428C-9D68-24C9FC385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571" y="1140277"/>
            <a:ext cx="4086451" cy="43323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Amelogenesis Imperfecta:</a:t>
            </a:r>
          </a:p>
          <a:p>
            <a:pPr marL="0" indent="0">
              <a:buNone/>
            </a:pPr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thin enamel, looks less radiopaque on a radiograph</a:t>
            </a:r>
            <a:endParaRPr lang="en-US" sz="1600" b="1" strike="sngStrike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71" name="Group 66">
            <a:extLst>
              <a:ext uri="{FF2B5EF4-FFF2-40B4-BE49-F238E27FC236}">
                <a16:creationId xmlns:a16="http://schemas.microsoft.com/office/drawing/2014/main" id="{28BEE980-ED6E-4B1D-A571-B662AD4AFE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78722" y="2012810"/>
            <a:ext cx="4964072" cy="3459865"/>
            <a:chOff x="5778722" y="2012810"/>
            <a:chExt cx="4964072" cy="3459865"/>
          </a:xfrm>
        </p:grpSpPr>
        <p:sp>
          <p:nvSpPr>
            <p:cNvPr id="72" name="Rectangle 67">
              <a:extLst>
                <a:ext uri="{FF2B5EF4-FFF2-40B4-BE49-F238E27FC236}">
                  <a16:creationId xmlns:a16="http://schemas.microsoft.com/office/drawing/2014/main" id="{9C8180C4-0FFB-4B65-A990-79439236C0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8722" y="2012810"/>
              <a:ext cx="4964072" cy="3459865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68">
              <a:extLst>
                <a:ext uri="{FF2B5EF4-FFF2-40B4-BE49-F238E27FC236}">
                  <a16:creationId xmlns:a16="http://schemas.microsoft.com/office/drawing/2014/main" id="{2DDD1EAE-0045-4872-88B9-4B49F2D77B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47629" y="2182137"/>
              <a:ext cx="4631437" cy="313000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 descr="A picture containing white, cat, close, sitting&#10;&#10;Description automatically generated">
            <a:extLst>
              <a:ext uri="{FF2B5EF4-FFF2-40B4-BE49-F238E27FC236}">
                <a16:creationId xmlns:a16="http://schemas.microsoft.com/office/drawing/2014/main" id="{4C553546-2BCA-4A3F-97AC-59AFEF103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415566"/>
            <a:ext cx="4312393" cy="2424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351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399E5-C441-4687-BABC-B4ED5239E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750" y="770963"/>
            <a:ext cx="9291215" cy="1049235"/>
          </a:xfrm>
        </p:spPr>
        <p:txBody>
          <a:bodyPr>
            <a:normAutofit fontScale="90000"/>
          </a:bodyPr>
          <a:lstStyle/>
          <a:p>
            <a:br>
              <a:rPr lang="en-US"/>
            </a:br>
            <a:br>
              <a:rPr lang="en-US">
                <a:hlinkClick r:id="rId2" tooltip="amelogenesis imperfecta bitewings"/>
              </a:rPr>
            </a:br>
            <a:endParaRPr lang="en-US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A369AB74-E7E0-46CE-92D3-459B4667C79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630" y="1758313"/>
            <a:ext cx="9164740" cy="1927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B10FA7A-0705-4AC0-9F92-9074E4E6C9F7}"/>
              </a:ext>
            </a:extLst>
          </p:cNvPr>
          <p:cNvSpPr/>
          <p:nvPr/>
        </p:nvSpPr>
        <p:spPr>
          <a:xfrm>
            <a:off x="2922165" y="4136041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Amelogenesis Imperfecta</a:t>
            </a:r>
            <a:endParaRPr lang="en-US" sz="1600" b="1" dirty="0"/>
          </a:p>
          <a:p>
            <a:pPr algn="ctr"/>
            <a:r>
              <a:rPr lang="en-US" sz="1600" b="1" dirty="0">
                <a:latin typeface="Aharoni" panose="02010803020104030203" pitchFamily="2" charset="-79"/>
                <a:cs typeface="Aharoni" panose="02010803020104030203" pitchFamily="2" charset="-79"/>
              </a:rPr>
              <a:t>Note the square shape and thin enamel</a:t>
            </a:r>
          </a:p>
        </p:txBody>
      </p:sp>
    </p:spTree>
    <p:extLst>
      <p:ext uri="{BB962C8B-B14F-4D97-AF65-F5344CB8AC3E}">
        <p14:creationId xmlns:p14="http://schemas.microsoft.com/office/powerpoint/2010/main" val="518163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5">
            <a:extLst>
              <a:ext uri="{FF2B5EF4-FFF2-40B4-BE49-F238E27FC236}">
                <a16:creationId xmlns:a16="http://schemas.microsoft.com/office/drawing/2014/main" id="{5D0B698F-C98D-4906-8954-959228B33A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46399" y="2012810"/>
            <a:ext cx="4969251" cy="3459865"/>
            <a:chOff x="1446399" y="2012810"/>
            <a:chExt cx="4969251" cy="3459865"/>
          </a:xfrm>
        </p:grpSpPr>
        <p:sp>
          <p:nvSpPr>
            <p:cNvPr id="51" name="Rectangle 46">
              <a:extLst>
                <a:ext uri="{FF2B5EF4-FFF2-40B4-BE49-F238E27FC236}">
                  <a16:creationId xmlns:a16="http://schemas.microsoft.com/office/drawing/2014/main" id="{E49F8037-50AA-481C-ADCB-7912B70F9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46399" y="2012810"/>
              <a:ext cx="4969251" cy="3459865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47">
              <a:extLst>
                <a:ext uri="{FF2B5EF4-FFF2-40B4-BE49-F238E27FC236}">
                  <a16:creationId xmlns:a16="http://schemas.microsoft.com/office/drawing/2014/main" id="{85BA99A6-64A7-48DF-8C9F-8371AB627A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5362" y="2182137"/>
              <a:ext cx="4654871" cy="313000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4C4F0FB6-B172-4001-8AB9-453CE0D2A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4700" y="2343149"/>
            <a:ext cx="3620901" cy="22797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Hypoplastic Amelogenesis Imperfecta: </a:t>
            </a:r>
          </a:p>
          <a:p>
            <a:pPr marL="0" indent="0">
              <a:buNone/>
            </a:pPr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Note the thin enamel but normal underlying tooth structure.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8E13B24-3CCF-4480-AF96-C7F5738CC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023" y="2254804"/>
            <a:ext cx="3985548" cy="297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585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55103290-D871-41E5-B75E-0C072C496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CBAB5DA9-79DC-46BD-A512-56A8EFF48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02A9421-39C5-4CA9-8A9B-0555327354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A8C17438-4D59-4D84-A59E-95F1AA172D89}"/>
              </a:ext>
            </a:extLst>
          </p:cNvPr>
          <p:cNvSpPr/>
          <p:nvPr/>
        </p:nvSpPr>
        <p:spPr>
          <a:xfrm>
            <a:off x="1391946" y="-42012"/>
            <a:ext cx="8643011" cy="1176921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algn="ctr"/>
            <a:r>
              <a:rPr lang="en-US" sz="3600" b="1" dirty="0" err="1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Dentinogenesis</a:t>
            </a:r>
            <a:r>
              <a:rPr lang="en-US" sz="3600" b="1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Imperfecta</a:t>
            </a:r>
            <a:endParaRPr lang="en-US" sz="3600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5" name="Content Placeholder 5" descr="A picture containing food, man&#10;&#10;Description automatically generated">
            <a:extLst>
              <a:ext uri="{FF2B5EF4-FFF2-40B4-BE49-F238E27FC236}">
                <a16:creationId xmlns:a16="http://schemas.microsoft.com/office/drawing/2014/main" id="{71118420-84D4-4A29-B521-52DBB6AE99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7" y="1637131"/>
            <a:ext cx="3354995" cy="2502030"/>
          </a:xfrm>
          <a:prstGeom prst="rect">
            <a:avLst/>
          </a:prstGeom>
        </p:spPr>
      </p:pic>
      <p:pic>
        <p:nvPicPr>
          <p:cNvPr id="28" name="Content Placeholder 4" descr="A picture containing water, white, holding&#10;&#10;Description automatically generated">
            <a:extLst>
              <a:ext uri="{FF2B5EF4-FFF2-40B4-BE49-F238E27FC236}">
                <a16:creationId xmlns:a16="http://schemas.microsoft.com/office/drawing/2014/main" id="{1DBF8FD9-7F2D-4DD3-AD5C-8B9B7C65B0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512" y="1621417"/>
            <a:ext cx="3384530" cy="2502030"/>
          </a:xfrm>
          <a:prstGeom prst="rect">
            <a:avLst/>
          </a:prstGeom>
        </p:spPr>
      </p:pic>
      <p:pic>
        <p:nvPicPr>
          <p:cNvPr id="35" name="Content Placeholder 4" descr="A picture containing indoor, sitting, table, counter&#10;&#10;Description automatically generated">
            <a:extLst>
              <a:ext uri="{FF2B5EF4-FFF2-40B4-BE49-F238E27FC236}">
                <a16:creationId xmlns:a16="http://schemas.microsoft.com/office/drawing/2014/main" id="{E1796919-3397-4DB4-B3FC-8D83C676883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2270" r="17868" b="-2"/>
          <a:stretch/>
        </p:blipFill>
        <p:spPr>
          <a:xfrm>
            <a:off x="8001237" y="1621417"/>
            <a:ext cx="3120283" cy="250203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783A115-4945-4637-9BD7-63D880DC87DE}"/>
              </a:ext>
            </a:extLst>
          </p:cNvPr>
          <p:cNvSpPr/>
          <p:nvPr/>
        </p:nvSpPr>
        <p:spPr>
          <a:xfrm>
            <a:off x="4306513" y="4663546"/>
            <a:ext cx="35801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dirty="0">
                <a:latin typeface="Aharoni" panose="02010803020104030203" pitchFamily="2" charset="-79"/>
                <a:cs typeface="Aharoni" panose="02010803020104030203" pitchFamily="2" charset="-79"/>
              </a:rPr>
              <a:t>Dentin appears as radiolucent area surrounded by faint radiopaque margins </a:t>
            </a:r>
          </a:p>
        </p:txBody>
      </p:sp>
    </p:spTree>
    <p:extLst>
      <p:ext uri="{BB962C8B-B14F-4D97-AF65-F5344CB8AC3E}">
        <p14:creationId xmlns:p14="http://schemas.microsoft.com/office/powerpoint/2010/main" val="882905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2153E5A-E8D9-400C-B817-867AF287E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90" y="2043724"/>
            <a:ext cx="4996201" cy="4886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Periapical of maxillary premolars and molars showing </a:t>
            </a:r>
            <a:r>
              <a:rPr lang="en-US" sz="1800" dirty="0" err="1">
                <a:latin typeface="Aharoni" panose="02010803020104030203" pitchFamily="2" charset="-79"/>
                <a:cs typeface="Aharoni" panose="02010803020104030203" pitchFamily="2" charset="-79"/>
              </a:rPr>
              <a:t>Dentinogenesis</a:t>
            </a:r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 Imperfecta. </a:t>
            </a:r>
          </a:p>
          <a:p>
            <a:pPr marL="0" indent="0">
              <a:buNone/>
            </a:pPr>
            <a:r>
              <a:rPr lang="en-US" sz="1800" dirty="0">
                <a:latin typeface="Aharoni" panose="02010803020104030203" pitchFamily="2" charset="-79"/>
                <a:cs typeface="Aharoni" panose="02010803020104030203" pitchFamily="2" charset="-79"/>
              </a:rPr>
              <a:t>Note the near obliteration of the pulp chamber (black arrow) and loss of the overlying enamel (white arrows).</a:t>
            </a:r>
          </a:p>
        </p:txBody>
      </p:sp>
      <p:pic>
        <p:nvPicPr>
          <p:cNvPr id="8" name="Picture 7" descr="A picture containing indoor, sitting, table, white&#10;&#10;Description automatically generated">
            <a:extLst>
              <a:ext uri="{FF2B5EF4-FFF2-40B4-BE49-F238E27FC236}">
                <a16:creationId xmlns:a16="http://schemas.microsoft.com/office/drawing/2014/main" id="{6560174E-6792-4DFB-950B-C8F1F1C6DA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757" y="1362787"/>
            <a:ext cx="5854413" cy="39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36744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215</Words>
  <Application>Microsoft Office PowerPoint</Application>
  <PresentationFormat>Widescreen</PresentationFormat>
  <Paragraphs>30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Aharoni</vt:lpstr>
      <vt:lpstr>Arial</vt:lpstr>
      <vt:lpstr>Arial Black</vt:lpstr>
      <vt:lpstr>Rockwell</vt:lpstr>
      <vt:lpstr>Gallery</vt:lpstr>
      <vt:lpstr>Amelogenesis Imperfecta  and  Dentinogenesis Imperfecta </vt:lpstr>
      <vt:lpstr> </vt:lpstr>
      <vt:lpstr>PowerPoint Presentation</vt:lpstr>
      <vt:lpstr> </vt:lpstr>
      <vt:lpstr>PowerPoint Presentation</vt:lpstr>
      <vt:lpstr>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Amelogenesis Imperfecta  and  Dentinogenesis Imperfecta</dc:title>
  <dc:creator>Irena</dc:creator>
  <cp:lastModifiedBy>Irena Shlomov</cp:lastModifiedBy>
  <cp:revision>10</cp:revision>
  <dcterms:created xsi:type="dcterms:W3CDTF">2020-03-21T03:25:01Z</dcterms:created>
  <dcterms:modified xsi:type="dcterms:W3CDTF">2021-02-16T17:22:04Z</dcterms:modified>
</cp:coreProperties>
</file>