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67" r:id="rId5"/>
    <p:sldId id="258" r:id="rId6"/>
    <p:sldId id="268" r:id="rId7"/>
    <p:sldId id="269" r:id="rId8"/>
    <p:sldId id="259" r:id="rId9"/>
    <p:sldId id="260"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p:restoredTop sz="94663"/>
  </p:normalViewPr>
  <p:slideViewPr>
    <p:cSldViewPr snapToGrid="0" snapToObjects="1">
      <p:cViewPr varScale="1">
        <p:scale>
          <a:sx n="117" d="100"/>
          <a:sy n="117" d="100"/>
        </p:scale>
        <p:origin x="138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B24138-1D90-CC43-8686-86859F781151}" type="datetimeFigureOut">
              <a:rPr lang="en-US" smtClean="0"/>
              <a:t>12/13/19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2578464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B24138-1D90-CC43-8686-86859F781151}" type="datetimeFigureOut">
              <a:rPr lang="en-US" smtClean="0"/>
              <a:t>12/13/19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251456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B24138-1D90-CC43-8686-86859F781151}" type="datetimeFigureOut">
              <a:rPr lang="en-US" smtClean="0"/>
              <a:t>12/13/19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2612773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B24138-1D90-CC43-8686-86859F781151}" type="datetimeFigureOut">
              <a:rPr lang="en-US" smtClean="0"/>
              <a:t>12/13/19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319356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B24138-1D90-CC43-8686-86859F781151}" type="datetimeFigureOut">
              <a:rPr lang="en-US" smtClean="0"/>
              <a:t>12/13/19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51461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B24138-1D90-CC43-8686-86859F781151}" type="datetimeFigureOut">
              <a:rPr lang="en-US" smtClean="0"/>
              <a:t>12/13/19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1008200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B24138-1D90-CC43-8686-86859F781151}" type="datetimeFigureOut">
              <a:rPr lang="en-US" smtClean="0"/>
              <a:t>12/13/19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351398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B24138-1D90-CC43-8686-86859F781151}" type="datetimeFigureOut">
              <a:rPr lang="en-US" smtClean="0"/>
              <a:t>12/13/19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142503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B24138-1D90-CC43-8686-86859F781151}" type="datetimeFigureOut">
              <a:rPr lang="en-US" smtClean="0"/>
              <a:t>12/13/19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2119543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B24138-1D90-CC43-8686-86859F781151}" type="datetimeFigureOut">
              <a:rPr lang="en-US" smtClean="0"/>
              <a:t>12/13/19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6119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B24138-1D90-CC43-8686-86859F781151}" type="datetimeFigureOut">
              <a:rPr lang="en-US" smtClean="0"/>
              <a:t>12/13/19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09AF6F-CCFB-3C4F-ACBC-9DBF7B505E31}" type="slidenum">
              <a:rPr lang="en-US" smtClean="0"/>
              <a:t>‹#›</a:t>
            </a:fld>
            <a:endParaRPr lang="en-US"/>
          </a:p>
        </p:txBody>
      </p:sp>
    </p:spTree>
    <p:extLst>
      <p:ext uri="{BB962C8B-B14F-4D97-AF65-F5344CB8AC3E}">
        <p14:creationId xmlns:p14="http://schemas.microsoft.com/office/powerpoint/2010/main" val="2867957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B24138-1D90-CC43-8686-86859F781151}" type="datetimeFigureOut">
              <a:rPr lang="en-US" smtClean="0"/>
              <a:t>12/13/19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9AF6F-CCFB-3C4F-ACBC-9DBF7B505E31}" type="slidenum">
              <a:rPr lang="en-US" smtClean="0"/>
              <a:t>‹#›</a:t>
            </a:fld>
            <a:endParaRPr lang="en-US"/>
          </a:p>
        </p:txBody>
      </p:sp>
    </p:spTree>
    <p:extLst>
      <p:ext uri="{BB962C8B-B14F-4D97-AF65-F5344CB8AC3E}">
        <p14:creationId xmlns:p14="http://schemas.microsoft.com/office/powerpoint/2010/main" val="144217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3333" y="324557"/>
            <a:ext cx="8156223" cy="6067776"/>
          </a:xfrm>
        </p:spPr>
        <p:txBody>
          <a:bodyPr/>
          <a:lstStyle/>
          <a:p>
            <a:pPr lvl="1"/>
            <a:endParaRPr lang="en-US" sz="1200" dirty="0">
              <a:latin typeface="Times New Roman" charset="0"/>
              <a:ea typeface="ＭＳ Ｐゴシック" charset="0"/>
              <a:cs typeface="Times New Roman" charset="0"/>
            </a:endParaRPr>
          </a:p>
          <a:p>
            <a:pPr lvl="1"/>
            <a:endParaRPr lang="en-US" sz="1200" dirty="0">
              <a:latin typeface="Times New Roman" charset="0"/>
              <a:ea typeface="ＭＳ Ｐゴシック" charset="0"/>
              <a:cs typeface="Times New Roman" charset="0"/>
            </a:endParaRPr>
          </a:p>
          <a:p>
            <a:pPr lvl="1"/>
            <a:endParaRPr lang="en-US" sz="1200" dirty="0">
              <a:latin typeface="Times New Roman" charset="0"/>
              <a:ea typeface="ＭＳ Ｐゴシック" charset="0"/>
              <a:cs typeface="Times New Roman" charset="0"/>
            </a:endParaRPr>
          </a:p>
          <a:p>
            <a:pPr lvl="1"/>
            <a:endParaRPr lang="en-US" sz="1200" dirty="0">
              <a:latin typeface="Times New Roman" charset="0"/>
              <a:ea typeface="ＭＳ Ｐゴシック" charset="0"/>
              <a:cs typeface="Times New Roman" charset="0"/>
            </a:endParaRPr>
          </a:p>
          <a:p>
            <a:pPr lvl="1"/>
            <a:endParaRPr lang="en-US" sz="1200" dirty="0">
              <a:latin typeface="Times New Roman" charset="0"/>
              <a:ea typeface="ＭＳ Ｐゴシック" charset="0"/>
              <a:cs typeface="Times New Roman" charset="0"/>
            </a:endParaRPr>
          </a:p>
          <a:p>
            <a:pPr lvl="1"/>
            <a:endParaRPr lang="en-US" sz="1200" dirty="0">
              <a:latin typeface="Times New Roman" charset="0"/>
              <a:ea typeface="ＭＳ Ｐゴシック" charset="0"/>
              <a:cs typeface="Times New Roman" charset="0"/>
            </a:endParaRPr>
          </a:p>
          <a:p>
            <a:pPr lvl="1"/>
            <a:endParaRPr lang="en-US" sz="1200" dirty="0">
              <a:latin typeface="Times New Roman" charset="0"/>
              <a:ea typeface="ＭＳ Ｐゴシック" charset="0"/>
              <a:cs typeface="Times New Roman" charset="0"/>
            </a:endParaRPr>
          </a:p>
          <a:p>
            <a:pPr lvl="1"/>
            <a:endParaRPr lang="en-US" sz="1200" dirty="0">
              <a:latin typeface="Times New Roman" charset="0"/>
              <a:ea typeface="ＭＳ Ｐゴシック" charset="0"/>
              <a:cs typeface="Times New Roman" charset="0"/>
            </a:endParaRPr>
          </a:p>
          <a:p>
            <a:pPr lvl="1"/>
            <a:endParaRPr lang="en-US" sz="1400" dirty="0">
              <a:solidFill>
                <a:schemeClr val="tx1"/>
              </a:solidFill>
              <a:latin typeface="Times New Roman" charset="0"/>
              <a:ea typeface="ＭＳ Ｐゴシック" charset="0"/>
              <a:cs typeface="Times New Roman" charset="0"/>
            </a:endParaRPr>
          </a:p>
          <a:p>
            <a:pPr lvl="1"/>
            <a:endParaRPr lang="en-US" sz="1400" dirty="0">
              <a:solidFill>
                <a:schemeClr val="tx1"/>
              </a:solidFill>
              <a:latin typeface="Times New Roman" charset="0"/>
              <a:ea typeface="ＭＳ Ｐゴシック" charset="0"/>
              <a:cs typeface="Times New Roman" charset="0"/>
            </a:endParaRPr>
          </a:p>
          <a:p>
            <a:pPr lvl="1"/>
            <a:r>
              <a:rPr lang="en-US" sz="1400" b="1" dirty="0">
                <a:solidFill>
                  <a:schemeClr val="tx1"/>
                </a:solidFill>
                <a:latin typeface="Times New Roman" charset="0"/>
                <a:ea typeface="ＭＳ Ｐゴシック" charset="0"/>
                <a:cs typeface="Times New Roman" charset="0"/>
              </a:rPr>
              <a:t>INTRODUCTION TO SOCIOLOGY</a:t>
            </a:r>
            <a:endParaRPr lang="en-US" sz="1400" dirty="0">
              <a:solidFill>
                <a:schemeClr val="tx1"/>
              </a:solidFill>
              <a:latin typeface="Times New Roman" charset="0"/>
              <a:ea typeface="ＭＳ Ｐゴシック" charset="0"/>
              <a:cs typeface="Times New Roman" charset="0"/>
            </a:endParaRPr>
          </a:p>
          <a:p>
            <a:pPr lvl="1"/>
            <a:r>
              <a:rPr lang="en-US" sz="1400" dirty="0">
                <a:solidFill>
                  <a:schemeClr val="tx1"/>
                </a:solidFill>
                <a:latin typeface="Times New Roman" charset="0"/>
                <a:ea typeface="ＭＳ Ｐゴシック" charset="0"/>
                <a:cs typeface="Times New Roman" charset="0"/>
              </a:rPr>
              <a:t>Instructor: Despina </a:t>
            </a:r>
            <a:r>
              <a:rPr lang="en-US" sz="1400" dirty="0" err="1">
                <a:solidFill>
                  <a:schemeClr val="tx1"/>
                </a:solidFill>
                <a:latin typeface="Times New Roman" charset="0"/>
                <a:ea typeface="ＭＳ Ｐゴシック" charset="0"/>
                <a:cs typeface="Times New Roman" charset="0"/>
              </a:rPr>
              <a:t>Lalaki</a:t>
            </a:r>
            <a:endParaRPr lang="en-US" sz="1400" dirty="0">
              <a:solidFill>
                <a:schemeClr val="tx1"/>
              </a:solidFill>
              <a:latin typeface="Times New Roman" charset="0"/>
              <a:ea typeface="ＭＳ Ｐゴシック" charset="0"/>
              <a:cs typeface="Times New Roman" charset="0"/>
            </a:endParaRPr>
          </a:p>
          <a:p>
            <a:pPr lvl="1"/>
            <a:endParaRPr lang="en-US" sz="1400" dirty="0">
              <a:solidFill>
                <a:schemeClr val="tx1"/>
              </a:solidFill>
              <a:latin typeface="Times New Roman" charset="0"/>
              <a:ea typeface="ＭＳ Ｐゴシック" charset="0"/>
              <a:cs typeface="Times New Roman" charset="0"/>
            </a:endParaRPr>
          </a:p>
          <a:p>
            <a:pPr lvl="1"/>
            <a:endParaRPr lang="en-US" sz="1400" dirty="0">
              <a:solidFill>
                <a:schemeClr val="tx1"/>
              </a:solidFill>
              <a:latin typeface="Times New Roman" charset="0"/>
              <a:ea typeface="ＭＳ Ｐゴシック" charset="0"/>
              <a:cs typeface="Times New Roman" charset="0"/>
            </a:endParaRPr>
          </a:p>
          <a:p>
            <a:pPr lvl="1"/>
            <a:r>
              <a:rPr lang="en-US" sz="1400" b="1">
                <a:solidFill>
                  <a:schemeClr val="tx1"/>
                </a:solidFill>
                <a:latin typeface="Times New Roman" charset="0"/>
                <a:ea typeface="ＭＳ Ｐゴシック" charset="0"/>
                <a:cs typeface="Times New Roman" charset="0"/>
              </a:rPr>
              <a:t>Class Inequality</a:t>
            </a:r>
            <a:endParaRPr lang="en-US" sz="1400" b="1" dirty="0">
              <a:solidFill>
                <a:schemeClr val="tx1"/>
              </a:solidFill>
              <a:latin typeface="Times New Roman" charset="0"/>
              <a:ea typeface="ＭＳ Ｐゴシック" charset="0"/>
              <a:cs typeface="Times New Roman" charset="0"/>
            </a:endParaRPr>
          </a:p>
          <a:p>
            <a:endParaRPr lang="en-US" dirty="0"/>
          </a:p>
        </p:txBody>
      </p:sp>
    </p:spTree>
    <p:extLst>
      <p:ext uri="{BB962C8B-B14F-4D97-AF65-F5344CB8AC3E}">
        <p14:creationId xmlns:p14="http://schemas.microsoft.com/office/powerpoint/2010/main" val="422027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0444" y="239889"/>
            <a:ext cx="8579556" cy="6491111"/>
          </a:xfrm>
        </p:spPr>
        <p:txBody>
          <a:bodyPr>
            <a:normAutofit lnSpcReduction="10000"/>
          </a:bodyPr>
          <a:lstStyle/>
          <a:p>
            <a:pPr marL="0" indent="0">
              <a:buNone/>
            </a:pPr>
            <a:r>
              <a:rPr lang="en-US" sz="1200" b="1" dirty="0">
                <a:solidFill>
                  <a:srgbClr val="FF0000"/>
                </a:solidFill>
                <a:latin typeface="Times New Roman"/>
                <a:cs typeface="Times New Roman"/>
              </a:rPr>
              <a:t>CLASS and INEQUALITY </a:t>
            </a:r>
          </a:p>
          <a:p>
            <a:pPr marL="0" indent="0">
              <a:buNone/>
            </a:pPr>
            <a:endParaRPr lang="en-US" sz="1200" dirty="0">
              <a:latin typeface="Times New Roman"/>
              <a:cs typeface="Times New Roman"/>
            </a:endParaRPr>
          </a:p>
          <a:p>
            <a:pPr marL="0" indent="0">
              <a:buNone/>
            </a:pPr>
            <a:r>
              <a:rPr lang="en-US" sz="1200" b="1" dirty="0">
                <a:latin typeface="Times New Roman"/>
                <a:cs typeface="Times New Roman"/>
              </a:rPr>
              <a:t>Is inequality a natural part of human culture? </a:t>
            </a:r>
          </a:p>
          <a:p>
            <a:pPr marL="0" indent="0">
              <a:buNone/>
            </a:pPr>
            <a:endParaRPr lang="en-US" sz="1200" b="1" dirty="0">
              <a:latin typeface="Times New Roman"/>
              <a:cs typeface="Times New Roman"/>
            </a:endParaRPr>
          </a:p>
          <a:p>
            <a:pPr marL="0" indent="0">
              <a:buNone/>
            </a:pPr>
            <a:r>
              <a:rPr lang="en-US" sz="1200" b="1" dirty="0">
                <a:latin typeface="Times New Roman"/>
                <a:cs typeface="Times New Roman"/>
              </a:rPr>
              <a:t>	</a:t>
            </a:r>
            <a:r>
              <a:rPr lang="en-US" sz="1200" b="1" dirty="0">
                <a:solidFill>
                  <a:srgbClr val="FF0000"/>
                </a:solidFill>
                <a:latin typeface="Times New Roman"/>
                <a:cs typeface="Times New Roman"/>
              </a:rPr>
              <a:t>Egalitarian Societies </a:t>
            </a:r>
            <a:endParaRPr lang="en-US" sz="1200" b="1" dirty="0">
              <a:latin typeface="Times New Roman"/>
              <a:cs typeface="Times New Roman"/>
            </a:endParaRPr>
          </a:p>
          <a:p>
            <a:pPr marL="0" indent="0">
              <a:buNone/>
            </a:pPr>
            <a:r>
              <a:rPr lang="is-IS" sz="1200" dirty="0">
                <a:latin typeface="Times New Roman"/>
                <a:cs typeface="Times New Roman"/>
              </a:rPr>
              <a:t>… archaeological evidence suggests that human evolutionary success relied on cooperation and teh sharing of food, child rearing, and hunting and gathering responsibilities, not on hierarchy, violence and aggresion. Consider contemporray groups suhc as the Amish, a small North American Christian group known for the simple lifestyle and their rejection of labor-saving devices that might make them less reliant on community... </a:t>
            </a:r>
            <a:endParaRPr lang="en-US" sz="1200" dirty="0">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r>
              <a:rPr lang="en-US" sz="1200" b="1" dirty="0">
                <a:solidFill>
                  <a:srgbClr val="FF0000"/>
                </a:solidFill>
                <a:latin typeface="Times New Roman"/>
                <a:cs typeface="Times New Roman"/>
              </a:rPr>
              <a:t>	Ranked Societies </a:t>
            </a:r>
          </a:p>
          <a:p>
            <a:pPr marL="0" indent="0">
              <a:buNone/>
            </a:pPr>
            <a:r>
              <a:rPr lang="en-US" sz="1200" dirty="0">
                <a:latin typeface="Times New Roman"/>
                <a:cs typeface="Times New Roman"/>
              </a:rPr>
              <a:t>Social patterns of entrenched hierarchy and stratification emerged much more recently in human history. We can trace its roots to the rise of intensive agriculture and populous market towns, where relatively small groups of elite merchants and landholders were able to accumulate wealth. Stratification and inequality became more pronounced in industrialized capitalist economies over recent centuries. The uneven development appears to be accelerating under the forces of globalization</a:t>
            </a:r>
            <a:r>
              <a:rPr lang="is-IS" sz="1200" dirty="0">
                <a:latin typeface="Times New Roman"/>
                <a:cs typeface="Times New Roman"/>
              </a:rPr>
              <a:t>… </a:t>
            </a:r>
            <a:endParaRPr lang="en-US" sz="1200" dirty="0">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r>
              <a:rPr lang="en-US" sz="1200" b="1" dirty="0">
                <a:latin typeface="Times New Roman"/>
                <a:cs typeface="Times New Roman"/>
              </a:rPr>
              <a:t>Theories of Class </a:t>
            </a:r>
          </a:p>
          <a:p>
            <a:pPr marL="0" indent="0">
              <a:buNone/>
            </a:pPr>
            <a:endParaRPr lang="en-US" sz="1200" b="1" dirty="0">
              <a:latin typeface="Times New Roman"/>
              <a:cs typeface="Times New Roman"/>
            </a:endParaRPr>
          </a:p>
          <a:p>
            <a:pPr marL="0" indent="0">
              <a:buNone/>
            </a:pPr>
            <a:r>
              <a:rPr lang="en-US" sz="1200" b="1" dirty="0">
                <a:latin typeface="Times New Roman"/>
                <a:cs typeface="Times New Roman"/>
              </a:rPr>
              <a:t>	</a:t>
            </a:r>
            <a:r>
              <a:rPr lang="en-US" sz="1200" b="1" dirty="0">
                <a:solidFill>
                  <a:srgbClr val="FF0000"/>
                </a:solidFill>
                <a:latin typeface="Times New Roman"/>
                <a:cs typeface="Times New Roman"/>
              </a:rPr>
              <a:t>Karl Marx (1801 – 1882): Bourgeoisie and Proletariat </a:t>
            </a:r>
          </a:p>
          <a:p>
            <a:pPr marL="0" indent="0">
              <a:lnSpc>
                <a:spcPct val="90000"/>
              </a:lnSpc>
              <a:buNone/>
            </a:pPr>
            <a:r>
              <a:rPr lang="en-US" sz="1200" b="1" dirty="0">
                <a:latin typeface="Times New Roman" charset="0"/>
              </a:rPr>
              <a:t>Value Theory and Exploitation … </a:t>
            </a:r>
            <a:r>
              <a:rPr lang="en-US" sz="1200" dirty="0">
                <a:latin typeface="Times New Roman" charset="0"/>
              </a:rPr>
              <a:t>Exploitation the lever of capitalist accumulation. According to his </a:t>
            </a:r>
            <a:r>
              <a:rPr lang="en-US" sz="1200" b="1" dirty="0">
                <a:latin typeface="Times New Roman" charset="0"/>
              </a:rPr>
              <a:t>labor theory value </a:t>
            </a:r>
            <a:r>
              <a:rPr lang="en-US" sz="1200" dirty="0">
                <a:latin typeface="Times New Roman" charset="0"/>
              </a:rPr>
              <a:t>- the key premise of Marxian economic theory - all economic value in capitalist societies results from the labor of those who work directly on products. </a:t>
            </a:r>
            <a:r>
              <a:rPr lang="en-US" sz="1200" b="1" dirty="0">
                <a:latin typeface="Times New Roman" charset="0"/>
              </a:rPr>
              <a:t>Exchange value </a:t>
            </a:r>
            <a:r>
              <a:rPr lang="en-US" sz="1200" dirty="0">
                <a:latin typeface="Times New Roman" charset="0"/>
              </a:rPr>
              <a:t>refers to the value of a commodity in the market place. </a:t>
            </a:r>
            <a:r>
              <a:rPr lang="en-US" sz="1200" b="1" dirty="0">
                <a:latin typeface="Times New Roman" charset="0"/>
              </a:rPr>
              <a:t>Use value </a:t>
            </a:r>
            <a:r>
              <a:rPr lang="en-US" sz="1200" dirty="0">
                <a:latin typeface="Times New Roman" charset="0"/>
              </a:rPr>
              <a:t>refers to the value that a commodity has for the consumer. </a:t>
            </a:r>
            <a:r>
              <a:rPr lang="en-US" sz="1200" b="1" dirty="0">
                <a:latin typeface="Times New Roman" charset="0"/>
              </a:rPr>
              <a:t>Surplus value… </a:t>
            </a:r>
            <a:r>
              <a:rPr lang="en-US" sz="1200" dirty="0">
                <a:latin typeface="Times New Roman" charset="0"/>
              </a:rPr>
              <a:t>the exchange value that workers produce with their work which is more than what the capitalists invest in their wages and other costs of production. The origin of capital is surplus values produced by the workers. </a:t>
            </a:r>
          </a:p>
          <a:p>
            <a:pPr marL="533400" indent="-533400">
              <a:lnSpc>
                <a:spcPct val="90000"/>
              </a:lnSpc>
            </a:pPr>
            <a:endParaRPr lang="en-US" sz="1200" dirty="0">
              <a:latin typeface="Times New Roman" charset="0"/>
            </a:endParaRPr>
          </a:p>
          <a:p>
            <a:pPr marL="0" indent="0">
              <a:lnSpc>
                <a:spcPct val="90000"/>
              </a:lnSpc>
              <a:buNone/>
            </a:pPr>
            <a:r>
              <a:rPr lang="en-US" sz="1200" b="1" dirty="0">
                <a:latin typeface="Times New Roman" charset="0"/>
              </a:rPr>
              <a:t>Alienation and Labor … </a:t>
            </a:r>
            <a:r>
              <a:rPr lang="en-US" sz="1200" dirty="0">
                <a:latin typeface="Times New Roman" charset="0"/>
              </a:rPr>
              <a:t>the workers are removed from control over the capitalist-owned means of production and resulting products. Ownership of the </a:t>
            </a:r>
            <a:r>
              <a:rPr lang="en-US" sz="1200" b="1" dirty="0">
                <a:latin typeface="Times New Roman" charset="0"/>
              </a:rPr>
              <a:t>means of production </a:t>
            </a:r>
            <a:r>
              <a:rPr lang="en-US" sz="1200" dirty="0">
                <a:latin typeface="Times New Roman" charset="0"/>
              </a:rPr>
              <a:t>gives capitalists the power to set the conditions of labor. Workers work on someone else</a:t>
            </a:r>
            <a:r>
              <a:rPr lang="ja-JP" altLang="en-US" sz="1200" dirty="0">
                <a:latin typeface="Times New Roman" charset="0"/>
              </a:rPr>
              <a:t>’</a:t>
            </a:r>
            <a:r>
              <a:rPr lang="en-US" sz="1200" dirty="0">
                <a:latin typeface="Times New Roman" charset="0"/>
              </a:rPr>
              <a:t>s product, under conditions designed by others, and in the interest of others…. Marx viewed labor positively as a way for individuals to exercise their creative capacities and thought. </a:t>
            </a:r>
          </a:p>
          <a:p>
            <a:pPr marL="533400" indent="-533400">
              <a:lnSpc>
                <a:spcPct val="90000"/>
              </a:lnSpc>
            </a:pPr>
            <a:endParaRPr lang="en-US" sz="1200" dirty="0">
              <a:latin typeface="Times New Roman" charset="0"/>
            </a:endParaRPr>
          </a:p>
          <a:p>
            <a:pPr marL="0" indent="0">
              <a:lnSpc>
                <a:spcPct val="90000"/>
              </a:lnSpc>
              <a:buNone/>
            </a:pPr>
            <a:r>
              <a:rPr lang="en-US" sz="1200" b="1" dirty="0">
                <a:latin typeface="Times New Roman" charset="0"/>
              </a:rPr>
              <a:t>Class, Conflict </a:t>
            </a:r>
            <a:r>
              <a:rPr lang="en-US" sz="1200" dirty="0">
                <a:latin typeface="Times New Roman" charset="0"/>
              </a:rPr>
              <a:t>and </a:t>
            </a:r>
            <a:r>
              <a:rPr lang="en-US" sz="1200" b="1" dirty="0">
                <a:latin typeface="Times New Roman" charset="0"/>
              </a:rPr>
              <a:t>Revolution … </a:t>
            </a:r>
            <a:r>
              <a:rPr lang="en-US" sz="1200" dirty="0">
                <a:latin typeface="Times New Roman" charset="0"/>
              </a:rPr>
              <a:t>the fundamental classes</a:t>
            </a:r>
            <a:r>
              <a:rPr lang="en-US" sz="1200" b="1" dirty="0">
                <a:latin typeface="Times New Roman" charset="0"/>
              </a:rPr>
              <a:t> </a:t>
            </a:r>
            <a:r>
              <a:rPr lang="en-US" sz="1200" dirty="0">
                <a:latin typeface="Times New Roman" charset="0"/>
              </a:rPr>
              <a:t>in capitalist societies are </a:t>
            </a:r>
            <a:r>
              <a:rPr lang="en-US" sz="1200" b="1" dirty="0">
                <a:latin typeface="Times New Roman" charset="0"/>
              </a:rPr>
              <a:t>capitalists </a:t>
            </a:r>
            <a:r>
              <a:rPr lang="en-US" sz="1200" dirty="0">
                <a:latin typeface="Times New Roman" charset="0"/>
              </a:rPr>
              <a:t>and </a:t>
            </a:r>
            <a:r>
              <a:rPr lang="en-US" sz="1200" b="1" dirty="0">
                <a:latin typeface="Times New Roman" charset="0"/>
              </a:rPr>
              <a:t>workers </a:t>
            </a:r>
            <a:r>
              <a:rPr lang="en-US" sz="1200" dirty="0">
                <a:latin typeface="Times New Roman" charset="0"/>
              </a:rPr>
              <a:t>and their interests are antagonistic…. State and ideology were in the service of the bourgeoisie… the ideas of the ruling classes tended to be the ruling ideas.. Ownership and control of </a:t>
            </a:r>
            <a:r>
              <a:rPr lang="ja-JP" altLang="en-US" sz="1200" dirty="0">
                <a:latin typeface="Times New Roman" charset="0"/>
              </a:rPr>
              <a:t>“</a:t>
            </a:r>
            <a:r>
              <a:rPr lang="en-US" sz="1200" dirty="0">
                <a:latin typeface="Times New Roman" charset="0"/>
              </a:rPr>
              <a:t>the means of mental production</a:t>
            </a:r>
            <a:r>
              <a:rPr lang="ja-JP" altLang="en-US" sz="1200" dirty="0">
                <a:latin typeface="Times New Roman" charset="0"/>
              </a:rPr>
              <a:t>”</a:t>
            </a:r>
            <a:r>
              <a:rPr lang="en-US" sz="1200" dirty="0">
                <a:latin typeface="Times New Roman" charset="0"/>
              </a:rPr>
              <a:t>… The development of </a:t>
            </a:r>
            <a:r>
              <a:rPr lang="en-US" sz="1200" b="1" dirty="0">
                <a:latin typeface="Times New Roman" charset="0"/>
              </a:rPr>
              <a:t>class consciousness</a:t>
            </a:r>
            <a:r>
              <a:rPr lang="en-US" sz="1200" dirty="0">
                <a:latin typeface="Times New Roman" charset="0"/>
              </a:rPr>
              <a:t> essential revolutionary force. They optimistically assumed that the working class would gain a class consciousness and of its historical interests and struggle to end capitalism. In its place they would establish a socialist society through common public ownership of at least the major productive, financial and commercial institutions. </a:t>
            </a:r>
          </a:p>
          <a:p>
            <a:pPr marL="0" indent="0">
              <a:buNone/>
            </a:pPr>
            <a:endParaRPr lang="en-US" sz="1200" b="1" dirty="0">
              <a:solidFill>
                <a:srgbClr val="FF0000"/>
              </a:solidFill>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endParaRPr lang="en-US" sz="1200" b="1" dirty="0">
              <a:latin typeface="Times New Roman"/>
              <a:cs typeface="Times New Roman"/>
            </a:endParaRPr>
          </a:p>
        </p:txBody>
      </p:sp>
    </p:spTree>
    <p:extLst>
      <p:ext uri="{BB962C8B-B14F-4D97-AF65-F5344CB8AC3E}">
        <p14:creationId xmlns:p14="http://schemas.microsoft.com/office/powerpoint/2010/main" val="135861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7882"/>
            <a:ext cx="8229600" cy="6080229"/>
          </a:xfrm>
        </p:spPr>
        <p:txBody>
          <a:bodyPr>
            <a:normAutofit/>
          </a:bodyPr>
          <a:lstStyle/>
          <a:p>
            <a:pPr marL="0" indent="0">
              <a:buNone/>
            </a:pPr>
            <a:endParaRPr lang="en-US" sz="1200" b="1" dirty="0">
              <a:solidFill>
                <a:srgbClr val="FF0000"/>
              </a:solidFill>
              <a:latin typeface="Times New Roman"/>
              <a:cs typeface="Times New Roman"/>
            </a:endParaRPr>
          </a:p>
          <a:p>
            <a:pPr marL="0" indent="0">
              <a:buNone/>
            </a:pPr>
            <a:r>
              <a:rPr lang="en-US" sz="1200" b="1" dirty="0">
                <a:solidFill>
                  <a:srgbClr val="FF0000"/>
                </a:solidFill>
                <a:latin typeface="Times New Roman"/>
                <a:cs typeface="Times New Roman"/>
              </a:rPr>
              <a:t>	Max Weber (1864 – 1920): Prestige and Life Chances </a:t>
            </a:r>
          </a:p>
          <a:p>
            <a:pPr marL="0" indent="0">
              <a:buNone/>
            </a:pPr>
            <a:r>
              <a:rPr lang="en-US" sz="1200" dirty="0">
                <a:latin typeface="Times New Roman"/>
                <a:cs typeface="Times New Roman"/>
              </a:rPr>
              <a:t>The </a:t>
            </a:r>
            <a:r>
              <a:rPr lang="en-US" sz="1200" b="1" dirty="0">
                <a:latin typeface="Times New Roman"/>
                <a:cs typeface="Times New Roman"/>
              </a:rPr>
              <a:t>three-component theory of stratification</a:t>
            </a:r>
            <a:r>
              <a:rPr lang="en-US" sz="1200" dirty="0">
                <a:latin typeface="Times New Roman"/>
                <a:cs typeface="Times New Roman"/>
              </a:rPr>
              <a:t>, more widely known as </a:t>
            </a:r>
            <a:r>
              <a:rPr lang="en-US" sz="1200" b="1" dirty="0" err="1">
                <a:latin typeface="Times New Roman"/>
                <a:cs typeface="Times New Roman"/>
              </a:rPr>
              <a:t>Weberian</a:t>
            </a:r>
            <a:r>
              <a:rPr lang="en-US" sz="1200" b="1" dirty="0">
                <a:latin typeface="Times New Roman"/>
                <a:cs typeface="Times New Roman"/>
              </a:rPr>
              <a:t> stratification</a:t>
            </a:r>
            <a:r>
              <a:rPr lang="en-US" sz="1200" dirty="0">
                <a:latin typeface="Times New Roman"/>
                <a:cs typeface="Times New Roman"/>
              </a:rPr>
              <a:t> or the </a:t>
            </a:r>
            <a:r>
              <a:rPr lang="en-US" sz="1200" b="1" dirty="0">
                <a:latin typeface="Times New Roman"/>
                <a:cs typeface="Times New Roman"/>
              </a:rPr>
              <a:t>three class system</a:t>
            </a:r>
            <a:r>
              <a:rPr lang="en-US" sz="1200" dirty="0">
                <a:latin typeface="Times New Roman"/>
                <a:cs typeface="Times New Roman"/>
              </a:rPr>
              <a:t>, was developed by German sociologist Max Weber</a:t>
            </a:r>
            <a:r>
              <a:rPr lang="en-US" sz="1200" dirty="0">
                <a:solidFill>
                  <a:srgbClr val="FF0000"/>
                </a:solidFill>
                <a:latin typeface="Times New Roman"/>
                <a:cs typeface="Times New Roman"/>
              </a:rPr>
              <a:t> </a:t>
            </a:r>
            <a:r>
              <a:rPr lang="en-US" sz="1200" dirty="0">
                <a:latin typeface="Times New Roman"/>
                <a:cs typeface="Times New Roman"/>
              </a:rPr>
              <a:t>with </a:t>
            </a:r>
            <a:r>
              <a:rPr lang="en-US" sz="1200" b="1" dirty="0">
                <a:latin typeface="Times New Roman"/>
                <a:cs typeface="Times New Roman"/>
              </a:rPr>
              <a:t>class, status </a:t>
            </a:r>
            <a:r>
              <a:rPr lang="en-US" sz="1200" dirty="0">
                <a:latin typeface="Times New Roman"/>
                <a:cs typeface="Times New Roman"/>
              </a:rPr>
              <a:t>and </a:t>
            </a:r>
            <a:r>
              <a:rPr lang="en-US" sz="1200" b="1" dirty="0">
                <a:latin typeface="Times New Roman"/>
                <a:cs typeface="Times New Roman"/>
              </a:rPr>
              <a:t>power</a:t>
            </a:r>
            <a:r>
              <a:rPr lang="en-US" sz="1200" dirty="0">
                <a:latin typeface="Times New Roman"/>
                <a:cs typeface="Times New Roman"/>
              </a:rPr>
              <a:t> as distinct ideal types. Weber developed a multidimensional approach to </a:t>
            </a:r>
            <a:r>
              <a:rPr lang="en-US" sz="1200" b="1" dirty="0">
                <a:latin typeface="Times New Roman"/>
                <a:cs typeface="Times New Roman"/>
              </a:rPr>
              <a:t>social stratification </a:t>
            </a:r>
            <a:r>
              <a:rPr lang="en-US" sz="1200" dirty="0">
                <a:latin typeface="Times New Roman"/>
                <a:cs typeface="Times New Roman"/>
              </a:rPr>
              <a:t>that reflects the interplay among wealth, prestige and power.</a:t>
            </a:r>
          </a:p>
          <a:p>
            <a:pPr marL="0" indent="0">
              <a:buNone/>
            </a:pPr>
            <a:endParaRPr lang="el-GR" sz="1200" dirty="0">
              <a:latin typeface="Times New Roman"/>
              <a:cs typeface="Times New Roman"/>
            </a:endParaRPr>
          </a:p>
          <a:p>
            <a:pPr marL="0" indent="0">
              <a:buNone/>
            </a:pPr>
            <a:r>
              <a:rPr lang="en-US" sz="1200" dirty="0">
                <a:latin typeface="Times New Roman"/>
                <a:cs typeface="Times New Roman"/>
              </a:rPr>
              <a:t>Weber argued that power can take a variety of forms. A person's power can be shown in the social order through their status, in the economic order through their class, and in the political order through their party. Thus, class, status and party are each aspects of the distribution of power within a community.</a:t>
            </a:r>
          </a:p>
          <a:p>
            <a:pPr marL="0" indent="0">
              <a:buNone/>
            </a:pPr>
            <a:endParaRPr lang="el-GR" sz="1200" dirty="0">
              <a:latin typeface="Times New Roman"/>
              <a:cs typeface="Times New Roman"/>
            </a:endParaRPr>
          </a:p>
          <a:p>
            <a:pPr marL="0" indent="0">
              <a:buNone/>
            </a:pPr>
            <a:r>
              <a:rPr lang="en-US" sz="1200" dirty="0">
                <a:latin typeface="Times New Roman"/>
                <a:cs typeface="Times New Roman"/>
              </a:rPr>
              <a:t>Class, status and power have not only a great deal of effect within their individual areas but also a great deal of influence over the other areas.</a:t>
            </a:r>
          </a:p>
          <a:p>
            <a:pPr lvl="0"/>
            <a:r>
              <a:rPr lang="en-US" sz="1200" b="1" dirty="0">
                <a:latin typeface="Times New Roman"/>
                <a:cs typeface="Times New Roman"/>
              </a:rPr>
              <a:t>Wealth: </a:t>
            </a:r>
            <a:r>
              <a:rPr lang="en-US" sz="1200" dirty="0">
                <a:latin typeface="Times New Roman"/>
                <a:cs typeface="Times New Roman"/>
              </a:rPr>
              <a:t>includes property such as buildings, lands, farms, houses, factories and as well as other assets – </a:t>
            </a:r>
            <a:r>
              <a:rPr lang="en-US" sz="1200" i="1" dirty="0">
                <a:latin typeface="Times New Roman"/>
                <a:cs typeface="Times New Roman"/>
              </a:rPr>
              <a:t>Economic Situation</a:t>
            </a:r>
            <a:endParaRPr lang="en-US" sz="1200" dirty="0">
              <a:latin typeface="Times New Roman"/>
              <a:cs typeface="Times New Roman"/>
            </a:endParaRPr>
          </a:p>
          <a:p>
            <a:pPr lvl="0"/>
            <a:r>
              <a:rPr lang="en-US" sz="1200" b="1" dirty="0">
                <a:latin typeface="Times New Roman"/>
                <a:cs typeface="Times New Roman"/>
              </a:rPr>
              <a:t>Prestige</a:t>
            </a:r>
            <a:r>
              <a:rPr lang="en-US" sz="1200" dirty="0">
                <a:latin typeface="Times New Roman"/>
                <a:cs typeface="Times New Roman"/>
              </a:rPr>
              <a:t>: the respect with which a person or status position is regarded by others – </a:t>
            </a:r>
            <a:r>
              <a:rPr lang="en-US" sz="1200" i="1" dirty="0">
                <a:latin typeface="Times New Roman"/>
                <a:cs typeface="Times New Roman"/>
              </a:rPr>
              <a:t>Status Situation</a:t>
            </a:r>
            <a:endParaRPr lang="en-US" sz="1200" dirty="0">
              <a:latin typeface="Times New Roman"/>
              <a:cs typeface="Times New Roman"/>
            </a:endParaRPr>
          </a:p>
          <a:p>
            <a:pPr lvl="0"/>
            <a:r>
              <a:rPr lang="en-US" sz="1200" b="1" dirty="0">
                <a:latin typeface="Times New Roman"/>
                <a:cs typeface="Times New Roman"/>
              </a:rPr>
              <a:t>Power:</a:t>
            </a:r>
            <a:r>
              <a:rPr lang="en-US" sz="1200" dirty="0">
                <a:latin typeface="Times New Roman"/>
                <a:cs typeface="Times New Roman"/>
              </a:rPr>
              <a:t> the ability of people or groups to achieve their goals despite opposition from others – </a:t>
            </a:r>
            <a:r>
              <a:rPr lang="en-US" sz="1200" i="1" dirty="0">
                <a:latin typeface="Times New Roman"/>
                <a:cs typeface="Times New Roman"/>
              </a:rPr>
              <a:t>Parties</a:t>
            </a:r>
            <a:endParaRPr lang="en-US" sz="1200" dirty="0">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r>
              <a:rPr lang="en-US" sz="1200" b="1" dirty="0" err="1">
                <a:solidFill>
                  <a:srgbClr val="FF0000"/>
                </a:solidFill>
                <a:latin typeface="Times New Roman"/>
                <a:cs typeface="Times New Roman"/>
              </a:rPr>
              <a:t>Leith</a:t>
            </a:r>
            <a:r>
              <a:rPr lang="en-US" sz="1200" b="1" dirty="0">
                <a:solidFill>
                  <a:srgbClr val="FF0000"/>
                </a:solidFill>
                <a:latin typeface="Times New Roman"/>
                <a:cs typeface="Times New Roman"/>
              </a:rPr>
              <a:t>  </a:t>
            </a:r>
            <a:r>
              <a:rPr lang="en-US" sz="1200" b="1" dirty="0" err="1">
                <a:solidFill>
                  <a:srgbClr val="FF0000"/>
                </a:solidFill>
                <a:latin typeface="Times New Roman"/>
                <a:cs typeface="Times New Roman"/>
              </a:rPr>
              <a:t>Mullings</a:t>
            </a:r>
            <a:r>
              <a:rPr lang="en-US" sz="1200" b="1" dirty="0">
                <a:solidFill>
                  <a:srgbClr val="FF0000"/>
                </a:solidFill>
                <a:latin typeface="Times New Roman"/>
                <a:cs typeface="Times New Roman"/>
              </a:rPr>
              <a:t> (: </a:t>
            </a:r>
            <a:r>
              <a:rPr lang="en-US" sz="1200" b="1" dirty="0" err="1">
                <a:solidFill>
                  <a:srgbClr val="FF0000"/>
                </a:solidFill>
                <a:latin typeface="Times New Roman"/>
                <a:cs typeface="Times New Roman"/>
              </a:rPr>
              <a:t>Intersectionality</a:t>
            </a:r>
            <a:r>
              <a:rPr lang="en-US" sz="1200" b="1" dirty="0">
                <a:solidFill>
                  <a:srgbClr val="FF0000"/>
                </a:solidFill>
                <a:latin typeface="Times New Roman"/>
                <a:cs typeface="Times New Roman"/>
              </a:rPr>
              <a:t> among race, gender and class</a:t>
            </a:r>
          </a:p>
          <a:p>
            <a:pPr marL="0" indent="0">
              <a:buNone/>
            </a:pPr>
            <a:r>
              <a:rPr lang="en-US" sz="1200" dirty="0" err="1">
                <a:latin typeface="Times New Roman"/>
                <a:cs typeface="Times New Roman"/>
              </a:rPr>
              <a:t>Leith</a:t>
            </a:r>
            <a:r>
              <a:rPr lang="en-US" sz="1200" dirty="0">
                <a:latin typeface="Times New Roman"/>
                <a:cs typeface="Times New Roman"/>
              </a:rPr>
              <a:t> </a:t>
            </a:r>
            <a:r>
              <a:rPr lang="en-US" sz="1200" dirty="0" err="1">
                <a:latin typeface="Times New Roman"/>
                <a:cs typeface="Times New Roman"/>
              </a:rPr>
              <a:t>Mullings</a:t>
            </a:r>
            <a:r>
              <a:rPr lang="en-US" sz="1200" dirty="0">
                <a:latin typeface="Times New Roman"/>
                <a:cs typeface="Times New Roman"/>
              </a:rPr>
              <a:t>, a Distinguished Professor of Anthropology at the City University of New York Graduate Center and President of the American Anthropological Association, reexamines class by analyzing the deep connections among class, race, and gender offering an </a:t>
            </a:r>
            <a:r>
              <a:rPr lang="en-US" sz="1200" b="1" dirty="0">
                <a:latin typeface="Times New Roman"/>
                <a:cs typeface="Times New Roman"/>
              </a:rPr>
              <a:t>intersectional approach. </a:t>
            </a:r>
            <a:r>
              <a:rPr lang="en-US" sz="1200" dirty="0">
                <a:latin typeface="Times New Roman"/>
                <a:cs typeface="Times New Roman"/>
              </a:rPr>
              <a:t>She asserts that class, in the U.S. and many other areas, cannot be studied in isolation, but instead, must be considered together with race and gender as interlocking systems of power. </a:t>
            </a:r>
          </a:p>
          <a:p>
            <a:pPr marL="0" indent="0">
              <a:buNone/>
            </a:pPr>
            <a:endParaRPr lang="en-US" sz="1200" dirty="0">
              <a:latin typeface="Times New Roman"/>
              <a:cs typeface="Times New Roman"/>
            </a:endParaRPr>
          </a:p>
          <a:p>
            <a:pPr marL="0" indent="0">
              <a:buNone/>
            </a:pPr>
            <a:r>
              <a:rPr lang="en-US" sz="1200" i="1" dirty="0">
                <a:latin typeface="Times New Roman"/>
                <a:cs typeface="Times New Roman"/>
              </a:rPr>
              <a:t>The Harlem Birthright Project</a:t>
            </a:r>
            <a:r>
              <a:rPr lang="is-IS" sz="1200" i="1" dirty="0">
                <a:latin typeface="Times New Roman"/>
                <a:cs typeface="Times New Roman"/>
              </a:rPr>
              <a:t>… </a:t>
            </a:r>
            <a:endParaRPr lang="en-US" sz="1200" i="1" dirty="0">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r>
              <a:rPr lang="en-US" sz="1200" b="1" dirty="0">
                <a:solidFill>
                  <a:srgbClr val="FF0000"/>
                </a:solidFill>
                <a:latin typeface="Times New Roman"/>
                <a:cs typeface="Times New Roman"/>
              </a:rPr>
              <a:t>		</a:t>
            </a:r>
            <a:endParaRPr lang="en-US" sz="1200" dirty="0">
              <a:latin typeface="Times New Roman"/>
              <a:cs typeface="Times New Roman"/>
            </a:endParaRPr>
          </a:p>
        </p:txBody>
      </p:sp>
    </p:spTree>
    <p:extLst>
      <p:ext uri="{BB962C8B-B14F-4D97-AF65-F5344CB8AC3E}">
        <p14:creationId xmlns:p14="http://schemas.microsoft.com/office/powerpoint/2010/main" val="694289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3294"/>
            <a:ext cx="8229600" cy="6051177"/>
          </a:xfrm>
        </p:spPr>
        <p:txBody>
          <a:bodyPr>
            <a:normAutofit/>
          </a:bodyPr>
          <a:lstStyle/>
          <a:p>
            <a:pPr marL="0" indent="0">
              <a:buNone/>
            </a:pPr>
            <a:r>
              <a:rPr lang="en-US" sz="1300" b="1" dirty="0">
                <a:solidFill>
                  <a:srgbClr val="FF0000"/>
                </a:solidFill>
                <a:latin typeface="Times New Roman"/>
                <a:cs typeface="Times New Roman"/>
              </a:rPr>
              <a:t>Pierre Bourdieu (1930 – 2002): Education and Social Reproduction </a:t>
            </a:r>
          </a:p>
          <a:p>
            <a:pPr marL="0" indent="0">
              <a:buNone/>
            </a:pPr>
            <a:r>
              <a:rPr lang="en-US" sz="1300" dirty="0">
                <a:latin typeface="Times New Roman"/>
                <a:cs typeface="Times New Roman"/>
              </a:rPr>
              <a:t>Bourdieu's work was primarily concerned with the dynamics of power in society, and especially the diverse and subtle ways in which power is transferred and social order maintained within and across generations. In conscious opposition to the idealist tradition of much of Western philosophy, his work often emphasized the corporeal nature of social life and stressed the role of </a:t>
            </a:r>
            <a:r>
              <a:rPr lang="en-US" sz="1300" b="1" dirty="0">
                <a:latin typeface="Times New Roman"/>
                <a:cs typeface="Times New Roman"/>
              </a:rPr>
              <a:t>practice</a:t>
            </a:r>
            <a:r>
              <a:rPr lang="en-US" sz="1300" dirty="0">
                <a:latin typeface="Times New Roman"/>
                <a:cs typeface="Times New Roman"/>
              </a:rPr>
              <a:t> and embodiment in social dynamics.</a:t>
            </a:r>
            <a:endParaRPr lang="en-US" sz="1300" dirty="0">
              <a:solidFill>
                <a:srgbClr val="FF0000"/>
              </a:solidFill>
              <a:latin typeface="Times New Roman"/>
              <a:cs typeface="Times New Roman"/>
            </a:endParaRPr>
          </a:p>
          <a:p>
            <a:pPr marL="0" indent="0">
              <a:buNone/>
            </a:pPr>
            <a:endParaRPr lang="en-US" sz="1300" b="1" dirty="0">
              <a:solidFill>
                <a:srgbClr val="FF0000"/>
              </a:solidFill>
              <a:latin typeface="Times New Roman"/>
              <a:cs typeface="Times New Roman"/>
            </a:endParaRPr>
          </a:p>
          <a:p>
            <a:pPr marL="0" indent="0">
              <a:buNone/>
            </a:pPr>
            <a:r>
              <a:rPr lang="en-US" sz="1300" dirty="0">
                <a:latin typeface="Times New Roman"/>
                <a:cs typeface="Times New Roman"/>
              </a:rPr>
              <a:t>his research pioneered novel investigative frameworks and methods, and introduced such influential concepts as</a:t>
            </a:r>
            <a:r>
              <a:rPr lang="en-US" sz="1300" b="1" dirty="0">
                <a:latin typeface="Times New Roman"/>
                <a:cs typeface="Times New Roman"/>
              </a:rPr>
              <a:t> cultural, social, and symbolic forms of cap</a:t>
            </a:r>
            <a:r>
              <a:rPr lang="en-US" sz="1300" dirty="0">
                <a:latin typeface="Times New Roman"/>
                <a:cs typeface="Times New Roman"/>
              </a:rPr>
              <a:t>ital (as opposed to traditional economic forms of capital), the </a:t>
            </a:r>
            <a:r>
              <a:rPr lang="en-US" sz="1300" b="1" dirty="0">
                <a:latin typeface="Times New Roman"/>
                <a:cs typeface="Times New Roman"/>
              </a:rPr>
              <a:t>cultural reproduction</a:t>
            </a:r>
            <a:r>
              <a:rPr lang="en-US" sz="1300" dirty="0">
                <a:latin typeface="Times New Roman"/>
                <a:cs typeface="Times New Roman"/>
              </a:rPr>
              <a:t>, the</a:t>
            </a:r>
            <a:r>
              <a:rPr lang="en-US" sz="1300" b="1" dirty="0">
                <a:latin typeface="Times New Roman"/>
                <a:cs typeface="Times New Roman"/>
              </a:rPr>
              <a:t> habitus</a:t>
            </a:r>
            <a:r>
              <a:rPr lang="en-US" sz="1300" dirty="0">
                <a:latin typeface="Times New Roman"/>
                <a:cs typeface="Times New Roman"/>
              </a:rPr>
              <a:t>, the </a:t>
            </a:r>
            <a:r>
              <a:rPr lang="en-US" sz="1300" b="1" dirty="0">
                <a:latin typeface="Times New Roman"/>
                <a:cs typeface="Times New Roman"/>
              </a:rPr>
              <a:t>field</a:t>
            </a:r>
            <a:r>
              <a:rPr lang="en-US" sz="1300" dirty="0">
                <a:latin typeface="Times New Roman"/>
                <a:cs typeface="Times New Roman"/>
              </a:rPr>
              <a:t> or location, and </a:t>
            </a:r>
            <a:r>
              <a:rPr lang="en-US" sz="1300" b="1" dirty="0">
                <a:latin typeface="Times New Roman"/>
                <a:cs typeface="Times New Roman"/>
              </a:rPr>
              <a:t>symbolic violence</a:t>
            </a:r>
            <a:r>
              <a:rPr lang="en-US" sz="1300" dirty="0">
                <a:latin typeface="Times New Roman"/>
                <a:cs typeface="Times New Roman"/>
              </a:rPr>
              <a:t>.</a:t>
            </a:r>
            <a:endParaRPr lang="en-US" sz="1300" b="1" dirty="0">
              <a:solidFill>
                <a:srgbClr val="FF0000"/>
              </a:solidFill>
              <a:latin typeface="Times New Roman"/>
              <a:cs typeface="Times New Roman"/>
            </a:endParaRPr>
          </a:p>
          <a:p>
            <a:pPr marL="0" indent="0">
              <a:buNone/>
            </a:pPr>
            <a:endParaRPr lang="en-US" sz="1300" dirty="0">
              <a:latin typeface="Times New Roman"/>
              <a:cs typeface="Times New Roman"/>
            </a:endParaRPr>
          </a:p>
          <a:p>
            <a:pPr marL="0" indent="0">
              <a:buNone/>
            </a:pPr>
            <a:r>
              <a:rPr lang="en-US" sz="1300" dirty="0">
                <a:latin typeface="Times New Roman"/>
                <a:cs typeface="Times New Roman"/>
              </a:rPr>
              <a:t>Bourdieu developed theories of social stratification based on aesthetic taste in his 1979 work </a:t>
            </a:r>
            <a:r>
              <a:rPr lang="en-US" sz="1300" i="1" dirty="0">
                <a:latin typeface="Times New Roman"/>
                <a:cs typeface="Times New Roman"/>
              </a:rPr>
              <a:t>Distinction: A Social Critique of the Judgment of Taste</a:t>
            </a:r>
            <a:r>
              <a:rPr lang="en-US" sz="1300" dirty="0">
                <a:latin typeface="Times New Roman"/>
                <a:cs typeface="Times New Roman"/>
              </a:rPr>
              <a:t>. Bourdieu claims that how one chooses to present one's social space to the world — one's aesthetic dispositions — depicts one's status and distances oneself from lower groups. Specifically, Bourdieu hypothesizes that children internalize these dispositions at an early age and that such dispositions guide the young towards their appropriate social positions, towards the behaviors that are suitable for them, and foster an aversion towards other behaviors.</a:t>
            </a:r>
          </a:p>
          <a:p>
            <a:endParaRPr lang="en-US" sz="1300" dirty="0">
              <a:latin typeface="Times New Roman"/>
              <a:cs typeface="Times New Roman"/>
            </a:endParaRPr>
          </a:p>
          <a:p>
            <a:pPr marL="0" indent="0">
              <a:buNone/>
            </a:pPr>
            <a:r>
              <a:rPr lang="en-US" sz="1300" dirty="0">
                <a:latin typeface="Times New Roman"/>
                <a:cs typeface="Times New Roman"/>
              </a:rPr>
              <a:t>Bourdieu theorizes that </a:t>
            </a:r>
            <a:r>
              <a:rPr lang="en-US" sz="1300" b="1" dirty="0">
                <a:latin typeface="Times New Roman"/>
                <a:cs typeface="Times New Roman"/>
              </a:rPr>
              <a:t>class fractions</a:t>
            </a:r>
            <a:r>
              <a:rPr lang="en-US" sz="1300" dirty="0">
                <a:latin typeface="Times New Roman"/>
                <a:cs typeface="Times New Roman"/>
              </a:rPr>
              <a:t> teach aesthetic preferences to their young. Class fractions are determined by a combination of the varying degrees of social, economic, and cultural capital. Society incorporates “symbolic goods, especially those regarded as the attributes of excellence, [...as] the ideal weapon in strategies of distinction.”</a:t>
            </a:r>
            <a:r>
              <a:rPr lang="en-US" sz="1300" baseline="30000" dirty="0">
                <a:latin typeface="Times New Roman"/>
                <a:cs typeface="Times New Roman"/>
              </a:rPr>
              <a:t>[ </a:t>
            </a:r>
            <a:r>
              <a:rPr lang="en-US" sz="1300" dirty="0">
                <a:latin typeface="Times New Roman"/>
                <a:cs typeface="Times New Roman"/>
              </a:rPr>
              <a:t>Those attributes deemed excellent are shaped by the interests of the dominating class. He emphasizes the dominance of cultural capital early on by stating that “differences in cultural capital mark the differences between the classes.”</a:t>
            </a:r>
          </a:p>
          <a:p>
            <a:pPr marL="0" indent="0">
              <a:buNone/>
            </a:pPr>
            <a:endParaRPr lang="en-US" sz="1300" dirty="0">
              <a:latin typeface="Times New Roman"/>
              <a:cs typeface="Times New Roman"/>
            </a:endParaRPr>
          </a:p>
          <a:p>
            <a:pPr marL="0" indent="0">
              <a:buNone/>
            </a:pPr>
            <a:r>
              <a:rPr lang="en-US" sz="1300" dirty="0">
                <a:latin typeface="Times New Roman"/>
                <a:cs typeface="Times New Roman"/>
              </a:rPr>
              <a:t>The development of aesthetic dispositions are very largely determined by social origin rather than accumulated capital and experience over time. The acquisition of </a:t>
            </a:r>
            <a:r>
              <a:rPr lang="en-US" sz="1300" b="1" dirty="0">
                <a:latin typeface="Times New Roman"/>
                <a:cs typeface="Times New Roman"/>
              </a:rPr>
              <a:t>cultural capital</a:t>
            </a:r>
            <a:r>
              <a:rPr lang="en-US" sz="1300" dirty="0">
                <a:latin typeface="Times New Roman"/>
                <a:cs typeface="Times New Roman"/>
              </a:rPr>
              <a:t> depends heavily on “total, early, imperceptible learning, performed within the family from the earliest days of life.”</a:t>
            </a:r>
            <a:r>
              <a:rPr lang="en-US" sz="1300" baseline="30000" dirty="0">
                <a:latin typeface="Times New Roman"/>
                <a:cs typeface="Times New Roman"/>
              </a:rPr>
              <a:t> </a:t>
            </a:r>
            <a:r>
              <a:rPr lang="en-US" sz="1300" dirty="0">
                <a:latin typeface="Times New Roman"/>
                <a:cs typeface="Times New Roman"/>
              </a:rPr>
              <a:t>Bourdieu argues that, in the main, people inherit their cultural attitudes, the accepted “definitions that their elders offer them.”</a:t>
            </a:r>
          </a:p>
          <a:p>
            <a:pPr marL="0" indent="0">
              <a:buNone/>
            </a:pPr>
            <a:endParaRPr lang="en-US" dirty="0"/>
          </a:p>
        </p:txBody>
      </p:sp>
    </p:spTree>
    <p:extLst>
      <p:ext uri="{BB962C8B-B14F-4D97-AF65-F5344CB8AC3E}">
        <p14:creationId xmlns:p14="http://schemas.microsoft.com/office/powerpoint/2010/main" val="121483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7444"/>
            <a:ext cx="8229600" cy="6124223"/>
          </a:xfrm>
        </p:spPr>
        <p:txBody>
          <a:bodyPr>
            <a:normAutofit/>
          </a:bodyPr>
          <a:lstStyle/>
          <a:p>
            <a:pPr marL="0" indent="0">
              <a:buNone/>
            </a:pPr>
            <a:r>
              <a:rPr lang="en-US" sz="1200" b="1" dirty="0">
                <a:solidFill>
                  <a:srgbClr val="FF0000"/>
                </a:solidFill>
                <a:latin typeface="Times New Roman"/>
                <a:cs typeface="Times New Roman"/>
              </a:rPr>
              <a:t>	</a:t>
            </a:r>
            <a:endParaRPr lang="en-US" sz="1200" b="1" dirty="0">
              <a:latin typeface="Times New Roman"/>
              <a:cs typeface="Times New Roman"/>
            </a:endParaRPr>
          </a:p>
          <a:p>
            <a:pPr marL="0" indent="0">
              <a:buNone/>
            </a:pPr>
            <a:endParaRPr lang="en-US" sz="1200" b="1" dirty="0">
              <a:latin typeface="Times New Roman"/>
              <a:cs typeface="Times New Roman"/>
            </a:endParaRPr>
          </a:p>
          <a:p>
            <a:pPr marL="0" indent="0">
              <a:buNone/>
            </a:pPr>
            <a:r>
              <a:rPr lang="en-US" sz="1200" b="1" dirty="0">
                <a:latin typeface="Times New Roman"/>
                <a:cs typeface="Times New Roman"/>
              </a:rPr>
              <a:t>How are class and inequality constructed in the United States?</a:t>
            </a:r>
          </a:p>
          <a:p>
            <a:pPr marL="0" indent="0">
              <a:buNone/>
            </a:pPr>
            <a:endParaRPr lang="en-US" sz="1200" b="1" dirty="0">
              <a:latin typeface="Times New Roman"/>
              <a:cs typeface="Times New Roman"/>
            </a:endParaRPr>
          </a:p>
          <a:p>
            <a:pPr marL="0" indent="0">
              <a:buNone/>
            </a:pPr>
            <a:r>
              <a:rPr lang="en-US" sz="1200" b="1" dirty="0">
                <a:latin typeface="Times New Roman"/>
                <a:cs typeface="Times New Roman"/>
              </a:rPr>
              <a:t>	</a:t>
            </a:r>
            <a:r>
              <a:rPr lang="en-US" sz="1200" b="1" dirty="0">
                <a:solidFill>
                  <a:srgbClr val="FF0000"/>
                </a:solidFill>
                <a:latin typeface="Times New Roman"/>
                <a:cs typeface="Times New Roman"/>
              </a:rPr>
              <a:t>A look at the numbers. Income and wealth </a:t>
            </a:r>
          </a:p>
          <a:p>
            <a:pPr marL="0" indent="0">
              <a:buNone/>
            </a:pPr>
            <a:r>
              <a:rPr lang="is-IS" sz="1200" dirty="0">
                <a:latin typeface="Times New Roman"/>
                <a:cs typeface="Times New Roman"/>
              </a:rPr>
              <a:t>… a </a:t>
            </a:r>
            <a:r>
              <a:rPr lang="is-IS" sz="1200" b="1" dirty="0">
                <a:latin typeface="Times New Roman"/>
                <a:cs typeface="Times New Roman"/>
              </a:rPr>
              <a:t>“classless” </a:t>
            </a:r>
            <a:r>
              <a:rPr lang="is-IS" sz="1200" dirty="0">
                <a:latin typeface="Times New Roman"/>
                <a:cs typeface="Times New Roman"/>
              </a:rPr>
              <a:t>society... The postwar social mobility disproportionally affected minorities and especially black Americans... GI Bill etc </a:t>
            </a:r>
          </a:p>
          <a:p>
            <a:pPr marL="0" indent="0">
              <a:buNone/>
            </a:pPr>
            <a:endParaRPr lang="en-US" sz="1200" dirty="0">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r>
              <a:rPr lang="en-US" sz="1200" b="1" dirty="0">
                <a:solidFill>
                  <a:srgbClr val="FF0000"/>
                </a:solidFill>
                <a:latin typeface="Times New Roman"/>
                <a:cs typeface="Times New Roman"/>
              </a:rPr>
              <a:t>	Ethnographic portraits of class in the United States </a:t>
            </a:r>
          </a:p>
          <a:p>
            <a:pPr marL="0" indent="0">
              <a:buNone/>
            </a:pPr>
            <a:r>
              <a:rPr lang="en-US" sz="1200" b="1" dirty="0">
                <a:solidFill>
                  <a:srgbClr val="FF0000"/>
                </a:solidFill>
                <a:latin typeface="Times New Roman"/>
                <a:cs typeface="Times New Roman"/>
              </a:rPr>
              <a:t>		</a:t>
            </a:r>
          </a:p>
          <a:p>
            <a:pPr marL="0" indent="0">
              <a:buNone/>
            </a:pPr>
            <a:r>
              <a:rPr lang="en-US" sz="1200" b="1" dirty="0">
                <a:solidFill>
                  <a:srgbClr val="FF0000"/>
                </a:solidFill>
                <a:latin typeface="Times New Roman"/>
                <a:cs typeface="Times New Roman"/>
              </a:rPr>
              <a:t>		</a:t>
            </a:r>
            <a:r>
              <a:rPr lang="en-US" sz="1200" b="1" dirty="0">
                <a:latin typeface="Times New Roman"/>
                <a:cs typeface="Times New Roman"/>
              </a:rPr>
              <a:t>Poor whites in rural Kentucky</a:t>
            </a:r>
          </a:p>
          <a:p>
            <a:pPr marL="0" indent="0">
              <a:buNone/>
            </a:pPr>
            <a:r>
              <a:rPr lang="en-US" sz="1200" b="1" dirty="0">
                <a:solidFill>
                  <a:srgbClr val="FF0000"/>
                </a:solidFill>
                <a:latin typeface="Times New Roman"/>
                <a:cs typeface="Times New Roman"/>
              </a:rPr>
              <a:t>		</a:t>
            </a:r>
          </a:p>
          <a:p>
            <a:pPr marL="0" indent="0">
              <a:buNone/>
            </a:pPr>
            <a:r>
              <a:rPr lang="en-US" sz="1200" b="1" dirty="0">
                <a:solidFill>
                  <a:srgbClr val="FF0000"/>
                </a:solidFill>
                <a:latin typeface="Times New Roman"/>
                <a:cs typeface="Times New Roman"/>
              </a:rPr>
              <a:t>		</a:t>
            </a:r>
            <a:r>
              <a:rPr lang="en-US" sz="1200" b="1" dirty="0">
                <a:latin typeface="Times New Roman"/>
                <a:cs typeface="Times New Roman"/>
              </a:rPr>
              <a:t>Downward mobility: The Middle class and the working poor </a:t>
            </a:r>
          </a:p>
          <a:p>
            <a:pPr marL="0" indent="0">
              <a:buNone/>
            </a:pPr>
            <a:endParaRPr lang="en-US" sz="1200" b="1" dirty="0">
              <a:latin typeface="Times New Roman"/>
              <a:cs typeface="Times New Roman"/>
            </a:endParaRPr>
          </a:p>
          <a:p>
            <a:pPr marL="0" indent="0">
              <a:buNone/>
            </a:pPr>
            <a:r>
              <a:rPr lang="en-US" sz="1200" b="1" dirty="0">
                <a:latin typeface="Times New Roman"/>
                <a:cs typeface="Times New Roman"/>
              </a:rPr>
              <a:t>		Wealth, inequality and wall street </a:t>
            </a:r>
          </a:p>
          <a:p>
            <a:pPr marL="0" indent="0">
              <a:buNone/>
            </a:pPr>
            <a:endParaRPr lang="en-US" sz="1200" b="1" dirty="0">
              <a:latin typeface="Times New Roman"/>
              <a:cs typeface="Times New Roman"/>
            </a:endParaRPr>
          </a:p>
          <a:p>
            <a:pPr marL="0" indent="0">
              <a:buNone/>
            </a:pPr>
            <a:endParaRPr lang="en-US" sz="1200" b="1" dirty="0">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r>
              <a:rPr lang="en-US" sz="1200" b="1" dirty="0">
                <a:solidFill>
                  <a:srgbClr val="FF0000"/>
                </a:solidFill>
                <a:latin typeface="Times New Roman"/>
                <a:cs typeface="Times New Roman"/>
              </a:rPr>
              <a:t>		</a:t>
            </a:r>
            <a:endParaRPr lang="en-US" sz="1200" b="1" dirty="0">
              <a:latin typeface="Times New Roman"/>
              <a:cs typeface="Times New Roman"/>
            </a:endParaRPr>
          </a:p>
        </p:txBody>
      </p:sp>
      <p:pic>
        <p:nvPicPr>
          <p:cNvPr id="4" name="Picture 3" descr="Personal_Household_Income_U.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400" y="2260600"/>
            <a:ext cx="5930900" cy="4038600"/>
          </a:xfrm>
          <a:prstGeom prst="rect">
            <a:avLst/>
          </a:prstGeom>
        </p:spPr>
      </p:pic>
    </p:spTree>
    <p:extLst>
      <p:ext uri="{BB962C8B-B14F-4D97-AF65-F5344CB8AC3E}">
        <p14:creationId xmlns:p14="http://schemas.microsoft.com/office/powerpoint/2010/main" val="412717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ace_Income.png"/>
          <p:cNvPicPr>
            <a:picLocks noGrp="1" noChangeAspect="1"/>
          </p:cNvPicPr>
          <p:nvPr>
            <p:ph idx="1"/>
          </p:nvPr>
        </p:nvPicPr>
        <p:blipFill>
          <a:blip r:embed="rId2">
            <a:extLst>
              <a:ext uri="{28A0092B-C50C-407E-A947-70E740481C1C}">
                <a14:useLocalDpi xmlns:a14="http://schemas.microsoft.com/office/drawing/2010/main" val="0"/>
              </a:ext>
            </a:extLst>
          </a:blip>
          <a:srcRect t="3819" b="3819"/>
          <a:stretch>
            <a:fillRect/>
          </a:stretch>
        </p:blipFill>
        <p:spPr>
          <a:xfrm>
            <a:off x="457200" y="419100"/>
            <a:ext cx="8229600" cy="5834063"/>
          </a:xfrm>
        </p:spPr>
      </p:pic>
    </p:spTree>
    <p:extLst>
      <p:ext uri="{BB962C8B-B14F-4D97-AF65-F5344CB8AC3E}">
        <p14:creationId xmlns:p14="http://schemas.microsoft.com/office/powerpoint/2010/main" val="352196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a:bodyPr>
          <a:lstStyle/>
          <a:p>
            <a:pPr marL="0" indent="0">
              <a:buNone/>
            </a:pPr>
            <a:r>
              <a:rPr lang="en-US" sz="1200" dirty="0">
                <a:solidFill>
                  <a:srgbClr val="FF0000"/>
                </a:solidFill>
                <a:latin typeface="Times New Roman"/>
                <a:cs typeface="Times New Roman"/>
              </a:rPr>
              <a:t>	Ethnographic Portraits of class in the United States </a:t>
            </a:r>
          </a:p>
          <a:p>
            <a:pPr marL="0" indent="0">
              <a:buNone/>
            </a:pPr>
            <a:endParaRPr lang="en-US" sz="1200" dirty="0">
              <a:solidFill>
                <a:srgbClr val="FF0000"/>
              </a:solidFill>
              <a:latin typeface="Times New Roman"/>
              <a:cs typeface="Times New Roman"/>
            </a:endParaRPr>
          </a:p>
          <a:p>
            <a:pPr marL="0" indent="0">
              <a:buNone/>
            </a:pPr>
            <a:r>
              <a:rPr lang="en-US" sz="1200" b="1" dirty="0">
                <a:latin typeface="Times New Roman"/>
                <a:cs typeface="Times New Roman"/>
              </a:rPr>
              <a:t>Why the poorest county in West Virginia has faith in Donald Trump | Anywhere but Washington</a:t>
            </a:r>
          </a:p>
          <a:p>
            <a:pPr marL="0" indent="0">
              <a:buNone/>
            </a:pPr>
            <a:r>
              <a:rPr lang="en-US" sz="1200" b="1" dirty="0">
                <a:latin typeface="Times New Roman"/>
                <a:cs typeface="Times New Roman"/>
              </a:rPr>
              <a:t>https://</a:t>
            </a:r>
            <a:r>
              <a:rPr lang="en-US" sz="1200" b="1" dirty="0" err="1">
                <a:latin typeface="Times New Roman"/>
                <a:cs typeface="Times New Roman"/>
              </a:rPr>
              <a:t>www.youtube.com</a:t>
            </a:r>
            <a:r>
              <a:rPr lang="en-US" sz="1200" b="1" dirty="0">
                <a:latin typeface="Times New Roman"/>
                <a:cs typeface="Times New Roman"/>
              </a:rPr>
              <a:t>/</a:t>
            </a:r>
            <a:r>
              <a:rPr lang="en-US" sz="1200" b="1" dirty="0" err="1">
                <a:latin typeface="Times New Roman"/>
                <a:cs typeface="Times New Roman"/>
              </a:rPr>
              <a:t>watch?v</a:t>
            </a:r>
            <a:r>
              <a:rPr lang="en-US" sz="1200" b="1" dirty="0">
                <a:latin typeface="Times New Roman"/>
                <a:cs typeface="Times New Roman"/>
              </a:rPr>
              <a:t>=eqceHviNBC4</a:t>
            </a:r>
          </a:p>
        </p:txBody>
      </p:sp>
    </p:spTree>
    <p:extLst>
      <p:ext uri="{BB962C8B-B14F-4D97-AF65-F5344CB8AC3E}">
        <p14:creationId xmlns:p14="http://schemas.microsoft.com/office/powerpoint/2010/main" val="1784862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6890"/>
            <a:ext cx="8229600" cy="6166554"/>
          </a:xfrm>
        </p:spPr>
        <p:txBody>
          <a:bodyPr>
            <a:normAutofit fontScale="85000" lnSpcReduction="10000"/>
          </a:bodyPr>
          <a:lstStyle/>
          <a:p>
            <a:pPr marL="0" indent="0">
              <a:buNone/>
            </a:pPr>
            <a:r>
              <a:rPr lang="en-US" sz="1200" b="1" dirty="0">
                <a:latin typeface="Times New Roman"/>
                <a:cs typeface="Times New Roman"/>
              </a:rPr>
              <a:t>What are the roots of poverty in the United States? </a:t>
            </a:r>
          </a:p>
          <a:p>
            <a:pPr marL="0" indent="0">
              <a:buNone/>
            </a:pPr>
            <a:endParaRPr lang="en-US" sz="1200" b="1" dirty="0">
              <a:latin typeface="Times New Roman"/>
              <a:cs typeface="Times New Roman"/>
            </a:endParaRPr>
          </a:p>
          <a:p>
            <a:pPr marL="0" indent="0">
              <a:buNone/>
            </a:pPr>
            <a:r>
              <a:rPr lang="en-US" sz="1200" b="1" dirty="0">
                <a:latin typeface="Times New Roman"/>
                <a:cs typeface="Times New Roman"/>
              </a:rPr>
              <a:t>	</a:t>
            </a:r>
            <a:r>
              <a:rPr lang="en-US" sz="1200" b="1" dirty="0">
                <a:solidFill>
                  <a:srgbClr val="FF0000"/>
                </a:solidFill>
                <a:latin typeface="Times New Roman"/>
                <a:cs typeface="Times New Roman"/>
              </a:rPr>
              <a:t>The “culture of poverty”: Poverty as pathology </a:t>
            </a:r>
          </a:p>
          <a:p>
            <a:pPr marL="0" indent="0">
              <a:buNone/>
            </a:pPr>
            <a:endParaRPr lang="en-US" sz="1200" b="1" dirty="0">
              <a:solidFill>
                <a:srgbClr val="FF0000"/>
              </a:solidFill>
              <a:latin typeface="Times New Roman"/>
              <a:cs typeface="Times New Roman"/>
            </a:endParaRPr>
          </a:p>
          <a:p>
            <a:pPr marL="0" indent="0">
              <a:buNone/>
            </a:pPr>
            <a:r>
              <a:rPr lang="en-US" sz="1300" dirty="0">
                <a:latin typeface="Times New Roman"/>
                <a:cs typeface="Times New Roman"/>
              </a:rPr>
              <a:t>Early proponents of the theory argued that the poor are not only lacking resources but also acquire a poverty-perpetuating </a:t>
            </a:r>
            <a:r>
              <a:rPr lang="en-US" sz="1300" b="1" dirty="0">
                <a:latin typeface="Times New Roman"/>
                <a:cs typeface="Times New Roman"/>
              </a:rPr>
              <a:t>value system</a:t>
            </a:r>
            <a:r>
              <a:rPr lang="en-US" sz="1300" dirty="0">
                <a:latin typeface="Times New Roman"/>
                <a:cs typeface="Times New Roman"/>
              </a:rPr>
              <a:t>. According to anthropologist Oscar Lewis, "The subculture [of the poor] develops mechanisms that tend to perpetuate it, especially because of what happens to the worldview, aspirations, and character of the children who grow up in it" (Moynihan 1969, p. 199).</a:t>
            </a:r>
          </a:p>
          <a:p>
            <a:pPr marL="0" indent="0">
              <a:buNone/>
            </a:pPr>
            <a:endParaRPr lang="en-US" sz="1300" dirty="0">
              <a:latin typeface="Times New Roman"/>
              <a:cs typeface="Times New Roman"/>
            </a:endParaRPr>
          </a:p>
          <a:p>
            <a:pPr marL="0" indent="0">
              <a:buNone/>
            </a:pPr>
            <a:r>
              <a:rPr lang="en-US" sz="1300" dirty="0">
                <a:latin typeface="Times New Roman"/>
                <a:cs typeface="Times New Roman"/>
              </a:rPr>
              <a:t>The term "subculture of poverty" (later shortened to "culture of poverty") made its first appearance in Lewis's ethnography </a:t>
            </a:r>
            <a:r>
              <a:rPr lang="en-US" sz="1300" i="1" dirty="0">
                <a:latin typeface="Times New Roman"/>
                <a:cs typeface="Times New Roman"/>
              </a:rPr>
              <a:t>Five Families: Mexican Case Studies in the Culture of Poverty</a:t>
            </a:r>
            <a:r>
              <a:rPr lang="en-US" sz="1300" dirty="0">
                <a:latin typeface="Times New Roman"/>
                <a:cs typeface="Times New Roman"/>
              </a:rPr>
              <a:t> (1959). Lewis struggled to render "the poor" as legitimate subjects whose lives were transformed by poverty. He argued that although the burdens of poverty were systemic and so imposed upon these members of society, they led to the formation of an autonomous subculture as children were socialized into behaviors and attitudes that perpetuated their inability to escape the </a:t>
            </a:r>
            <a:r>
              <a:rPr lang="en-US" sz="1300" b="1" dirty="0">
                <a:latin typeface="Times New Roman"/>
                <a:cs typeface="Times New Roman"/>
              </a:rPr>
              <a:t>underclass</a:t>
            </a:r>
            <a:r>
              <a:rPr lang="en-US" sz="1300" dirty="0">
                <a:latin typeface="Times New Roman"/>
                <a:cs typeface="Times New Roman"/>
              </a:rPr>
              <a:t>.</a:t>
            </a:r>
          </a:p>
          <a:p>
            <a:pPr marL="0" indent="0">
              <a:buNone/>
            </a:pPr>
            <a:endParaRPr lang="en-US" sz="1300" dirty="0">
              <a:latin typeface="Times New Roman"/>
              <a:cs typeface="Times New Roman"/>
            </a:endParaRPr>
          </a:p>
          <a:p>
            <a:pPr marL="0" indent="0">
              <a:buNone/>
            </a:pPr>
            <a:r>
              <a:rPr lang="en-US" sz="1300" dirty="0">
                <a:latin typeface="Times New Roman"/>
                <a:cs typeface="Times New Roman"/>
              </a:rPr>
              <a:t>Lewis gave 70 characteristics (1996 [1966], 1998) that indicated the presence of the culture of poverty, which he argued was not shared among all of the lower classes</a:t>
            </a:r>
          </a:p>
          <a:p>
            <a:pPr marL="0" indent="0">
              <a:buNone/>
            </a:pPr>
            <a:endParaRPr lang="en-US" sz="1300" dirty="0">
              <a:latin typeface="Times New Roman"/>
              <a:cs typeface="Times New Roman"/>
            </a:endParaRPr>
          </a:p>
          <a:p>
            <a:pPr marL="0" indent="0">
              <a:buNone/>
            </a:pPr>
            <a:r>
              <a:rPr lang="en-US" sz="1300" i="1" dirty="0">
                <a:latin typeface="Times New Roman"/>
                <a:cs typeface="Times New Roman"/>
              </a:rPr>
              <a:t>	The people in the culture of poverty have a strong feeling of marginality, of helplessness, of dependency, of not belonging. They are like aliens in their own country, convinced that the existing institutions do not serve their interests and needs. Along with this feeling of powerlessness is a widespread feeling of inferiority, of personal unworthiness. This is true of the slum dwellers of Mexico City, who do not constitute a distinct ethnic or racial group and do not suffer from racial discrimination. In the U.S.  the culture of poverty that exists in the black community has the additional disadvantage of perceived </a:t>
            </a:r>
            <a:r>
              <a:rPr lang="en-US" sz="1300" b="1" i="1" dirty="0">
                <a:latin typeface="Times New Roman"/>
                <a:cs typeface="Times New Roman"/>
              </a:rPr>
              <a:t>racial discrimination</a:t>
            </a:r>
            <a:r>
              <a:rPr lang="en-US" sz="1300" i="1" dirty="0">
                <a:latin typeface="Times New Roman"/>
                <a:cs typeface="Times New Roman"/>
              </a:rPr>
              <a:t>.</a:t>
            </a:r>
          </a:p>
          <a:p>
            <a:pPr marL="0" indent="0">
              <a:buNone/>
            </a:pPr>
            <a:endParaRPr lang="en-US" sz="1300" dirty="0">
              <a:latin typeface="Times New Roman"/>
              <a:cs typeface="Times New Roman"/>
            </a:endParaRPr>
          </a:p>
          <a:p>
            <a:pPr marL="0" indent="0">
              <a:buNone/>
            </a:pPr>
            <a:r>
              <a:rPr lang="en-US" sz="1300" i="1" dirty="0">
                <a:latin typeface="Times New Roman"/>
                <a:cs typeface="Times New Roman"/>
              </a:rPr>
              <a:t>	People with a culture of poverty have very little sense of history. They are a marginal people who know only their own troubles, their own local conditions, their own neighborhood, their own way of life. Usually, they have neither the knowledge, the vision nor the </a:t>
            </a:r>
            <a:r>
              <a:rPr lang="en-US" sz="1300" b="1" i="1" dirty="0">
                <a:latin typeface="Times New Roman"/>
                <a:cs typeface="Times New Roman"/>
              </a:rPr>
              <a:t>ideology</a:t>
            </a:r>
            <a:r>
              <a:rPr lang="en-US" sz="1300" i="1" dirty="0">
                <a:latin typeface="Times New Roman"/>
                <a:cs typeface="Times New Roman"/>
              </a:rPr>
              <a:t> to see the similarities between their problems and those of others like themselves elsewhere in the world. In other words, they are </a:t>
            </a:r>
            <a:r>
              <a:rPr lang="en-US" sz="1300" b="1" i="1" dirty="0">
                <a:latin typeface="Times New Roman"/>
                <a:cs typeface="Times New Roman"/>
              </a:rPr>
              <a:t>not class conscious</a:t>
            </a:r>
            <a:r>
              <a:rPr lang="en-US" sz="1300" i="1" dirty="0">
                <a:latin typeface="Times New Roman"/>
                <a:cs typeface="Times New Roman"/>
              </a:rPr>
              <a:t>, although they are very sensitive indeed to status distinctions. When the poor become class conscious or members of trade union organizations, or when they adopt an internationalist outlook on the world they are, in my view, no longer part of the culture of poverty although they may still be desperately poor.</a:t>
            </a:r>
          </a:p>
          <a:p>
            <a:endParaRPr lang="en-US" sz="1300" dirty="0">
              <a:latin typeface="Times New Roman"/>
              <a:cs typeface="Times New Roman"/>
            </a:endParaRPr>
          </a:p>
          <a:p>
            <a:pPr marL="0" indent="0">
              <a:buNone/>
            </a:pPr>
            <a:r>
              <a:rPr lang="en-US" sz="1300" dirty="0">
                <a:latin typeface="Times New Roman"/>
                <a:cs typeface="Times New Roman"/>
              </a:rPr>
              <a:t>Although Lewis was concerned with poverty in the developing world, the culture of poverty concept proved attractive to US public policy makers and politicians. It strongly informed documents such as the </a:t>
            </a:r>
            <a:r>
              <a:rPr lang="en-US" sz="1300" b="1" dirty="0">
                <a:latin typeface="Times New Roman"/>
                <a:cs typeface="Times New Roman"/>
              </a:rPr>
              <a:t>Moynihan Report </a:t>
            </a:r>
            <a:r>
              <a:rPr lang="en-US" sz="1300" dirty="0">
                <a:latin typeface="Times New Roman"/>
                <a:cs typeface="Times New Roman"/>
              </a:rPr>
              <a:t>(1965) as well as the </a:t>
            </a:r>
            <a:r>
              <a:rPr lang="en-US" sz="1300" b="1" dirty="0">
                <a:latin typeface="Times New Roman"/>
                <a:cs typeface="Times New Roman"/>
              </a:rPr>
              <a:t>War on Poverty </a:t>
            </a:r>
            <a:r>
              <a:rPr lang="en-US" sz="1300" dirty="0">
                <a:latin typeface="Times New Roman"/>
                <a:cs typeface="Times New Roman"/>
              </a:rPr>
              <a:t>more generally.</a:t>
            </a:r>
          </a:p>
          <a:p>
            <a:pPr marL="0" indent="0">
              <a:buNone/>
            </a:pPr>
            <a:endParaRPr lang="en-US" sz="1200" b="1" dirty="0">
              <a:solidFill>
                <a:srgbClr val="FF0000"/>
              </a:solidFill>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endParaRPr lang="en-US" sz="1200" b="1" dirty="0">
              <a:solidFill>
                <a:srgbClr val="FF0000"/>
              </a:solidFill>
              <a:latin typeface="Times New Roman"/>
              <a:cs typeface="Times New Roman"/>
            </a:endParaRPr>
          </a:p>
          <a:p>
            <a:pPr marL="0" indent="0">
              <a:buNone/>
            </a:pPr>
            <a:r>
              <a:rPr lang="en-US" sz="1200" b="1" dirty="0">
                <a:solidFill>
                  <a:srgbClr val="FF0000"/>
                </a:solidFill>
                <a:latin typeface="Times New Roman"/>
                <a:cs typeface="Times New Roman"/>
              </a:rPr>
              <a:t>	</a:t>
            </a:r>
          </a:p>
          <a:p>
            <a:pPr marL="0" indent="0">
              <a:buNone/>
            </a:pPr>
            <a:endParaRPr lang="en-US" sz="1200" b="1" dirty="0">
              <a:solidFill>
                <a:srgbClr val="FF0000"/>
              </a:solidFill>
              <a:latin typeface="Times New Roman"/>
              <a:cs typeface="Times New Roman"/>
            </a:endParaRPr>
          </a:p>
        </p:txBody>
      </p:sp>
    </p:spTree>
    <p:extLst>
      <p:ext uri="{BB962C8B-B14F-4D97-AF65-F5344CB8AC3E}">
        <p14:creationId xmlns:p14="http://schemas.microsoft.com/office/powerpoint/2010/main" val="2323699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92800"/>
          </a:xfrm>
        </p:spPr>
        <p:txBody>
          <a:bodyPr>
            <a:normAutofit/>
          </a:bodyPr>
          <a:lstStyle/>
          <a:p>
            <a:pPr marL="0" indent="0">
              <a:buNone/>
            </a:pPr>
            <a:r>
              <a:rPr lang="en-US" sz="1100" b="1" dirty="0">
                <a:solidFill>
                  <a:srgbClr val="FF0000"/>
                </a:solidFill>
                <a:latin typeface="Times New Roman"/>
                <a:cs typeface="Times New Roman"/>
              </a:rPr>
              <a:t>Poverty as a structural economic problem </a:t>
            </a:r>
          </a:p>
          <a:p>
            <a:pPr marL="0" indent="0">
              <a:buNone/>
            </a:pPr>
            <a:endParaRPr lang="en-US" sz="1100" b="1" dirty="0">
              <a:latin typeface="Times New Roman"/>
              <a:cs typeface="Times New Roman"/>
            </a:endParaRPr>
          </a:p>
          <a:p>
            <a:pPr marL="0" indent="0">
              <a:buNone/>
            </a:pPr>
            <a:r>
              <a:rPr lang="en-US" sz="1100" dirty="0">
                <a:latin typeface="Times New Roman"/>
                <a:cs typeface="Times New Roman"/>
              </a:rPr>
              <a:t>Since the 1960s, critics of culture of poverty explanations for the persistence of the underclasses have attempted to show that real world data do not fit Lewis's model (Goode and Eames, 1996). In 1974, anthropologist Carol Stack issued a critique of it, calling it "fatalistic" and noticing the way that believing in the idea of a culture of poverty does not describe the poor so much as it serves the interests of the rich.</a:t>
            </a:r>
          </a:p>
          <a:p>
            <a:pPr marL="0" indent="0">
              <a:buNone/>
            </a:pPr>
            <a:endParaRPr lang="en-US" sz="1100" dirty="0">
              <a:latin typeface="Times New Roman"/>
              <a:cs typeface="Times New Roman"/>
            </a:endParaRPr>
          </a:p>
          <a:p>
            <a:pPr marL="0" indent="0">
              <a:buNone/>
            </a:pPr>
            <a:r>
              <a:rPr lang="en-US" sz="1100" dirty="0">
                <a:latin typeface="Times New Roman"/>
                <a:cs typeface="Times New Roman"/>
              </a:rPr>
              <a:t>She writes, "The culture of poverty, as </a:t>
            </a:r>
            <a:r>
              <a:rPr lang="en-US" sz="1100" dirty="0" err="1">
                <a:latin typeface="Times New Roman"/>
                <a:cs typeface="Times New Roman"/>
              </a:rPr>
              <a:t>Hylan</a:t>
            </a:r>
            <a:r>
              <a:rPr lang="en-US" sz="1100" dirty="0">
                <a:latin typeface="Times New Roman"/>
                <a:cs typeface="Times New Roman"/>
              </a:rPr>
              <a:t> Lewis points out, has a fundamental political nature. The ideas matters most to political and scientific groups attempting to rationalize why some Americans have failed to make it in American society. It is, Lewis (1971) argues, 'an idea that people believe, want to believe, and perhaps need to believe.' They want to believe that raising the income of the poor would not change their life styles or values, but merely funnel greater sums of money into bottomless, self-destructing pits.”</a:t>
            </a:r>
            <a:endParaRPr lang="en-US" sz="1100" baseline="30000" dirty="0">
              <a:latin typeface="Times New Roman"/>
              <a:cs typeface="Times New Roman"/>
            </a:endParaRPr>
          </a:p>
          <a:p>
            <a:endParaRPr lang="en-US" sz="1100" dirty="0">
              <a:latin typeface="Times New Roman"/>
              <a:cs typeface="Times New Roman"/>
            </a:endParaRPr>
          </a:p>
          <a:p>
            <a:pPr marL="0" indent="0">
              <a:buNone/>
            </a:pPr>
            <a:r>
              <a:rPr lang="en-US" sz="1100" dirty="0">
                <a:latin typeface="Times New Roman"/>
                <a:cs typeface="Times New Roman"/>
              </a:rPr>
              <a:t>Thus, she demonstrates the way that political interests to keep the wages of the poor low create a climate in which it is politically convenient to buy into the idea of culture of poverty (Stack 1974). In sociology and anthropology, the concept created a backlash, pushing scholars to look to structures rather than "</a:t>
            </a:r>
            <a:r>
              <a:rPr lang="en-US" sz="1100" b="1" dirty="0">
                <a:latin typeface="Times New Roman"/>
                <a:cs typeface="Times New Roman"/>
              </a:rPr>
              <a:t>blaming-the-victim</a:t>
            </a:r>
            <a:r>
              <a:rPr lang="en-US" sz="1100" dirty="0">
                <a:latin typeface="Times New Roman"/>
                <a:cs typeface="Times New Roman"/>
              </a:rPr>
              <a:t>" (</a:t>
            </a:r>
            <a:r>
              <a:rPr lang="en-US" sz="1100" dirty="0" err="1">
                <a:latin typeface="Times New Roman"/>
                <a:cs typeface="Times New Roman"/>
              </a:rPr>
              <a:t>Bourgois</a:t>
            </a:r>
            <a:r>
              <a:rPr lang="en-US" sz="1100" dirty="0">
                <a:latin typeface="Times New Roman"/>
                <a:cs typeface="Times New Roman"/>
              </a:rPr>
              <a:t>, 2001)</a:t>
            </a:r>
          </a:p>
          <a:p>
            <a:pPr marL="0" indent="0">
              <a:buNone/>
            </a:pPr>
            <a:endParaRPr lang="en-US" sz="1100" dirty="0">
              <a:latin typeface="Times New Roman"/>
              <a:cs typeface="Times New Roman"/>
            </a:endParaRPr>
          </a:p>
          <a:p>
            <a:pPr marL="0" indent="0">
              <a:buNone/>
            </a:pPr>
            <a:r>
              <a:rPr lang="en-US" sz="1100" dirty="0">
                <a:latin typeface="Times New Roman"/>
                <a:cs typeface="Times New Roman"/>
              </a:rPr>
              <a:t>Since the late 1990s, the culture of poverty has witnessed a resurgence in the social sciences, but most scholars now reject the notion of a monolithic and unchanging culture of poverty. Newer research typically rejects the idea that whether people are poor can be explained by their values. It is often reluctant to divide explanations into "structural" and "cultural," because of the increasingly questionable utility of this old distinction. </a:t>
            </a:r>
          </a:p>
          <a:p>
            <a:pPr marL="0" indent="0">
              <a:buNone/>
            </a:pPr>
            <a:endParaRPr lang="en-US" sz="1100" b="1" dirty="0">
              <a:latin typeface="Times New Roman"/>
              <a:cs typeface="Times New Roman"/>
            </a:endParaRPr>
          </a:p>
          <a:p>
            <a:pPr marL="0" indent="0">
              <a:buNone/>
            </a:pPr>
            <a:endParaRPr lang="en-US" sz="1100" b="1" dirty="0">
              <a:latin typeface="Times New Roman"/>
              <a:cs typeface="Times New Roman"/>
            </a:endParaRPr>
          </a:p>
          <a:p>
            <a:pPr marL="0" indent="0">
              <a:buNone/>
            </a:pPr>
            <a:r>
              <a:rPr lang="en-US" sz="1100" b="1">
                <a:latin typeface="Times New Roman"/>
                <a:cs typeface="Times New Roman"/>
              </a:rPr>
              <a:t>Why </a:t>
            </a:r>
            <a:r>
              <a:rPr lang="en-US" sz="1100" b="1" dirty="0">
                <a:latin typeface="Times New Roman"/>
                <a:cs typeface="Times New Roman"/>
              </a:rPr>
              <a:t>are class and inequality largely invisible in U.S. culture? </a:t>
            </a:r>
          </a:p>
          <a:p>
            <a:pPr marL="0" indent="0">
              <a:buNone/>
            </a:pPr>
            <a:endParaRPr lang="en-US" sz="1100" b="1" dirty="0">
              <a:latin typeface="Times New Roman"/>
              <a:cs typeface="Times New Roman"/>
            </a:endParaRPr>
          </a:p>
          <a:p>
            <a:pPr marL="0" indent="0">
              <a:buNone/>
            </a:pPr>
            <a:r>
              <a:rPr lang="en-US" sz="1100" b="1" dirty="0">
                <a:latin typeface="Times New Roman"/>
                <a:cs typeface="Times New Roman"/>
              </a:rPr>
              <a:t>	</a:t>
            </a:r>
            <a:r>
              <a:rPr lang="en-US" sz="1100" b="1" dirty="0">
                <a:solidFill>
                  <a:srgbClr val="FF0000"/>
                </a:solidFill>
                <a:latin typeface="Times New Roman"/>
                <a:cs typeface="Times New Roman"/>
              </a:rPr>
              <a:t>The role of the media </a:t>
            </a:r>
          </a:p>
          <a:p>
            <a:pPr marL="0" indent="0">
              <a:buNone/>
            </a:pPr>
            <a:endParaRPr lang="en-US" sz="1100" b="1" dirty="0">
              <a:solidFill>
                <a:srgbClr val="FF0000"/>
              </a:solidFill>
              <a:latin typeface="Times New Roman"/>
              <a:cs typeface="Times New Roman"/>
            </a:endParaRPr>
          </a:p>
          <a:p>
            <a:pPr marL="0" indent="0">
              <a:buNone/>
            </a:pPr>
            <a:r>
              <a:rPr lang="en-US" sz="1100" b="1" dirty="0">
                <a:solidFill>
                  <a:srgbClr val="FF0000"/>
                </a:solidFill>
                <a:latin typeface="Times New Roman"/>
                <a:cs typeface="Times New Roman"/>
              </a:rPr>
              <a:t>	Voluntary isolation </a:t>
            </a:r>
          </a:p>
          <a:p>
            <a:pPr marL="0" indent="0">
              <a:buNone/>
            </a:pPr>
            <a:endParaRPr lang="en-US" sz="1100" b="1" dirty="0">
              <a:solidFill>
                <a:srgbClr val="FF0000"/>
              </a:solidFill>
              <a:latin typeface="Times New Roman"/>
              <a:cs typeface="Times New Roman"/>
            </a:endParaRPr>
          </a:p>
          <a:p>
            <a:pPr marL="0" indent="0">
              <a:buNone/>
            </a:pPr>
            <a:r>
              <a:rPr lang="en-US" sz="1100" b="1" dirty="0">
                <a:solidFill>
                  <a:srgbClr val="FF0000"/>
                </a:solidFill>
                <a:latin typeface="Times New Roman"/>
                <a:cs typeface="Times New Roman"/>
              </a:rPr>
              <a:t>	The consumer culture </a:t>
            </a:r>
            <a:endParaRPr lang="en-US" sz="1100" b="1" dirty="0">
              <a:latin typeface="Times New Roman"/>
              <a:cs typeface="Times New Roman"/>
            </a:endParaRPr>
          </a:p>
          <a:p>
            <a:pPr marL="0" indent="0">
              <a:buNone/>
            </a:pPr>
            <a:endParaRPr lang="en-US" sz="1100" dirty="0">
              <a:latin typeface="Times New Roman"/>
              <a:cs typeface="Times New Roman"/>
            </a:endParaRPr>
          </a:p>
        </p:txBody>
      </p:sp>
    </p:spTree>
    <p:extLst>
      <p:ext uri="{BB962C8B-B14F-4D97-AF65-F5344CB8AC3E}">
        <p14:creationId xmlns:p14="http://schemas.microsoft.com/office/powerpoint/2010/main" val="1263554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1295</TotalTime>
  <Words>2219</Words>
  <Application>Microsoft Macintosh PowerPoint</Application>
  <PresentationFormat>On-screen Show (4:3)</PresentationFormat>
  <Paragraphs>124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Nisi Sturgis</dc:creator>
  <cp:lastModifiedBy>Despina Lalaki</cp:lastModifiedBy>
  <cp:revision>15</cp:revision>
  <dcterms:created xsi:type="dcterms:W3CDTF">2017-11-29T04:29:17Z</dcterms:created>
  <dcterms:modified xsi:type="dcterms:W3CDTF">2019-12-13T19:20:55Z</dcterms:modified>
</cp:coreProperties>
</file>