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24A07-7611-4C5F-85F8-B36D1F1EA848}" v="1" dt="2019-02-11T18:22:1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19" d="100"/>
          <a:sy n="119" d="100"/>
        </p:scale>
        <p:origin x="22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91EFE-C149-45F6-B2B8-3164EAB63E22}"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905EAC51-8419-4AEC-BC26-CCBF56B48D56}">
      <dgm:prSet/>
      <dgm:spPr/>
      <dgm:t>
        <a:bodyPr/>
        <a:lstStyle/>
        <a:p>
          <a:r>
            <a:rPr lang="en-US" b="1"/>
            <a:t>Martin suggests that another type of stereotype is now being made regarding the roles of the egg and the sperm by the stating that there is “into play another cultural stereotype: woman as a dangerous and aggressive threat.”</a:t>
          </a:r>
          <a:endParaRPr lang="en-US"/>
        </a:p>
      </dgm:t>
    </dgm:pt>
    <dgm:pt modelId="{07AF3B81-A978-40B5-B432-6B17B49B3BE9}" type="parTrans" cxnId="{D6E99358-516F-4CAB-9812-21ACA86851BC}">
      <dgm:prSet/>
      <dgm:spPr/>
      <dgm:t>
        <a:bodyPr/>
        <a:lstStyle/>
        <a:p>
          <a:endParaRPr lang="en-US"/>
        </a:p>
      </dgm:t>
    </dgm:pt>
    <dgm:pt modelId="{BA98E851-25EC-486C-8C77-50803D1E1BA1}" type="sibTrans" cxnId="{D6E99358-516F-4CAB-9812-21ACA86851BC}">
      <dgm:prSet phldrT="1" phldr="0"/>
      <dgm:spPr/>
      <dgm:t>
        <a:bodyPr/>
        <a:lstStyle/>
        <a:p>
          <a:r>
            <a:rPr lang="en-US"/>
            <a:t>1</a:t>
          </a:r>
        </a:p>
      </dgm:t>
    </dgm:pt>
    <dgm:pt modelId="{11260375-90FC-4EFC-AFD5-0314250A905F}">
      <dgm:prSet/>
      <dgm:spPr/>
      <dgm:t>
        <a:bodyPr/>
        <a:lstStyle/>
        <a:p>
          <a:r>
            <a:rPr lang="en-US" b="1"/>
            <a:t>She supports this claim by saying that medical texts now portray the egg cell as the aggressor who "captures and tethers”, “interrupts”, and “clasps” the sperm. </a:t>
          </a:r>
          <a:endParaRPr lang="en-US"/>
        </a:p>
      </dgm:t>
    </dgm:pt>
    <dgm:pt modelId="{57BEA9C9-5160-4188-A468-58191AC63089}" type="parTrans" cxnId="{50236A56-F64C-488D-AA99-82B81FA1A5AD}">
      <dgm:prSet/>
      <dgm:spPr/>
      <dgm:t>
        <a:bodyPr/>
        <a:lstStyle/>
        <a:p>
          <a:endParaRPr lang="en-US"/>
        </a:p>
      </dgm:t>
    </dgm:pt>
    <dgm:pt modelId="{5315EA86-90CA-4C4C-AA8E-C99D1F297056}" type="sibTrans" cxnId="{50236A56-F64C-488D-AA99-82B81FA1A5AD}">
      <dgm:prSet phldrT="2" phldr="0"/>
      <dgm:spPr/>
      <dgm:t>
        <a:bodyPr/>
        <a:lstStyle/>
        <a:p>
          <a:r>
            <a:rPr lang="en-US"/>
            <a:t>2</a:t>
          </a:r>
        </a:p>
      </dgm:t>
    </dgm:pt>
    <dgm:pt modelId="{2061C867-4880-43C7-B746-DFB31458A713}">
      <dgm:prSet/>
      <dgm:spPr/>
      <dgm:t>
        <a:bodyPr/>
        <a:lstStyle/>
        <a:p>
          <a:r>
            <a:rPr lang="en-US" b="1"/>
            <a:t>Martin believes that is stereotype exists not only in the reproductive process but that “Images of woman as dangerous and aggressive, the femme fatale who victimizes men, are wide- spread in Western literature and culture”.</a:t>
          </a:r>
          <a:endParaRPr lang="en-US"/>
        </a:p>
      </dgm:t>
    </dgm:pt>
    <dgm:pt modelId="{3F8C8524-54F4-450F-8CC9-E150A1891213}" type="parTrans" cxnId="{390DDF07-DDE1-406A-8DD6-C58DAF3E26FD}">
      <dgm:prSet/>
      <dgm:spPr/>
      <dgm:t>
        <a:bodyPr/>
        <a:lstStyle/>
        <a:p>
          <a:endParaRPr lang="en-US"/>
        </a:p>
      </dgm:t>
    </dgm:pt>
    <dgm:pt modelId="{69D40D1D-BB0C-421B-96F9-834CD2D9D6F6}" type="sibTrans" cxnId="{390DDF07-DDE1-406A-8DD6-C58DAF3E26FD}">
      <dgm:prSet phldrT="3" phldr="0"/>
      <dgm:spPr/>
      <dgm:t>
        <a:bodyPr/>
        <a:lstStyle/>
        <a:p>
          <a:r>
            <a:rPr lang="en-US"/>
            <a:t>3</a:t>
          </a:r>
        </a:p>
      </dgm:t>
    </dgm:pt>
    <dgm:pt modelId="{2F18F6DA-904D-4E1C-9D86-00B130510347}" type="pres">
      <dgm:prSet presAssocID="{BE191EFE-C149-45F6-B2B8-3164EAB63E22}" presName="Name0" presStyleCnt="0">
        <dgm:presLayoutVars>
          <dgm:animLvl val="lvl"/>
          <dgm:resizeHandles val="exact"/>
        </dgm:presLayoutVars>
      </dgm:prSet>
      <dgm:spPr/>
    </dgm:pt>
    <dgm:pt modelId="{6DAACD9C-FC42-47BC-84AF-B83EAD969521}" type="pres">
      <dgm:prSet presAssocID="{905EAC51-8419-4AEC-BC26-CCBF56B48D56}" presName="compositeNode" presStyleCnt="0">
        <dgm:presLayoutVars>
          <dgm:bulletEnabled val="1"/>
        </dgm:presLayoutVars>
      </dgm:prSet>
      <dgm:spPr/>
    </dgm:pt>
    <dgm:pt modelId="{EB464B43-F39B-4D84-AEA9-A8712043DC1D}" type="pres">
      <dgm:prSet presAssocID="{905EAC51-8419-4AEC-BC26-CCBF56B48D56}" presName="bgRect" presStyleLbl="bgAccFollowNode1" presStyleIdx="0" presStyleCnt="3"/>
      <dgm:spPr/>
    </dgm:pt>
    <dgm:pt modelId="{5A8A2272-B10E-4B6F-B4DA-C625C7D3C1C6}" type="pres">
      <dgm:prSet presAssocID="{BA98E851-25EC-486C-8C77-50803D1E1BA1}" presName="sibTransNodeCircle" presStyleLbl="alignNode1" presStyleIdx="0" presStyleCnt="6">
        <dgm:presLayoutVars>
          <dgm:chMax val="0"/>
          <dgm:bulletEnabled/>
        </dgm:presLayoutVars>
      </dgm:prSet>
      <dgm:spPr/>
    </dgm:pt>
    <dgm:pt modelId="{5D6D07EC-323A-4436-8390-7E3E2A024D90}" type="pres">
      <dgm:prSet presAssocID="{905EAC51-8419-4AEC-BC26-CCBF56B48D56}" presName="bottomLine" presStyleLbl="alignNode1" presStyleIdx="1" presStyleCnt="6">
        <dgm:presLayoutVars/>
      </dgm:prSet>
      <dgm:spPr/>
    </dgm:pt>
    <dgm:pt modelId="{AE6440F3-FBFD-4418-B83A-DACEFBEDA607}" type="pres">
      <dgm:prSet presAssocID="{905EAC51-8419-4AEC-BC26-CCBF56B48D56}" presName="nodeText" presStyleLbl="bgAccFollowNode1" presStyleIdx="0" presStyleCnt="3">
        <dgm:presLayoutVars>
          <dgm:bulletEnabled val="1"/>
        </dgm:presLayoutVars>
      </dgm:prSet>
      <dgm:spPr/>
    </dgm:pt>
    <dgm:pt modelId="{C9BFF2D8-5D44-4986-86BB-7635B8B5B2AE}" type="pres">
      <dgm:prSet presAssocID="{BA98E851-25EC-486C-8C77-50803D1E1BA1}" presName="sibTrans" presStyleCnt="0"/>
      <dgm:spPr/>
    </dgm:pt>
    <dgm:pt modelId="{42E11016-B1D5-47C9-ABD1-DC6618D48DF6}" type="pres">
      <dgm:prSet presAssocID="{11260375-90FC-4EFC-AFD5-0314250A905F}" presName="compositeNode" presStyleCnt="0">
        <dgm:presLayoutVars>
          <dgm:bulletEnabled val="1"/>
        </dgm:presLayoutVars>
      </dgm:prSet>
      <dgm:spPr/>
    </dgm:pt>
    <dgm:pt modelId="{5BFF8A86-B5D3-478B-95CC-61E34D0C2E20}" type="pres">
      <dgm:prSet presAssocID="{11260375-90FC-4EFC-AFD5-0314250A905F}" presName="bgRect" presStyleLbl="bgAccFollowNode1" presStyleIdx="1" presStyleCnt="3"/>
      <dgm:spPr/>
    </dgm:pt>
    <dgm:pt modelId="{3A03CBBF-FB15-4244-9CB4-671146429F56}" type="pres">
      <dgm:prSet presAssocID="{5315EA86-90CA-4C4C-AA8E-C99D1F297056}" presName="sibTransNodeCircle" presStyleLbl="alignNode1" presStyleIdx="2" presStyleCnt="6">
        <dgm:presLayoutVars>
          <dgm:chMax val="0"/>
          <dgm:bulletEnabled/>
        </dgm:presLayoutVars>
      </dgm:prSet>
      <dgm:spPr/>
    </dgm:pt>
    <dgm:pt modelId="{5357ED73-B538-4FBC-A9B8-05EFF300E054}" type="pres">
      <dgm:prSet presAssocID="{11260375-90FC-4EFC-AFD5-0314250A905F}" presName="bottomLine" presStyleLbl="alignNode1" presStyleIdx="3" presStyleCnt="6">
        <dgm:presLayoutVars/>
      </dgm:prSet>
      <dgm:spPr/>
    </dgm:pt>
    <dgm:pt modelId="{1199D043-94D9-4725-8CED-777ECA303824}" type="pres">
      <dgm:prSet presAssocID="{11260375-90FC-4EFC-AFD5-0314250A905F}" presName="nodeText" presStyleLbl="bgAccFollowNode1" presStyleIdx="1" presStyleCnt="3">
        <dgm:presLayoutVars>
          <dgm:bulletEnabled val="1"/>
        </dgm:presLayoutVars>
      </dgm:prSet>
      <dgm:spPr/>
    </dgm:pt>
    <dgm:pt modelId="{0D5AEEC9-AF98-48B1-AB08-D86E4D9E4F42}" type="pres">
      <dgm:prSet presAssocID="{5315EA86-90CA-4C4C-AA8E-C99D1F297056}" presName="sibTrans" presStyleCnt="0"/>
      <dgm:spPr/>
    </dgm:pt>
    <dgm:pt modelId="{6FBE86C3-7E65-464D-87F2-4E54E875E4D9}" type="pres">
      <dgm:prSet presAssocID="{2061C867-4880-43C7-B746-DFB31458A713}" presName="compositeNode" presStyleCnt="0">
        <dgm:presLayoutVars>
          <dgm:bulletEnabled val="1"/>
        </dgm:presLayoutVars>
      </dgm:prSet>
      <dgm:spPr/>
    </dgm:pt>
    <dgm:pt modelId="{A07116BD-7F90-4A8C-90C1-2096C4209906}" type="pres">
      <dgm:prSet presAssocID="{2061C867-4880-43C7-B746-DFB31458A713}" presName="bgRect" presStyleLbl="bgAccFollowNode1" presStyleIdx="2" presStyleCnt="3"/>
      <dgm:spPr/>
    </dgm:pt>
    <dgm:pt modelId="{1E763E51-EB2C-4CC7-BCCF-647B3A91E2E2}" type="pres">
      <dgm:prSet presAssocID="{69D40D1D-BB0C-421B-96F9-834CD2D9D6F6}" presName="sibTransNodeCircle" presStyleLbl="alignNode1" presStyleIdx="4" presStyleCnt="6">
        <dgm:presLayoutVars>
          <dgm:chMax val="0"/>
          <dgm:bulletEnabled/>
        </dgm:presLayoutVars>
      </dgm:prSet>
      <dgm:spPr/>
    </dgm:pt>
    <dgm:pt modelId="{95FB0B18-9355-40D3-A96A-9BF0FA2821C1}" type="pres">
      <dgm:prSet presAssocID="{2061C867-4880-43C7-B746-DFB31458A713}" presName="bottomLine" presStyleLbl="alignNode1" presStyleIdx="5" presStyleCnt="6">
        <dgm:presLayoutVars/>
      </dgm:prSet>
      <dgm:spPr/>
    </dgm:pt>
    <dgm:pt modelId="{E874B568-FFFD-4B63-87B5-B9A4BD6F30A6}" type="pres">
      <dgm:prSet presAssocID="{2061C867-4880-43C7-B746-DFB31458A713}" presName="nodeText" presStyleLbl="bgAccFollowNode1" presStyleIdx="2" presStyleCnt="3">
        <dgm:presLayoutVars>
          <dgm:bulletEnabled val="1"/>
        </dgm:presLayoutVars>
      </dgm:prSet>
      <dgm:spPr/>
    </dgm:pt>
  </dgm:ptLst>
  <dgm:cxnLst>
    <dgm:cxn modelId="{390DDF07-DDE1-406A-8DD6-C58DAF3E26FD}" srcId="{BE191EFE-C149-45F6-B2B8-3164EAB63E22}" destId="{2061C867-4880-43C7-B746-DFB31458A713}" srcOrd="2" destOrd="0" parTransId="{3F8C8524-54F4-450F-8CC9-E150A1891213}" sibTransId="{69D40D1D-BB0C-421B-96F9-834CD2D9D6F6}"/>
    <dgm:cxn modelId="{52568915-A32E-43D9-8637-D1ED015FA5D6}" type="presOf" srcId="{2061C867-4880-43C7-B746-DFB31458A713}" destId="{E874B568-FFFD-4B63-87B5-B9A4BD6F30A6}" srcOrd="1" destOrd="0" presId="urn:microsoft.com/office/officeart/2016/7/layout/BasicLinearProcessNumbered"/>
    <dgm:cxn modelId="{AA714856-EF0F-4537-AE43-F6B2F9AEA031}" type="presOf" srcId="{11260375-90FC-4EFC-AFD5-0314250A905F}" destId="{5BFF8A86-B5D3-478B-95CC-61E34D0C2E20}" srcOrd="0" destOrd="0" presId="urn:microsoft.com/office/officeart/2016/7/layout/BasicLinearProcessNumbered"/>
    <dgm:cxn modelId="{50236A56-F64C-488D-AA99-82B81FA1A5AD}" srcId="{BE191EFE-C149-45F6-B2B8-3164EAB63E22}" destId="{11260375-90FC-4EFC-AFD5-0314250A905F}" srcOrd="1" destOrd="0" parTransId="{57BEA9C9-5160-4188-A468-58191AC63089}" sibTransId="{5315EA86-90CA-4C4C-AA8E-C99D1F297056}"/>
    <dgm:cxn modelId="{D6E99358-516F-4CAB-9812-21ACA86851BC}" srcId="{BE191EFE-C149-45F6-B2B8-3164EAB63E22}" destId="{905EAC51-8419-4AEC-BC26-CCBF56B48D56}" srcOrd="0" destOrd="0" parTransId="{07AF3B81-A978-40B5-B432-6B17B49B3BE9}" sibTransId="{BA98E851-25EC-486C-8C77-50803D1E1BA1}"/>
    <dgm:cxn modelId="{A8145E5C-CA16-4721-85C8-4C283ED8066D}" type="presOf" srcId="{BA98E851-25EC-486C-8C77-50803D1E1BA1}" destId="{5A8A2272-B10E-4B6F-B4DA-C625C7D3C1C6}" srcOrd="0" destOrd="0" presId="urn:microsoft.com/office/officeart/2016/7/layout/BasicLinearProcessNumbered"/>
    <dgm:cxn modelId="{D32B9376-AC0F-4F11-9981-5C3D2C404472}" type="presOf" srcId="{905EAC51-8419-4AEC-BC26-CCBF56B48D56}" destId="{EB464B43-F39B-4D84-AEA9-A8712043DC1D}" srcOrd="0" destOrd="0" presId="urn:microsoft.com/office/officeart/2016/7/layout/BasicLinearProcessNumbered"/>
    <dgm:cxn modelId="{D9F22883-7C7E-40CD-A4F6-147E767C792C}" type="presOf" srcId="{5315EA86-90CA-4C4C-AA8E-C99D1F297056}" destId="{3A03CBBF-FB15-4244-9CB4-671146429F56}" srcOrd="0" destOrd="0" presId="urn:microsoft.com/office/officeart/2016/7/layout/BasicLinearProcessNumbered"/>
    <dgm:cxn modelId="{81859AA4-930D-4F2A-A450-8AA4E0ED8987}" type="presOf" srcId="{BE191EFE-C149-45F6-B2B8-3164EAB63E22}" destId="{2F18F6DA-904D-4E1C-9D86-00B130510347}" srcOrd="0" destOrd="0" presId="urn:microsoft.com/office/officeart/2016/7/layout/BasicLinearProcessNumbered"/>
    <dgm:cxn modelId="{F41CF2C8-2D3D-49E8-830D-42ADACBB8306}" type="presOf" srcId="{2061C867-4880-43C7-B746-DFB31458A713}" destId="{A07116BD-7F90-4A8C-90C1-2096C4209906}" srcOrd="0" destOrd="0" presId="urn:microsoft.com/office/officeart/2016/7/layout/BasicLinearProcessNumbered"/>
    <dgm:cxn modelId="{695F5ACA-55BB-44C6-BAD8-75BDFB2ABB4E}" type="presOf" srcId="{69D40D1D-BB0C-421B-96F9-834CD2D9D6F6}" destId="{1E763E51-EB2C-4CC7-BCCF-647B3A91E2E2}" srcOrd="0" destOrd="0" presId="urn:microsoft.com/office/officeart/2016/7/layout/BasicLinearProcessNumbered"/>
    <dgm:cxn modelId="{F4D555DA-A673-49A2-9DA6-61B3893AA3F1}" type="presOf" srcId="{11260375-90FC-4EFC-AFD5-0314250A905F}" destId="{1199D043-94D9-4725-8CED-777ECA303824}" srcOrd="1" destOrd="0" presId="urn:microsoft.com/office/officeart/2016/7/layout/BasicLinearProcessNumbered"/>
    <dgm:cxn modelId="{CD5DBBE1-888D-47C7-A274-D57E94427F45}" type="presOf" srcId="{905EAC51-8419-4AEC-BC26-CCBF56B48D56}" destId="{AE6440F3-FBFD-4418-B83A-DACEFBEDA607}" srcOrd="1" destOrd="0" presId="urn:microsoft.com/office/officeart/2016/7/layout/BasicLinearProcessNumbered"/>
    <dgm:cxn modelId="{BDEE224E-4604-4EB3-A805-013F702DA63E}" type="presParOf" srcId="{2F18F6DA-904D-4E1C-9D86-00B130510347}" destId="{6DAACD9C-FC42-47BC-84AF-B83EAD969521}" srcOrd="0" destOrd="0" presId="urn:microsoft.com/office/officeart/2016/7/layout/BasicLinearProcessNumbered"/>
    <dgm:cxn modelId="{8744749B-7E8C-4DE7-A28F-ABA8724CE1B7}" type="presParOf" srcId="{6DAACD9C-FC42-47BC-84AF-B83EAD969521}" destId="{EB464B43-F39B-4D84-AEA9-A8712043DC1D}" srcOrd="0" destOrd="0" presId="urn:microsoft.com/office/officeart/2016/7/layout/BasicLinearProcessNumbered"/>
    <dgm:cxn modelId="{460B73A1-01CE-49A9-9ADA-B7665EF63BE2}" type="presParOf" srcId="{6DAACD9C-FC42-47BC-84AF-B83EAD969521}" destId="{5A8A2272-B10E-4B6F-B4DA-C625C7D3C1C6}" srcOrd="1" destOrd="0" presId="urn:microsoft.com/office/officeart/2016/7/layout/BasicLinearProcessNumbered"/>
    <dgm:cxn modelId="{623C5ECF-65A4-470D-BF25-AF7FCEF4944A}" type="presParOf" srcId="{6DAACD9C-FC42-47BC-84AF-B83EAD969521}" destId="{5D6D07EC-323A-4436-8390-7E3E2A024D90}" srcOrd="2" destOrd="0" presId="urn:microsoft.com/office/officeart/2016/7/layout/BasicLinearProcessNumbered"/>
    <dgm:cxn modelId="{9CB5A65B-B2CA-457B-8291-FF0A4AC593CB}" type="presParOf" srcId="{6DAACD9C-FC42-47BC-84AF-B83EAD969521}" destId="{AE6440F3-FBFD-4418-B83A-DACEFBEDA607}" srcOrd="3" destOrd="0" presId="urn:microsoft.com/office/officeart/2016/7/layout/BasicLinearProcessNumbered"/>
    <dgm:cxn modelId="{8701DDE5-BA52-4829-8EF8-EA15ECB12884}" type="presParOf" srcId="{2F18F6DA-904D-4E1C-9D86-00B130510347}" destId="{C9BFF2D8-5D44-4986-86BB-7635B8B5B2AE}" srcOrd="1" destOrd="0" presId="urn:microsoft.com/office/officeart/2016/7/layout/BasicLinearProcessNumbered"/>
    <dgm:cxn modelId="{9AB42990-7766-49CD-B98D-571BA0D87F6F}" type="presParOf" srcId="{2F18F6DA-904D-4E1C-9D86-00B130510347}" destId="{42E11016-B1D5-47C9-ABD1-DC6618D48DF6}" srcOrd="2" destOrd="0" presId="urn:microsoft.com/office/officeart/2016/7/layout/BasicLinearProcessNumbered"/>
    <dgm:cxn modelId="{B7C55493-792C-49FD-9C0C-0CF5D342A8BB}" type="presParOf" srcId="{42E11016-B1D5-47C9-ABD1-DC6618D48DF6}" destId="{5BFF8A86-B5D3-478B-95CC-61E34D0C2E20}" srcOrd="0" destOrd="0" presId="urn:microsoft.com/office/officeart/2016/7/layout/BasicLinearProcessNumbered"/>
    <dgm:cxn modelId="{FEE98885-F306-46A1-97D6-2CBFA9140220}" type="presParOf" srcId="{42E11016-B1D5-47C9-ABD1-DC6618D48DF6}" destId="{3A03CBBF-FB15-4244-9CB4-671146429F56}" srcOrd="1" destOrd="0" presId="urn:microsoft.com/office/officeart/2016/7/layout/BasicLinearProcessNumbered"/>
    <dgm:cxn modelId="{5CD149A4-79F4-4C60-BCD1-E7DA2F68CB77}" type="presParOf" srcId="{42E11016-B1D5-47C9-ABD1-DC6618D48DF6}" destId="{5357ED73-B538-4FBC-A9B8-05EFF300E054}" srcOrd="2" destOrd="0" presId="urn:microsoft.com/office/officeart/2016/7/layout/BasicLinearProcessNumbered"/>
    <dgm:cxn modelId="{0E12990A-3A6A-40A1-B0B5-F1D235D04BB3}" type="presParOf" srcId="{42E11016-B1D5-47C9-ABD1-DC6618D48DF6}" destId="{1199D043-94D9-4725-8CED-777ECA303824}" srcOrd="3" destOrd="0" presId="urn:microsoft.com/office/officeart/2016/7/layout/BasicLinearProcessNumbered"/>
    <dgm:cxn modelId="{7F6834E4-F6C8-43FA-A54E-3E6BD18A81C2}" type="presParOf" srcId="{2F18F6DA-904D-4E1C-9D86-00B130510347}" destId="{0D5AEEC9-AF98-48B1-AB08-D86E4D9E4F42}" srcOrd="3" destOrd="0" presId="urn:microsoft.com/office/officeart/2016/7/layout/BasicLinearProcessNumbered"/>
    <dgm:cxn modelId="{8562D882-0A3A-45BA-8258-2695EF09B1C3}" type="presParOf" srcId="{2F18F6DA-904D-4E1C-9D86-00B130510347}" destId="{6FBE86C3-7E65-464D-87F2-4E54E875E4D9}" srcOrd="4" destOrd="0" presId="urn:microsoft.com/office/officeart/2016/7/layout/BasicLinearProcessNumbered"/>
    <dgm:cxn modelId="{C7FD26B2-D855-4ABF-A560-2A6E688D5023}" type="presParOf" srcId="{6FBE86C3-7E65-464D-87F2-4E54E875E4D9}" destId="{A07116BD-7F90-4A8C-90C1-2096C4209906}" srcOrd="0" destOrd="0" presId="urn:microsoft.com/office/officeart/2016/7/layout/BasicLinearProcessNumbered"/>
    <dgm:cxn modelId="{5C834838-ACDF-4F11-BF6F-A097C4E04EB7}" type="presParOf" srcId="{6FBE86C3-7E65-464D-87F2-4E54E875E4D9}" destId="{1E763E51-EB2C-4CC7-BCCF-647B3A91E2E2}" srcOrd="1" destOrd="0" presId="urn:microsoft.com/office/officeart/2016/7/layout/BasicLinearProcessNumbered"/>
    <dgm:cxn modelId="{D70F1CE2-75D4-4E1D-87E3-6F5517C57AD3}" type="presParOf" srcId="{6FBE86C3-7E65-464D-87F2-4E54E875E4D9}" destId="{95FB0B18-9355-40D3-A96A-9BF0FA2821C1}" srcOrd="2" destOrd="0" presId="urn:microsoft.com/office/officeart/2016/7/layout/BasicLinearProcessNumbered"/>
    <dgm:cxn modelId="{C5A66BDA-0ADC-49F9-AE76-A26A1423F900}" type="presParOf" srcId="{6FBE86C3-7E65-464D-87F2-4E54E875E4D9}" destId="{E874B568-FFFD-4B63-87B5-B9A4BD6F30A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4B43-F39B-4D84-AEA9-A8712043DC1D}">
      <dsp:nvSpPr>
        <dsp:cNvPr id="0" name=""/>
        <dsp:cNvSpPr/>
      </dsp:nvSpPr>
      <dsp:spPr>
        <a:xfrm>
          <a:off x="0" y="0"/>
          <a:ext cx="3286125" cy="415448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b="1" kern="1200"/>
            <a:t>Martin suggests that another type of stereotype is now being made regarding the roles of the egg and the sperm by the stating that there is “into play another cultural stereotype: woman as a dangerous and aggressive threat.”</a:t>
          </a:r>
          <a:endParaRPr lang="en-US" sz="1600" kern="1200"/>
        </a:p>
      </dsp:txBody>
      <dsp:txXfrm>
        <a:off x="0" y="1578705"/>
        <a:ext cx="3286125" cy="2492692"/>
      </dsp:txXfrm>
    </dsp:sp>
    <dsp:sp modelId="{5A8A2272-B10E-4B6F-B4DA-C625C7D3C1C6}">
      <dsp:nvSpPr>
        <dsp:cNvPr id="0" name=""/>
        <dsp:cNvSpPr/>
      </dsp:nvSpPr>
      <dsp:spPr>
        <a:xfrm>
          <a:off x="1019889" y="415448"/>
          <a:ext cx="1246346" cy="124634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2412" y="597971"/>
        <a:ext cx="881300" cy="881300"/>
      </dsp:txXfrm>
    </dsp:sp>
    <dsp:sp modelId="{5D6D07EC-323A-4436-8390-7E3E2A024D90}">
      <dsp:nvSpPr>
        <dsp:cNvPr id="0" name=""/>
        <dsp:cNvSpPr/>
      </dsp:nvSpPr>
      <dsp:spPr>
        <a:xfrm>
          <a:off x="0" y="415441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FF8A86-B5D3-478B-95CC-61E34D0C2E20}">
      <dsp:nvSpPr>
        <dsp:cNvPr id="0" name=""/>
        <dsp:cNvSpPr/>
      </dsp:nvSpPr>
      <dsp:spPr>
        <a:xfrm>
          <a:off x="3614737" y="0"/>
          <a:ext cx="3286125" cy="415448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b="1" kern="1200"/>
            <a:t>She supports this claim by saying that medical texts now portray the egg cell as the aggressor who "captures and tethers”, “interrupts”, and “clasps” the sperm. </a:t>
          </a:r>
          <a:endParaRPr lang="en-US" sz="1600" kern="1200"/>
        </a:p>
      </dsp:txBody>
      <dsp:txXfrm>
        <a:off x="3614737" y="1578705"/>
        <a:ext cx="3286125" cy="2492692"/>
      </dsp:txXfrm>
    </dsp:sp>
    <dsp:sp modelId="{3A03CBBF-FB15-4244-9CB4-671146429F56}">
      <dsp:nvSpPr>
        <dsp:cNvPr id="0" name=""/>
        <dsp:cNvSpPr/>
      </dsp:nvSpPr>
      <dsp:spPr>
        <a:xfrm>
          <a:off x="4634626" y="415448"/>
          <a:ext cx="1246346" cy="124634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17149" y="597971"/>
        <a:ext cx="881300" cy="881300"/>
      </dsp:txXfrm>
    </dsp:sp>
    <dsp:sp modelId="{5357ED73-B538-4FBC-A9B8-05EFF300E054}">
      <dsp:nvSpPr>
        <dsp:cNvPr id="0" name=""/>
        <dsp:cNvSpPr/>
      </dsp:nvSpPr>
      <dsp:spPr>
        <a:xfrm>
          <a:off x="3614737" y="415441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7116BD-7F90-4A8C-90C1-2096C4209906}">
      <dsp:nvSpPr>
        <dsp:cNvPr id="0" name=""/>
        <dsp:cNvSpPr/>
      </dsp:nvSpPr>
      <dsp:spPr>
        <a:xfrm>
          <a:off x="7229475" y="0"/>
          <a:ext cx="3286125" cy="415448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b="1" kern="1200"/>
            <a:t>Martin believes that is stereotype exists not only in the reproductive process but that “Images of woman as dangerous and aggressive, the femme fatale who victimizes men, are wide- spread in Western literature and culture”.</a:t>
          </a:r>
          <a:endParaRPr lang="en-US" sz="1600" kern="1200"/>
        </a:p>
      </dsp:txBody>
      <dsp:txXfrm>
        <a:off x="7229475" y="1578705"/>
        <a:ext cx="3286125" cy="2492692"/>
      </dsp:txXfrm>
    </dsp:sp>
    <dsp:sp modelId="{1E763E51-EB2C-4CC7-BCCF-647B3A91E2E2}">
      <dsp:nvSpPr>
        <dsp:cNvPr id="0" name=""/>
        <dsp:cNvSpPr/>
      </dsp:nvSpPr>
      <dsp:spPr>
        <a:xfrm>
          <a:off x="8249364" y="415448"/>
          <a:ext cx="1246346" cy="124634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170" tIns="12700" rIns="971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31887" y="597971"/>
        <a:ext cx="881300" cy="881300"/>
      </dsp:txXfrm>
    </dsp:sp>
    <dsp:sp modelId="{95FB0B18-9355-40D3-A96A-9BF0FA2821C1}">
      <dsp:nvSpPr>
        <dsp:cNvPr id="0" name=""/>
        <dsp:cNvSpPr/>
      </dsp:nvSpPr>
      <dsp:spPr>
        <a:xfrm>
          <a:off x="7229475" y="415441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95A9-F8D2-47D9-B7B1-7581649AB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90950-0DC8-4B84-9510-51A9A227D3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28B65-754D-4776-8C62-ECCF374A8569}"/>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A3D76FEA-37F9-4AA9-8C95-8606C48E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303D6-7FC9-4A95-87D9-FE548CAC4C71}"/>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296021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8F96-1484-4E1C-9115-D4F7DCA1C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F7430-7DF6-4F6C-85B8-1D6A504CAA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2287A-8E6A-4621-B412-8D6248B6E9C4}"/>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E7D34136-81C3-4409-95FF-2FC22BC42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F9A25-C41F-4E56-91A5-B88290B06C2A}"/>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541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76E11-8428-4FB6-869E-723A49FCB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A56B7E-311C-45DE-B0F7-04E9511B10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60A1-C947-4CEE-8309-CED2B17BC090}"/>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5C2CA182-154F-4A4D-8783-ECDEF53C6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A55BB-CF9D-49A1-A6CD-F83CCF73F2AA}"/>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7061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C447-886C-416B-9DFF-196877EB39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0FD73-D61A-49EF-8041-A30F94ACCB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1CDF8-6E93-41AA-BB4F-3E45CB70F8A5}"/>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03B7713F-90B6-402F-9AA5-95889B0DD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C6F17-80CA-406C-8920-652E412AF848}"/>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381422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1CF7-CE9C-417E-911D-057944E545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8F4605-952A-49AB-B54D-A70EB9A4D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40E525-5B48-4D6F-933F-6BBCDB1233C7}"/>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237ED8C5-FC06-4FE5-AA44-CDCE9D441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026C-9D50-45C0-816B-E9B4FB51A09F}"/>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132982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E740-19D0-4586-A1AB-23992E982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EB8C9-D973-4134-8662-2AB5B2EF35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9BAD2-89A8-44EB-B507-A8CB457362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72DE3-5380-408D-AF06-B63ED7B2F5AF}"/>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6" name="Footer Placeholder 5">
            <a:extLst>
              <a:ext uri="{FF2B5EF4-FFF2-40B4-BE49-F238E27FC236}">
                <a16:creationId xmlns:a16="http://schemas.microsoft.com/office/drawing/2014/main" id="{C0DBA8C1-F8EE-4FFB-9935-764B495A9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8CA47-4BC4-43E7-8FF6-922B9E154CB7}"/>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39813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14F8-0932-44F6-940E-DDAF987814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0A3279-472F-48EA-8276-9233356F7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0F6296-EA32-41F6-BD1E-FD6752A408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8926-D428-4723-BB11-1A3AD8407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3EF336-59A4-4B18-B049-F201606768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C4190-BAFE-43A2-A10F-657DC1C7AF9F}"/>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8" name="Footer Placeholder 7">
            <a:extLst>
              <a:ext uri="{FF2B5EF4-FFF2-40B4-BE49-F238E27FC236}">
                <a16:creationId xmlns:a16="http://schemas.microsoft.com/office/drawing/2014/main" id="{E9AB648F-6B42-4FCD-B1A4-21D259523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12912C-1F97-47EC-9796-F27B621E81FC}"/>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305329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18D5-AA85-4D2C-91BE-358C0482DA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BF11D1-D7B0-42F0-8577-8D4B829D61A6}"/>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4" name="Footer Placeholder 3">
            <a:extLst>
              <a:ext uri="{FF2B5EF4-FFF2-40B4-BE49-F238E27FC236}">
                <a16:creationId xmlns:a16="http://schemas.microsoft.com/office/drawing/2014/main" id="{C56A925D-0C81-46EA-8BBE-7BA51C3CB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C75DE-C01D-413E-A6D4-3E99D4812C55}"/>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301092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F9837-3051-46F8-A79D-BA270421BB61}"/>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3" name="Footer Placeholder 2">
            <a:extLst>
              <a:ext uri="{FF2B5EF4-FFF2-40B4-BE49-F238E27FC236}">
                <a16:creationId xmlns:a16="http://schemas.microsoft.com/office/drawing/2014/main" id="{C572BD03-A104-4144-89E6-6C1C17157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A5F76-102E-4470-A239-00341BA1F012}"/>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65165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2D17-5940-47AE-9E79-48DF1DFC2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F6A416-FB57-4CE0-A0B0-0D4EFDEE9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7B959-717F-4CD7-AE88-AB575448A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21CB64-8CCC-4FA1-A4ED-9C2FD5D47AED}"/>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6" name="Footer Placeholder 5">
            <a:extLst>
              <a:ext uri="{FF2B5EF4-FFF2-40B4-BE49-F238E27FC236}">
                <a16:creationId xmlns:a16="http://schemas.microsoft.com/office/drawing/2014/main" id="{13636165-27F1-429D-AC9F-07C94311A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997A3-58FF-4557-A658-679DAB262ADE}"/>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82425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0FF4-7519-4556-A2F4-727A4D9A3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1859D-E1A4-444F-BD8D-2E2CC43C0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9DCF9-E6E4-4475-9900-59BA531B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9DF442-96BF-4ED6-AC7B-B70CF8A2D19D}"/>
              </a:ext>
            </a:extLst>
          </p:cNvPr>
          <p:cNvSpPr>
            <a:spLocks noGrp="1"/>
          </p:cNvSpPr>
          <p:nvPr>
            <p:ph type="dt" sz="half" idx="10"/>
          </p:nvPr>
        </p:nvSpPr>
        <p:spPr/>
        <p:txBody>
          <a:bodyPr/>
          <a:lstStyle/>
          <a:p>
            <a:fld id="{32A1DA3C-C1FF-4152-A02E-9EB87142779A}" type="datetimeFigureOut">
              <a:rPr lang="en-US" smtClean="0"/>
              <a:t>9/20/19</a:t>
            </a:fld>
            <a:endParaRPr lang="en-US"/>
          </a:p>
        </p:txBody>
      </p:sp>
      <p:sp>
        <p:nvSpPr>
          <p:cNvPr id="6" name="Footer Placeholder 5">
            <a:extLst>
              <a:ext uri="{FF2B5EF4-FFF2-40B4-BE49-F238E27FC236}">
                <a16:creationId xmlns:a16="http://schemas.microsoft.com/office/drawing/2014/main" id="{72D0D76E-1DA6-4585-83A7-466759526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ECAAD-6DBC-45B0-A66B-5F4B8C42FAE0}"/>
              </a:ext>
            </a:extLst>
          </p:cNvPr>
          <p:cNvSpPr>
            <a:spLocks noGrp="1"/>
          </p:cNvSpPr>
          <p:nvPr>
            <p:ph type="sldNum" sz="quarter" idx="12"/>
          </p:nvPr>
        </p:nvSpPr>
        <p:spPr/>
        <p:txBody>
          <a:bodyPr/>
          <a:lstStyle/>
          <a:p>
            <a:fld id="{9ED36BF2-2777-4112-B6B7-26F0BE4FE135}" type="slidenum">
              <a:rPr lang="en-US" smtClean="0"/>
              <a:t>‹#›</a:t>
            </a:fld>
            <a:endParaRPr lang="en-US"/>
          </a:p>
        </p:txBody>
      </p:sp>
    </p:spTree>
    <p:extLst>
      <p:ext uri="{BB962C8B-B14F-4D97-AF65-F5344CB8AC3E}">
        <p14:creationId xmlns:p14="http://schemas.microsoft.com/office/powerpoint/2010/main" val="20427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FA571-63AD-41AC-A523-D69F32819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DFCE74-0F32-4AD0-A6BB-A8D5C1C61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A0BE4-A0CE-4CD6-9306-D5E6AB95F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1DA3C-C1FF-4152-A02E-9EB87142779A}" type="datetimeFigureOut">
              <a:rPr lang="en-US" smtClean="0"/>
              <a:t>9/20/19</a:t>
            </a:fld>
            <a:endParaRPr lang="en-US"/>
          </a:p>
        </p:txBody>
      </p:sp>
      <p:sp>
        <p:nvSpPr>
          <p:cNvPr id="5" name="Footer Placeholder 4">
            <a:extLst>
              <a:ext uri="{FF2B5EF4-FFF2-40B4-BE49-F238E27FC236}">
                <a16:creationId xmlns:a16="http://schemas.microsoft.com/office/drawing/2014/main" id="{E9613959-BDC7-4724-8385-208ABDA15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26D9E-3D3C-425C-AF06-DD0923D60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36BF2-2777-4112-B6B7-26F0BE4FE135}" type="slidenum">
              <a:rPr lang="en-US" smtClean="0"/>
              <a:t>‹#›</a:t>
            </a:fld>
            <a:endParaRPr lang="en-US"/>
          </a:p>
        </p:txBody>
      </p:sp>
    </p:spTree>
    <p:extLst>
      <p:ext uri="{BB962C8B-B14F-4D97-AF65-F5344CB8AC3E}">
        <p14:creationId xmlns:p14="http://schemas.microsoft.com/office/powerpoint/2010/main" val="228577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AD6D79-3DC8-4E85-9CEF-FACECEEC0117}"/>
              </a:ext>
            </a:extLst>
          </p:cNvPr>
          <p:cNvPicPr>
            <a:picLocks noChangeAspect="1"/>
          </p:cNvPicPr>
          <p:nvPr/>
        </p:nvPicPr>
        <p:blipFill rotWithShape="1">
          <a:blip r:embed="rId2">
            <a:extLst>
              <a:ext uri="{28A0092B-C50C-407E-A947-70E740481C1C}">
                <a14:useLocalDpi xmlns:a14="http://schemas.microsoft.com/office/drawing/2010/main" val="0"/>
              </a:ext>
            </a:extLst>
          </a:blip>
          <a:srcRect t="18832" b="21169"/>
          <a:stretch/>
        </p:blipFill>
        <p:spPr>
          <a:xfrm>
            <a:off x="0" y="0"/>
            <a:ext cx="12192000" cy="4571990"/>
          </a:xfrm>
          <a:prstGeom prst="rect">
            <a:avLst/>
          </a:prstGeom>
        </p:spPr>
      </p:pic>
      <p:cxnSp>
        <p:nvCxnSpPr>
          <p:cNvPr id="14"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7AF12A0-8462-4B17-9078-16D868B11378}"/>
              </a:ext>
            </a:extLst>
          </p:cNvPr>
          <p:cNvSpPr>
            <a:spLocks noGrp="1"/>
          </p:cNvSpPr>
          <p:nvPr>
            <p:ph type="ctrTitle"/>
          </p:nvPr>
        </p:nvSpPr>
        <p:spPr>
          <a:xfrm>
            <a:off x="433136" y="5091762"/>
            <a:ext cx="7834193" cy="1264588"/>
          </a:xfrm>
        </p:spPr>
        <p:txBody>
          <a:bodyPr anchor="ctr">
            <a:normAutofit/>
          </a:bodyPr>
          <a:lstStyle/>
          <a:p>
            <a:pPr algn="r"/>
            <a:r>
              <a:rPr lang="en-US" sz="4200" b="1"/>
              <a:t>Evaluation of “The Egg and The Sperm”</a:t>
            </a:r>
          </a:p>
        </p:txBody>
      </p:sp>
      <p:sp>
        <p:nvSpPr>
          <p:cNvPr id="3" name="Subtitle 2">
            <a:extLst>
              <a:ext uri="{FF2B5EF4-FFF2-40B4-BE49-F238E27FC236}">
                <a16:creationId xmlns:a16="http://schemas.microsoft.com/office/drawing/2014/main" id="{1071574E-FD64-41D5-ACD1-9B0D1FF1F6F2}"/>
              </a:ext>
            </a:extLst>
          </p:cNvPr>
          <p:cNvSpPr>
            <a:spLocks noGrp="1"/>
          </p:cNvSpPr>
          <p:nvPr>
            <p:ph type="subTitle" idx="1"/>
          </p:nvPr>
        </p:nvSpPr>
        <p:spPr>
          <a:xfrm>
            <a:off x="8499107" y="5091763"/>
            <a:ext cx="2974207" cy="1264587"/>
          </a:xfrm>
        </p:spPr>
        <p:txBody>
          <a:bodyPr anchor="ctr">
            <a:normAutofit/>
          </a:bodyPr>
          <a:lstStyle/>
          <a:p>
            <a:pPr algn="l"/>
            <a:r>
              <a:rPr lang="en-US" sz="2000" b="1"/>
              <a:t>How Society has involved Social Constructs in Male and Female Reproductive Processes</a:t>
            </a:r>
          </a:p>
        </p:txBody>
      </p:sp>
    </p:spTree>
    <p:extLst>
      <p:ext uri="{BB962C8B-B14F-4D97-AF65-F5344CB8AC3E}">
        <p14:creationId xmlns:p14="http://schemas.microsoft.com/office/powerpoint/2010/main" val="32738418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B0F08D-604F-47CA-9A83-D104D10BA548}"/>
              </a:ext>
            </a:extLst>
          </p:cNvPr>
          <p:cNvSpPr>
            <a:spLocks noGrp="1"/>
          </p:cNvSpPr>
          <p:nvPr>
            <p:ph type="title"/>
          </p:nvPr>
        </p:nvSpPr>
        <p:spPr>
          <a:xfrm>
            <a:off x="833002" y="365125"/>
            <a:ext cx="10520702" cy="1325563"/>
          </a:xfrm>
        </p:spPr>
        <p:txBody>
          <a:bodyPr>
            <a:normAutofit/>
          </a:bodyPr>
          <a:lstStyle/>
          <a:p>
            <a:r>
              <a:rPr lang="en-US" b="1" dirty="0"/>
              <a:t>A Different Stereotype</a:t>
            </a:r>
          </a:p>
        </p:txBody>
      </p:sp>
      <p:graphicFrame>
        <p:nvGraphicFramePr>
          <p:cNvPr id="5" name="Content Placeholder 2">
            <a:extLst>
              <a:ext uri="{FF2B5EF4-FFF2-40B4-BE49-F238E27FC236}">
                <a16:creationId xmlns:a16="http://schemas.microsoft.com/office/drawing/2014/main" id="{D4116EBC-4CD4-4C8E-9E36-4008C88CDABC}"/>
              </a:ext>
            </a:extLst>
          </p:cNvPr>
          <p:cNvGraphicFramePr>
            <a:graphicFrameLocks noGrp="1"/>
          </p:cNvGraphicFramePr>
          <p:nvPr>
            <p:ph idx="1"/>
            <p:extLst>
              <p:ext uri="{D42A27DB-BD31-4B8C-83A1-F6EECF244321}">
                <p14:modId xmlns:p14="http://schemas.microsoft.com/office/powerpoint/2010/main" val="3283211161"/>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4954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BF4E61-20D4-434D-AAE3-C086F3A62545}"/>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8838C3CA-E2D3-4660-9C29-E1581EBFE73C}"/>
              </a:ext>
            </a:extLst>
          </p:cNvPr>
          <p:cNvSpPr>
            <a:spLocks noGrp="1"/>
          </p:cNvSpPr>
          <p:nvPr>
            <p:ph type="title"/>
          </p:nvPr>
        </p:nvSpPr>
        <p:spPr/>
        <p:txBody>
          <a:bodyPr/>
          <a:lstStyle/>
          <a:p>
            <a:r>
              <a:rPr lang="en-US" b="1" dirty="0">
                <a:solidFill>
                  <a:schemeClr val="bg2"/>
                </a:solidFill>
              </a:rPr>
              <a:t>Conclusion</a:t>
            </a:r>
          </a:p>
        </p:txBody>
      </p:sp>
      <p:sp>
        <p:nvSpPr>
          <p:cNvPr id="3" name="Content Placeholder 2">
            <a:extLst>
              <a:ext uri="{FF2B5EF4-FFF2-40B4-BE49-F238E27FC236}">
                <a16:creationId xmlns:a16="http://schemas.microsoft.com/office/drawing/2014/main" id="{040C525B-055A-40A6-8844-B8194C44884A}"/>
              </a:ext>
            </a:extLst>
          </p:cNvPr>
          <p:cNvSpPr>
            <a:spLocks noGrp="1"/>
          </p:cNvSpPr>
          <p:nvPr>
            <p:ph idx="1"/>
          </p:nvPr>
        </p:nvSpPr>
        <p:spPr/>
        <p:txBody>
          <a:bodyPr/>
          <a:lstStyle/>
          <a:p>
            <a:r>
              <a:rPr lang="en-US" b="1" dirty="0">
                <a:solidFill>
                  <a:schemeClr val="bg2"/>
                </a:solidFill>
              </a:rPr>
              <a:t>Martin believes that although new accounts of the sperm and egg cells interactions are less biased, the hierarchical image of the past is difficult to escape. She sees the “importation of cultural ideas about passive females and heroic males into the "personalities" of gametes” to be a widespread issue found in several of the most popular Medical Texts today. She firmly believes that “endowing cellular entities with personhood” is Social a Construct on Femininity and Masculinity that must not be maintained through ignorance and that feminists must “wake up sleeping metaphors in science”.</a:t>
            </a:r>
          </a:p>
          <a:p>
            <a:endParaRPr lang="en-US" dirty="0"/>
          </a:p>
        </p:txBody>
      </p:sp>
    </p:spTree>
    <p:extLst>
      <p:ext uri="{BB962C8B-B14F-4D97-AF65-F5344CB8AC3E}">
        <p14:creationId xmlns:p14="http://schemas.microsoft.com/office/powerpoint/2010/main" val="339280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B42C-DEA1-4B1E-B52E-FB27541254E2}"/>
              </a:ext>
            </a:extLst>
          </p:cNvPr>
          <p:cNvSpPr>
            <a:spLocks noGrp="1"/>
          </p:cNvSpPr>
          <p:nvPr>
            <p:ph type="title"/>
          </p:nvPr>
        </p:nvSpPr>
        <p:spPr>
          <a:xfrm>
            <a:off x="762001" y="803325"/>
            <a:ext cx="5314536" cy="1325563"/>
          </a:xfrm>
        </p:spPr>
        <p:txBody>
          <a:bodyPr>
            <a:normAutofit/>
          </a:bodyPr>
          <a:lstStyle/>
          <a:p>
            <a:r>
              <a:rPr lang="en-US" b="1" dirty="0"/>
              <a:t>Author – Emily Martin</a:t>
            </a:r>
          </a:p>
        </p:txBody>
      </p:sp>
      <p:sp>
        <p:nvSpPr>
          <p:cNvPr id="3" name="Content Placeholder 2">
            <a:extLst>
              <a:ext uri="{FF2B5EF4-FFF2-40B4-BE49-F238E27FC236}">
                <a16:creationId xmlns:a16="http://schemas.microsoft.com/office/drawing/2014/main" id="{ACA22462-579A-4462-895E-6D690D78CF0A}"/>
              </a:ext>
            </a:extLst>
          </p:cNvPr>
          <p:cNvSpPr>
            <a:spLocks noGrp="1"/>
          </p:cNvSpPr>
          <p:nvPr>
            <p:ph idx="1"/>
          </p:nvPr>
        </p:nvSpPr>
        <p:spPr>
          <a:xfrm>
            <a:off x="762000" y="2279018"/>
            <a:ext cx="5314543" cy="3375920"/>
          </a:xfrm>
        </p:spPr>
        <p:txBody>
          <a:bodyPr anchor="t">
            <a:normAutofit/>
          </a:bodyPr>
          <a:lstStyle/>
          <a:p>
            <a:r>
              <a:rPr lang="en-US" sz="2000" b="1" dirty="0"/>
              <a:t>Emily Martin is an anthropologist and feminist who received her undergraduate degree from the university of Michigan and her PhD degree from Cornell University</a:t>
            </a:r>
          </a:p>
          <a:p>
            <a:r>
              <a:rPr lang="en-US" sz="2000" b="1" dirty="0"/>
              <a:t>In “The Egg and The Sperm”, Emily Martin speaks about “the possibility that culture shapes how biological scientists describe what they discover about the natural world” expressing inequalities.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FDAAD06-546C-4490-8232-91E1D3608522}"/>
              </a:ext>
            </a:extLst>
          </p:cNvPr>
          <p:cNvPicPr>
            <a:picLocks noChangeAspect="1"/>
          </p:cNvPicPr>
          <p:nvPr/>
        </p:nvPicPr>
        <p:blipFill rotWithShape="1">
          <a:blip r:embed="rId2">
            <a:extLst>
              <a:ext uri="{28A0092B-C50C-407E-A947-70E740481C1C}">
                <a14:useLocalDpi xmlns:a14="http://schemas.microsoft.com/office/drawing/2010/main" val="0"/>
              </a:ext>
            </a:extLst>
          </a:blip>
          <a:srcRect t="1181" b="2218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47248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673328-B41D-48CF-8166-9B3AE67C0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F9B2E7-A453-4A34-AC88-845E3FCE0755}"/>
              </a:ext>
            </a:extLst>
          </p:cNvPr>
          <p:cNvSpPr>
            <a:spLocks noGrp="1"/>
          </p:cNvSpPr>
          <p:nvPr>
            <p:ph type="title"/>
          </p:nvPr>
        </p:nvSpPr>
        <p:spPr>
          <a:xfrm>
            <a:off x="648929" y="629266"/>
            <a:ext cx="5127031" cy="1676603"/>
          </a:xfrm>
        </p:spPr>
        <p:txBody>
          <a:bodyPr>
            <a:normAutofit/>
          </a:bodyPr>
          <a:lstStyle/>
          <a:p>
            <a:r>
              <a:rPr lang="en-US" sz="3700" b="1"/>
              <a:t>Discriminating Terminology for Female Processes</a:t>
            </a:r>
          </a:p>
        </p:txBody>
      </p:sp>
      <p:sp>
        <p:nvSpPr>
          <p:cNvPr id="3" name="Content Placeholder 2">
            <a:extLst>
              <a:ext uri="{FF2B5EF4-FFF2-40B4-BE49-F238E27FC236}">
                <a16:creationId xmlns:a16="http://schemas.microsoft.com/office/drawing/2014/main" id="{2D51266A-0892-47F1-B0A8-E8FEBCC86D5A}"/>
              </a:ext>
            </a:extLst>
          </p:cNvPr>
          <p:cNvSpPr>
            <a:spLocks noGrp="1"/>
          </p:cNvSpPr>
          <p:nvPr>
            <p:ph idx="1"/>
          </p:nvPr>
        </p:nvSpPr>
        <p:spPr>
          <a:xfrm>
            <a:off x="648930" y="2438400"/>
            <a:ext cx="5127029" cy="3785419"/>
          </a:xfrm>
        </p:spPr>
        <p:txBody>
          <a:bodyPr>
            <a:normAutofit lnSpcReduction="10000"/>
          </a:bodyPr>
          <a:lstStyle/>
          <a:p>
            <a:r>
              <a:rPr lang="en-US" sz="1800" b="1" dirty="0"/>
              <a:t>Martin believes that the terminology used for describing female reproductive processes throughout some of the main textbooks used for study of male and female reproductive processes to be discriminating against females.</a:t>
            </a:r>
          </a:p>
          <a:p>
            <a:r>
              <a:rPr lang="en-US" sz="1800" b="1" dirty="0"/>
              <a:t>When discussing menstruation she refers to the medical texts that state menstruation is the "debris” of the uterine lining and that it is the "ceasing”, "dying” and "losing” of product. The terminology makes it seem that the process is wasteful as though the eggs are garbage.</a:t>
            </a:r>
          </a:p>
          <a:p>
            <a:r>
              <a:rPr lang="en-US" sz="1800" b="1" dirty="0"/>
              <a:t>She states that in a best selling book it says "Oogenesis is wasteful.“</a:t>
            </a:r>
          </a:p>
          <a:p>
            <a:pPr marL="0" indent="0">
              <a:buNone/>
            </a:pPr>
            <a:r>
              <a:rPr lang="en-US" sz="1800" b="1" dirty="0"/>
              <a:t>(Oogenesis-The development of the egg cell)</a:t>
            </a:r>
          </a:p>
        </p:txBody>
      </p:sp>
      <p:pic>
        <p:nvPicPr>
          <p:cNvPr id="5" name="Picture 4">
            <a:extLst>
              <a:ext uri="{FF2B5EF4-FFF2-40B4-BE49-F238E27FC236}">
                <a16:creationId xmlns:a16="http://schemas.microsoft.com/office/drawing/2014/main" id="{7220C664-C7ED-4BB3-965C-AE0AD815186C}"/>
              </a:ext>
            </a:extLst>
          </p:cNvPr>
          <p:cNvPicPr>
            <a:picLocks noChangeAspect="1"/>
          </p:cNvPicPr>
          <p:nvPr/>
        </p:nvPicPr>
        <p:blipFill rotWithShape="1">
          <a:blip r:embed="rId3">
            <a:extLst>
              <a:ext uri="{28A0092B-C50C-407E-A947-70E740481C1C}">
                <a14:useLocalDpi xmlns:a14="http://schemas.microsoft.com/office/drawing/2010/main" val="0"/>
              </a:ext>
            </a:extLst>
          </a:blip>
          <a:srcRect l="1699" r="386" b="3"/>
          <a:stretch/>
        </p:blipFill>
        <p:spPr>
          <a:xfrm>
            <a:off x="6090613" y="640082"/>
            <a:ext cx="5461724" cy="5577837"/>
          </a:xfrm>
          <a:prstGeom prst="rect">
            <a:avLst/>
          </a:prstGeom>
          <a:effectLst/>
        </p:spPr>
      </p:pic>
    </p:spTree>
    <p:extLst>
      <p:ext uri="{BB962C8B-B14F-4D97-AF65-F5344CB8AC3E}">
        <p14:creationId xmlns:p14="http://schemas.microsoft.com/office/powerpoint/2010/main" val="101185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4712B8-0EBB-4608-8BC7-0A4C9DFE4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85F966-B81B-4F9B-98C9-E034B1B44E8C}"/>
              </a:ext>
            </a:extLst>
          </p:cNvPr>
          <p:cNvSpPr>
            <a:spLocks noGrp="1"/>
          </p:cNvSpPr>
          <p:nvPr>
            <p:ph type="title"/>
          </p:nvPr>
        </p:nvSpPr>
        <p:spPr>
          <a:xfrm>
            <a:off x="838200" y="365125"/>
            <a:ext cx="10515600" cy="1325563"/>
          </a:xfrm>
        </p:spPr>
        <p:txBody>
          <a:bodyPr>
            <a:normAutofit/>
          </a:bodyPr>
          <a:lstStyle/>
          <a:p>
            <a:r>
              <a:rPr lang="en-US" b="1"/>
              <a:t>Crediting Terminology for Male Processes</a:t>
            </a:r>
            <a:endParaRPr lang="en-US" b="1" dirty="0"/>
          </a:p>
        </p:txBody>
      </p:sp>
      <p:sp>
        <p:nvSpPr>
          <p:cNvPr id="3" name="Content Placeholder 2">
            <a:extLst>
              <a:ext uri="{FF2B5EF4-FFF2-40B4-BE49-F238E27FC236}">
                <a16:creationId xmlns:a16="http://schemas.microsoft.com/office/drawing/2014/main" id="{0C1FD7B9-045C-41C4-BFF5-90A934464267}"/>
              </a:ext>
            </a:extLst>
          </p:cNvPr>
          <p:cNvSpPr>
            <a:spLocks noGrp="1"/>
          </p:cNvSpPr>
          <p:nvPr>
            <p:ph idx="1"/>
          </p:nvPr>
        </p:nvSpPr>
        <p:spPr>
          <a:xfrm>
            <a:off x="838200" y="1825625"/>
            <a:ext cx="3797807" cy="4351338"/>
          </a:xfrm>
        </p:spPr>
        <p:txBody>
          <a:bodyPr>
            <a:normAutofit fontScale="92500"/>
          </a:bodyPr>
          <a:lstStyle/>
          <a:p>
            <a:r>
              <a:rPr lang="en-US" sz="2400" b="1" dirty="0"/>
              <a:t>Martin brings up the favoring terminology for male reproductive processes as the medical texts state “Perhaps the most amazing characteristic of spermatogenesis is its sheer magnitude” and states that use of the word "remarkable” distinguishes male processes as enthusiastic and productive, opposite of the female processes.  </a:t>
            </a:r>
          </a:p>
          <a:p>
            <a:endParaRPr lang="en-US" sz="2000" b="1" dirty="0"/>
          </a:p>
        </p:txBody>
      </p:sp>
      <p:pic>
        <p:nvPicPr>
          <p:cNvPr id="9" name="Picture 8">
            <a:extLst>
              <a:ext uri="{FF2B5EF4-FFF2-40B4-BE49-F238E27FC236}">
                <a16:creationId xmlns:a16="http://schemas.microsoft.com/office/drawing/2014/main" id="{0D14223B-DEAB-404C-BD73-A9E62F2BD347}"/>
              </a:ext>
            </a:extLst>
          </p:cNvPr>
          <p:cNvPicPr>
            <a:picLocks noChangeAspect="1"/>
          </p:cNvPicPr>
          <p:nvPr/>
        </p:nvPicPr>
        <p:blipFill rotWithShape="1">
          <a:blip r:embed="rId3">
            <a:extLst>
              <a:ext uri="{28A0092B-C50C-407E-A947-70E740481C1C}">
                <a14:useLocalDpi xmlns:a14="http://schemas.microsoft.com/office/drawing/2010/main" val="0"/>
              </a:ext>
            </a:extLst>
          </a:blip>
          <a:srcRect r="2625" b="3"/>
          <a:stretch/>
        </p:blipFill>
        <p:spPr>
          <a:xfrm>
            <a:off x="5120640" y="1904281"/>
            <a:ext cx="6233160" cy="4272681"/>
          </a:xfrm>
          <a:prstGeom prst="rect">
            <a:avLst/>
          </a:prstGeom>
        </p:spPr>
      </p:pic>
    </p:spTree>
    <p:extLst>
      <p:ext uri="{BB962C8B-B14F-4D97-AF65-F5344CB8AC3E}">
        <p14:creationId xmlns:p14="http://schemas.microsoft.com/office/powerpoint/2010/main" val="269221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BE9877-5B8B-4BFD-ABEA-8307200AD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BD270C-975B-4908-B344-605F40AC510E}"/>
              </a:ext>
            </a:extLst>
          </p:cNvPr>
          <p:cNvSpPr>
            <a:spLocks noGrp="1"/>
          </p:cNvSpPr>
          <p:nvPr>
            <p:ph type="title"/>
          </p:nvPr>
        </p:nvSpPr>
        <p:spPr>
          <a:xfrm>
            <a:off x="648929" y="629266"/>
            <a:ext cx="5127031" cy="1676603"/>
          </a:xfrm>
        </p:spPr>
        <p:txBody>
          <a:bodyPr>
            <a:normAutofit/>
          </a:bodyPr>
          <a:lstStyle/>
          <a:p>
            <a:r>
              <a:rPr lang="en-US" b="1" dirty="0">
                <a:solidFill>
                  <a:schemeClr val="accent1">
                    <a:lumMod val="60000"/>
                    <a:lumOff val="40000"/>
                  </a:schemeClr>
                </a:solidFill>
              </a:rPr>
              <a:t>Eggs of the Female</a:t>
            </a:r>
          </a:p>
        </p:txBody>
      </p:sp>
      <p:sp>
        <p:nvSpPr>
          <p:cNvPr id="3" name="Content Placeholder 2">
            <a:extLst>
              <a:ext uri="{FF2B5EF4-FFF2-40B4-BE49-F238E27FC236}">
                <a16:creationId xmlns:a16="http://schemas.microsoft.com/office/drawing/2014/main" id="{35845489-BAFA-402C-B7EB-91FDD765D4C6}"/>
              </a:ext>
            </a:extLst>
          </p:cNvPr>
          <p:cNvSpPr>
            <a:spLocks noGrp="1"/>
          </p:cNvSpPr>
          <p:nvPr>
            <p:ph idx="1"/>
          </p:nvPr>
        </p:nvSpPr>
        <p:spPr>
          <a:xfrm>
            <a:off x="648930" y="2438400"/>
            <a:ext cx="5127029" cy="3785419"/>
          </a:xfrm>
        </p:spPr>
        <p:txBody>
          <a:bodyPr>
            <a:normAutofit fontScale="92500" lnSpcReduction="10000"/>
          </a:bodyPr>
          <a:lstStyle/>
          <a:p>
            <a:r>
              <a:rPr lang="en-US" sz="2400" b="1" dirty="0">
                <a:solidFill>
                  <a:schemeClr val="accent1">
                    <a:lumMod val="60000"/>
                    <a:lumOff val="40000"/>
                  </a:schemeClr>
                </a:solidFill>
              </a:rPr>
              <a:t>As Martin states “they portray egg production as inferior because it is finished at birth” </a:t>
            </a:r>
          </a:p>
          <a:p>
            <a:r>
              <a:rPr lang="en-US" sz="2400" b="1" dirty="0">
                <a:solidFill>
                  <a:schemeClr val="accent1">
                    <a:lumMod val="60000"/>
                    <a:lumOff val="40000"/>
                  </a:schemeClr>
                </a:solidFill>
              </a:rPr>
              <a:t>A medical text states "During the 40 or so years of a woman's reproductive life, only 400 to 500 eggs will have been released," the authors write. "All the rest will have degenerated. It is still a mystery why so many eggs are formed only to die in the ovaries”, which gives the process a negative light in Martins opinion.</a:t>
            </a:r>
          </a:p>
        </p:txBody>
      </p:sp>
      <p:pic>
        <p:nvPicPr>
          <p:cNvPr id="5" name="Picture 4">
            <a:extLst>
              <a:ext uri="{FF2B5EF4-FFF2-40B4-BE49-F238E27FC236}">
                <a16:creationId xmlns:a16="http://schemas.microsoft.com/office/drawing/2014/main" id="{BAEF4D46-AB2D-4D51-8FB0-C61091787226}"/>
              </a:ext>
            </a:extLst>
          </p:cNvPr>
          <p:cNvPicPr>
            <a:picLocks noChangeAspect="1"/>
          </p:cNvPicPr>
          <p:nvPr/>
        </p:nvPicPr>
        <p:blipFill rotWithShape="1">
          <a:blip r:embed="rId3">
            <a:extLst>
              <a:ext uri="{28A0092B-C50C-407E-A947-70E740481C1C}">
                <a14:useLocalDpi xmlns:a14="http://schemas.microsoft.com/office/drawing/2010/main" val="0"/>
              </a:ext>
            </a:extLst>
          </a:blip>
          <a:srcRect l="1500" r="584" b="3"/>
          <a:stretch/>
        </p:blipFill>
        <p:spPr>
          <a:xfrm>
            <a:off x="6090613" y="640082"/>
            <a:ext cx="5461724" cy="5577837"/>
          </a:xfrm>
          <a:prstGeom prst="rect">
            <a:avLst/>
          </a:prstGeom>
          <a:effectLst/>
        </p:spPr>
      </p:pic>
    </p:spTree>
    <p:extLst>
      <p:ext uri="{BB962C8B-B14F-4D97-AF65-F5344CB8AC3E}">
        <p14:creationId xmlns:p14="http://schemas.microsoft.com/office/powerpoint/2010/main" val="384415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876A39-3446-4F7D-999B-E1B255FB8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FCB063-4C42-4341-8ABF-2BA6F965853B}"/>
              </a:ext>
            </a:extLst>
          </p:cNvPr>
          <p:cNvSpPr>
            <a:spLocks noGrp="1"/>
          </p:cNvSpPr>
          <p:nvPr>
            <p:ph type="title"/>
          </p:nvPr>
        </p:nvSpPr>
        <p:spPr>
          <a:xfrm>
            <a:off x="648929" y="629266"/>
            <a:ext cx="5127031" cy="1676603"/>
          </a:xfrm>
        </p:spPr>
        <p:txBody>
          <a:bodyPr>
            <a:normAutofit/>
          </a:bodyPr>
          <a:lstStyle/>
          <a:p>
            <a:r>
              <a:rPr lang="en-US" b="1" dirty="0">
                <a:solidFill>
                  <a:schemeClr val="accent1">
                    <a:lumMod val="60000"/>
                    <a:lumOff val="40000"/>
                  </a:schemeClr>
                </a:solidFill>
              </a:rPr>
              <a:t>Sperm of the Male</a:t>
            </a:r>
          </a:p>
        </p:txBody>
      </p:sp>
      <p:sp>
        <p:nvSpPr>
          <p:cNvPr id="3" name="Content Placeholder 2">
            <a:extLst>
              <a:ext uri="{FF2B5EF4-FFF2-40B4-BE49-F238E27FC236}">
                <a16:creationId xmlns:a16="http://schemas.microsoft.com/office/drawing/2014/main" id="{307C05C7-98BC-43D5-934D-A563F953560C}"/>
              </a:ext>
            </a:extLst>
          </p:cNvPr>
          <p:cNvSpPr>
            <a:spLocks noGrp="1"/>
          </p:cNvSpPr>
          <p:nvPr>
            <p:ph idx="1"/>
          </p:nvPr>
        </p:nvSpPr>
        <p:spPr>
          <a:xfrm>
            <a:off x="648930" y="2438400"/>
            <a:ext cx="5127029" cy="3785419"/>
          </a:xfrm>
        </p:spPr>
        <p:txBody>
          <a:bodyPr>
            <a:normAutofit fontScale="92500" lnSpcReduction="10000"/>
          </a:bodyPr>
          <a:lstStyle/>
          <a:p>
            <a:r>
              <a:rPr lang="en-US" sz="2400" b="1" dirty="0">
                <a:solidFill>
                  <a:schemeClr val="accent1">
                    <a:lumMod val="60000"/>
                    <a:lumOff val="40000"/>
                  </a:schemeClr>
                </a:solidFill>
              </a:rPr>
              <a:t>On the other hand, according to Martin she doesn’t understand as why the “why the male's vast production of sperm is not seen as wasteful” as she states that a “man “produces" 100 million sperm per day (a conservative estimate) during an average reproductive life of sixty years” which would mean that over two trillion sperm would be produced in his lifetime but although many (sometimes over a trillion) are not used for reproduction it is not considered “wasted”.</a:t>
            </a:r>
          </a:p>
        </p:txBody>
      </p:sp>
      <p:pic>
        <p:nvPicPr>
          <p:cNvPr id="5" name="Picture 4">
            <a:extLst>
              <a:ext uri="{FF2B5EF4-FFF2-40B4-BE49-F238E27FC236}">
                <a16:creationId xmlns:a16="http://schemas.microsoft.com/office/drawing/2014/main" id="{F48923B5-0244-46BE-B1A9-AD97245CB8A6}"/>
              </a:ext>
            </a:extLst>
          </p:cNvPr>
          <p:cNvPicPr>
            <a:picLocks noChangeAspect="1"/>
          </p:cNvPicPr>
          <p:nvPr/>
        </p:nvPicPr>
        <p:blipFill rotWithShape="1">
          <a:blip r:embed="rId3">
            <a:extLst>
              <a:ext uri="{28A0092B-C50C-407E-A947-70E740481C1C}">
                <a14:useLocalDpi xmlns:a14="http://schemas.microsoft.com/office/drawing/2010/main" val="0"/>
              </a:ext>
            </a:extLst>
          </a:blip>
          <a:srcRect l="26561" r="1" b="1"/>
          <a:stretch/>
        </p:blipFill>
        <p:spPr>
          <a:xfrm>
            <a:off x="6090613" y="640082"/>
            <a:ext cx="5461724" cy="5577837"/>
          </a:xfrm>
          <a:prstGeom prst="rect">
            <a:avLst/>
          </a:prstGeom>
          <a:effectLst/>
        </p:spPr>
      </p:pic>
    </p:spTree>
    <p:extLst>
      <p:ext uri="{BB962C8B-B14F-4D97-AF65-F5344CB8AC3E}">
        <p14:creationId xmlns:p14="http://schemas.microsoft.com/office/powerpoint/2010/main" val="161411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1BB680-824B-448E-B5A8-C401B35A7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80" cy="6858000"/>
          </a:xfrm>
          <a:prstGeom prst="rect">
            <a:avLst/>
          </a:prstGeom>
        </p:spPr>
      </p:pic>
      <p:sp>
        <p:nvSpPr>
          <p:cNvPr id="2" name="Title 1">
            <a:extLst>
              <a:ext uri="{FF2B5EF4-FFF2-40B4-BE49-F238E27FC236}">
                <a16:creationId xmlns:a16="http://schemas.microsoft.com/office/drawing/2014/main" id="{431E7F8D-661D-48F1-9857-46D225B55DF7}"/>
              </a:ext>
            </a:extLst>
          </p:cNvPr>
          <p:cNvSpPr>
            <a:spLocks noGrp="1"/>
          </p:cNvSpPr>
          <p:nvPr>
            <p:ph type="title"/>
          </p:nvPr>
        </p:nvSpPr>
        <p:spPr>
          <a:xfrm>
            <a:off x="4965430" y="629268"/>
            <a:ext cx="6586491" cy="1286160"/>
          </a:xfrm>
        </p:spPr>
        <p:txBody>
          <a:bodyPr anchor="b">
            <a:normAutofit/>
          </a:bodyPr>
          <a:lstStyle/>
          <a:p>
            <a:r>
              <a:rPr lang="en-US" b="1" dirty="0"/>
              <a:t>A Fairy Tale</a:t>
            </a:r>
          </a:p>
        </p:txBody>
      </p:sp>
      <p:pic>
        <p:nvPicPr>
          <p:cNvPr id="5" name="Picture 4">
            <a:extLst>
              <a:ext uri="{FF2B5EF4-FFF2-40B4-BE49-F238E27FC236}">
                <a16:creationId xmlns:a16="http://schemas.microsoft.com/office/drawing/2014/main" id="{E1C5FB19-3AA5-4E44-86D8-6787B4D0C5F4}"/>
              </a:ext>
            </a:extLst>
          </p:cNvPr>
          <p:cNvPicPr>
            <a:picLocks noChangeAspect="1"/>
          </p:cNvPicPr>
          <p:nvPr/>
        </p:nvPicPr>
        <p:blipFill rotWithShape="1">
          <a:blip r:embed="rId3">
            <a:extLst>
              <a:ext uri="{28A0092B-C50C-407E-A947-70E740481C1C}">
                <a14:useLocalDpi xmlns:a14="http://schemas.microsoft.com/office/drawing/2010/main" val="0"/>
              </a:ext>
            </a:extLst>
          </a:blip>
          <a:srcRect t="10238" r="-2" b="543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D5A4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9BBE5B-3401-4185-AAE5-649E0DDE3C5E}"/>
              </a:ext>
            </a:extLst>
          </p:cNvPr>
          <p:cNvSpPr>
            <a:spLocks noGrp="1"/>
          </p:cNvSpPr>
          <p:nvPr>
            <p:ph idx="1"/>
          </p:nvPr>
        </p:nvSpPr>
        <p:spPr>
          <a:xfrm>
            <a:off x="4965430" y="2115117"/>
            <a:ext cx="6586489" cy="3785419"/>
          </a:xfrm>
        </p:spPr>
        <p:txBody>
          <a:bodyPr>
            <a:normAutofit lnSpcReduction="10000"/>
          </a:bodyPr>
          <a:lstStyle/>
          <a:p>
            <a:r>
              <a:rPr lang="en-US" sz="2000" b="1" dirty="0"/>
              <a:t>Through Social Construct, according to Martin the Egg and Sperm have been given roles suited to femininity and masculinity. Martin states that the egg has “"vestments" a term usually reserved for sacred, religious dress” and a “"corona," a crown” which portrays the egg as “the queen to the sperm's king” which needs to be rescued, similar to the need for the sperm to travel and fertilize the egg. This correlates directly with old fairy tales of a princess (egg) being rescued by a brave knight (sperm). Martin also states that “One popular account has it that the sperm carry out a "perilous journey" into the "warm darkness," where some fall away "exhausted." "Survivors" "assault" the egg and that successful candidates "surrounding the prize” resembles a rescue mission.</a:t>
            </a:r>
          </a:p>
        </p:txBody>
      </p:sp>
    </p:spTree>
    <p:extLst>
      <p:ext uri="{BB962C8B-B14F-4D97-AF65-F5344CB8AC3E}">
        <p14:creationId xmlns:p14="http://schemas.microsoft.com/office/powerpoint/2010/main" val="174074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6EAC56-0E4A-4928-A5CF-94D82FA1ED1C}"/>
              </a:ext>
            </a:extLst>
          </p:cNvPr>
          <p:cNvSpPr>
            <a:spLocks noGrp="1"/>
          </p:cNvSpPr>
          <p:nvPr>
            <p:ph type="title"/>
          </p:nvPr>
        </p:nvSpPr>
        <p:spPr>
          <a:xfrm>
            <a:off x="833002" y="448253"/>
            <a:ext cx="10520702" cy="1325563"/>
          </a:xfrm>
        </p:spPr>
        <p:txBody>
          <a:bodyPr>
            <a:normAutofit/>
          </a:bodyPr>
          <a:lstStyle/>
          <a:p>
            <a:r>
              <a:rPr lang="en-US" b="1"/>
              <a:t>Realistic Roles</a:t>
            </a:r>
            <a:endParaRPr lang="en-US" b="1" dirty="0"/>
          </a:p>
        </p:txBody>
      </p:sp>
      <p:sp>
        <p:nvSpPr>
          <p:cNvPr id="3" name="Content Placeholder 2">
            <a:extLst>
              <a:ext uri="{FF2B5EF4-FFF2-40B4-BE49-F238E27FC236}">
                <a16:creationId xmlns:a16="http://schemas.microsoft.com/office/drawing/2014/main" id="{8DDEB769-D9EA-4A93-9937-F493F245EDC1}"/>
              </a:ext>
            </a:extLst>
          </p:cNvPr>
          <p:cNvSpPr>
            <a:spLocks noGrp="1"/>
          </p:cNvSpPr>
          <p:nvPr>
            <p:ph idx="1"/>
          </p:nvPr>
        </p:nvSpPr>
        <p:spPr>
          <a:xfrm>
            <a:off x="838200" y="2191807"/>
            <a:ext cx="4936067" cy="3985155"/>
          </a:xfrm>
        </p:spPr>
        <p:txBody>
          <a:bodyPr>
            <a:normAutofit lnSpcReduction="10000"/>
          </a:bodyPr>
          <a:lstStyle/>
          <a:p>
            <a:r>
              <a:rPr lang="en-US" sz="1800" b="1" dirty="0"/>
              <a:t>The idea of the Sperm being the strong and dominant one in the reproductive process is argued by Martin as she states “the forward thrust of sperm is extremely weak, which contradicts the assumption that sperm are forceful penetrators” and that studies showed that “The egg traps the sperm and adheres to it so tightly that the sperm's head is forced to lie flat against the surface of the zona”. </a:t>
            </a:r>
          </a:p>
          <a:p>
            <a:r>
              <a:rPr lang="en-US" sz="1800" b="1" dirty="0"/>
              <a:t>Martin says suggests that unlike what is written in textbooks “research suggests the almost heretical view that sperm and egg are mutually active partners” which challenges the perception of the sperm being the dominant partner cell by penetrating with force and being the one who fertilizes.</a:t>
            </a:r>
          </a:p>
        </p:txBody>
      </p:sp>
      <p:pic>
        <p:nvPicPr>
          <p:cNvPr id="5" name="Picture 4">
            <a:extLst>
              <a:ext uri="{FF2B5EF4-FFF2-40B4-BE49-F238E27FC236}">
                <a16:creationId xmlns:a16="http://schemas.microsoft.com/office/drawing/2014/main" id="{6FF07158-F277-45B4-AD5D-087FF5F25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361" y="2478156"/>
            <a:ext cx="5614298" cy="2406127"/>
          </a:xfrm>
          <a:prstGeom prst="rect">
            <a:avLst/>
          </a:prstGeom>
        </p:spPr>
      </p:pic>
    </p:spTree>
    <p:extLst>
      <p:ext uri="{BB962C8B-B14F-4D97-AF65-F5344CB8AC3E}">
        <p14:creationId xmlns:p14="http://schemas.microsoft.com/office/powerpoint/2010/main" val="17809641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03AE59-00BF-46DE-9042-86D48151FC17}"/>
              </a:ext>
            </a:extLst>
          </p:cNvPr>
          <p:cNvSpPr>
            <a:spLocks noGrp="1"/>
          </p:cNvSpPr>
          <p:nvPr>
            <p:ph type="title"/>
          </p:nvPr>
        </p:nvSpPr>
        <p:spPr>
          <a:xfrm>
            <a:off x="833002" y="448253"/>
            <a:ext cx="10520702" cy="1325563"/>
          </a:xfrm>
        </p:spPr>
        <p:txBody>
          <a:bodyPr>
            <a:normAutofit/>
          </a:bodyPr>
          <a:lstStyle/>
          <a:p>
            <a:r>
              <a:rPr lang="en-US" b="1" dirty="0"/>
              <a:t>Realistic Roles Continued</a:t>
            </a:r>
          </a:p>
        </p:txBody>
      </p:sp>
      <p:sp>
        <p:nvSpPr>
          <p:cNvPr id="3" name="Content Placeholder 2">
            <a:extLst>
              <a:ext uri="{FF2B5EF4-FFF2-40B4-BE49-F238E27FC236}">
                <a16:creationId xmlns:a16="http://schemas.microsoft.com/office/drawing/2014/main" id="{31C18075-894C-415D-8F99-C73E179E65C5}"/>
              </a:ext>
            </a:extLst>
          </p:cNvPr>
          <p:cNvSpPr>
            <a:spLocks noGrp="1"/>
          </p:cNvSpPr>
          <p:nvPr>
            <p:ph idx="1"/>
          </p:nvPr>
        </p:nvSpPr>
        <p:spPr>
          <a:xfrm>
            <a:off x="838200" y="2191807"/>
            <a:ext cx="4936067" cy="3985155"/>
          </a:xfrm>
        </p:spPr>
        <p:txBody>
          <a:bodyPr>
            <a:normAutofit lnSpcReduction="10000"/>
          </a:bodyPr>
          <a:lstStyle/>
          <a:p>
            <a:r>
              <a:rPr lang="en-US" sz="2000" b="1" dirty="0"/>
              <a:t>Martin states that the sperm cell had always been distinguished as the “key” and that the egg cell had been distinguished as the “lock”, so to say that the egg is acted upon by the dominant sperm cell. </a:t>
            </a:r>
          </a:p>
          <a:p>
            <a:r>
              <a:rPr lang="en-US" sz="2000" b="1" dirty="0"/>
              <a:t>Martin argues this idea by stating “</a:t>
            </a:r>
            <a:r>
              <a:rPr lang="en-US" sz="2000" b="1" dirty="0" err="1"/>
              <a:t>Wassarman</a:t>
            </a:r>
            <a:r>
              <a:rPr lang="en-US" sz="2000" b="1" dirty="0"/>
              <a:t> does credit the egg coat with having more functions than those of a sperm receptor” and that the egg cell “serves as a sophisticated biological security system that screens incoming sperm” that “selects” them, a much different role than portrayed by the “key” and the “lock” analogy.</a:t>
            </a:r>
          </a:p>
        </p:txBody>
      </p:sp>
      <p:pic>
        <p:nvPicPr>
          <p:cNvPr id="8" name="Picture 7">
            <a:extLst>
              <a:ext uri="{FF2B5EF4-FFF2-40B4-BE49-F238E27FC236}">
                <a16:creationId xmlns:a16="http://schemas.microsoft.com/office/drawing/2014/main" id="{0CA1138D-5656-4701-A042-964E78B35A97}"/>
              </a:ext>
            </a:extLst>
          </p:cNvPr>
          <p:cNvPicPr>
            <a:picLocks noChangeAspect="1"/>
          </p:cNvPicPr>
          <p:nvPr/>
        </p:nvPicPr>
        <p:blipFill rotWithShape="1">
          <a:blip r:embed="rId2">
            <a:extLst>
              <a:ext uri="{28A0092B-C50C-407E-A947-70E740481C1C}">
                <a14:useLocalDpi xmlns:a14="http://schemas.microsoft.com/office/drawing/2010/main" val="0"/>
              </a:ext>
            </a:extLst>
          </a:blip>
          <a:srcRect t="3898" r="-2" b="-2"/>
          <a:stretch/>
        </p:blipFill>
        <p:spPr>
          <a:xfrm>
            <a:off x="6846076" y="1575581"/>
            <a:ext cx="4093751" cy="4601381"/>
          </a:xfrm>
          <a:prstGeom prst="rect">
            <a:avLst/>
          </a:prstGeom>
        </p:spPr>
      </p:pic>
    </p:spTree>
    <p:extLst>
      <p:ext uri="{BB962C8B-B14F-4D97-AF65-F5344CB8AC3E}">
        <p14:creationId xmlns:p14="http://schemas.microsoft.com/office/powerpoint/2010/main" val="41511620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1063</Words>
  <Application>Microsoft Macintosh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Evaluation of “The Egg and The Sperm”</vt:lpstr>
      <vt:lpstr>Author – Emily Martin</vt:lpstr>
      <vt:lpstr>Discriminating Terminology for Female Processes</vt:lpstr>
      <vt:lpstr>Crediting Terminology for Male Processes</vt:lpstr>
      <vt:lpstr>Eggs of the Female</vt:lpstr>
      <vt:lpstr>Sperm of the Male</vt:lpstr>
      <vt:lpstr>A Fairy Tale</vt:lpstr>
      <vt:lpstr>Realistic Roles</vt:lpstr>
      <vt:lpstr>Realistic Roles Continued</vt:lpstr>
      <vt:lpstr>A Different Stereotype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Egg and The Sperm”</dc:title>
  <dc:creator>John Doe</dc:creator>
  <cp:lastModifiedBy>Despina Lalaki</cp:lastModifiedBy>
  <cp:revision>2</cp:revision>
  <dcterms:created xsi:type="dcterms:W3CDTF">2019-02-11T14:48:09Z</dcterms:created>
  <dcterms:modified xsi:type="dcterms:W3CDTF">2019-09-20T15:25:09Z</dcterms:modified>
</cp:coreProperties>
</file>