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61" r:id="rId4"/>
    <p:sldId id="262" r:id="rId5"/>
    <p:sldId id="263" r:id="rId6"/>
    <p:sldId id="264" r:id="rId7"/>
    <p:sldId id="258" r:id="rId8"/>
    <p:sldId id="260" r:id="rId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7495" autoAdjust="0"/>
    <p:restoredTop sz="94663"/>
  </p:normalViewPr>
  <p:slideViewPr>
    <p:cSldViewPr snapToGrid="0" snapToObjects="1">
      <p:cViewPr varScale="1">
        <p:scale>
          <a:sx n="117" d="100"/>
          <a:sy n="117" d="100"/>
        </p:scale>
        <p:origin x="1824" y="17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B3ADFC0F-4E83-9149-B984-6491C56C2566}" type="datetimeFigureOut">
              <a:rPr lang="en-US" smtClean="0"/>
              <a:t>8/27/19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B39E47-B3C1-BC4C-B231-9A7765D64EC4}" type="slidenum">
              <a:rPr lang="en-US" smtClean="0"/>
              <a:t>‹#›</a:t>
            </a:fld>
            <a:endParaRPr lang="en-US"/>
          </a:p>
        </p:txBody>
      </p:sp>
    </p:spTree>
    <p:extLst>
      <p:ext uri="{BB962C8B-B14F-4D97-AF65-F5344CB8AC3E}">
        <p14:creationId xmlns:p14="http://schemas.microsoft.com/office/powerpoint/2010/main" val="6667584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3ADFC0F-4E83-9149-B984-6491C56C2566}" type="datetimeFigureOut">
              <a:rPr lang="en-US" smtClean="0"/>
              <a:t>8/27/19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B39E47-B3C1-BC4C-B231-9A7765D64EC4}" type="slidenum">
              <a:rPr lang="en-US" smtClean="0"/>
              <a:t>‹#›</a:t>
            </a:fld>
            <a:endParaRPr lang="en-US"/>
          </a:p>
        </p:txBody>
      </p:sp>
    </p:spTree>
    <p:extLst>
      <p:ext uri="{BB962C8B-B14F-4D97-AF65-F5344CB8AC3E}">
        <p14:creationId xmlns:p14="http://schemas.microsoft.com/office/powerpoint/2010/main" val="28881942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3ADFC0F-4E83-9149-B984-6491C56C2566}" type="datetimeFigureOut">
              <a:rPr lang="en-US" smtClean="0"/>
              <a:t>8/27/19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B39E47-B3C1-BC4C-B231-9A7765D64EC4}" type="slidenum">
              <a:rPr lang="en-US" smtClean="0"/>
              <a:t>‹#›</a:t>
            </a:fld>
            <a:endParaRPr lang="en-US"/>
          </a:p>
        </p:txBody>
      </p:sp>
    </p:spTree>
    <p:extLst>
      <p:ext uri="{BB962C8B-B14F-4D97-AF65-F5344CB8AC3E}">
        <p14:creationId xmlns:p14="http://schemas.microsoft.com/office/powerpoint/2010/main" val="25661181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3ADFC0F-4E83-9149-B984-6491C56C2566}" type="datetimeFigureOut">
              <a:rPr lang="en-US" smtClean="0"/>
              <a:t>8/27/19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B39E47-B3C1-BC4C-B231-9A7765D64EC4}" type="slidenum">
              <a:rPr lang="en-US" smtClean="0"/>
              <a:t>‹#›</a:t>
            </a:fld>
            <a:endParaRPr lang="en-US"/>
          </a:p>
        </p:txBody>
      </p:sp>
    </p:spTree>
    <p:extLst>
      <p:ext uri="{BB962C8B-B14F-4D97-AF65-F5344CB8AC3E}">
        <p14:creationId xmlns:p14="http://schemas.microsoft.com/office/powerpoint/2010/main" val="12353935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3ADFC0F-4E83-9149-B984-6491C56C2566}" type="datetimeFigureOut">
              <a:rPr lang="en-US" smtClean="0"/>
              <a:t>8/27/19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B39E47-B3C1-BC4C-B231-9A7765D64EC4}" type="slidenum">
              <a:rPr lang="en-US" smtClean="0"/>
              <a:t>‹#›</a:t>
            </a:fld>
            <a:endParaRPr lang="en-US"/>
          </a:p>
        </p:txBody>
      </p:sp>
    </p:spTree>
    <p:extLst>
      <p:ext uri="{BB962C8B-B14F-4D97-AF65-F5344CB8AC3E}">
        <p14:creationId xmlns:p14="http://schemas.microsoft.com/office/powerpoint/2010/main" val="37243846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3ADFC0F-4E83-9149-B984-6491C56C2566}" type="datetimeFigureOut">
              <a:rPr lang="en-US" smtClean="0"/>
              <a:t>8/27/19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B39E47-B3C1-BC4C-B231-9A7765D64EC4}" type="slidenum">
              <a:rPr lang="en-US" smtClean="0"/>
              <a:t>‹#›</a:t>
            </a:fld>
            <a:endParaRPr lang="en-US"/>
          </a:p>
        </p:txBody>
      </p:sp>
    </p:spTree>
    <p:extLst>
      <p:ext uri="{BB962C8B-B14F-4D97-AF65-F5344CB8AC3E}">
        <p14:creationId xmlns:p14="http://schemas.microsoft.com/office/powerpoint/2010/main" val="7004200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3ADFC0F-4E83-9149-B984-6491C56C2566}" type="datetimeFigureOut">
              <a:rPr lang="en-US" smtClean="0"/>
              <a:t>8/27/19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7B39E47-B3C1-BC4C-B231-9A7765D64EC4}" type="slidenum">
              <a:rPr lang="en-US" smtClean="0"/>
              <a:t>‹#›</a:t>
            </a:fld>
            <a:endParaRPr lang="en-US"/>
          </a:p>
        </p:txBody>
      </p:sp>
    </p:spTree>
    <p:extLst>
      <p:ext uri="{BB962C8B-B14F-4D97-AF65-F5344CB8AC3E}">
        <p14:creationId xmlns:p14="http://schemas.microsoft.com/office/powerpoint/2010/main" val="30027781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3ADFC0F-4E83-9149-B984-6491C56C2566}" type="datetimeFigureOut">
              <a:rPr lang="en-US" smtClean="0"/>
              <a:t>8/27/19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7B39E47-B3C1-BC4C-B231-9A7765D64EC4}" type="slidenum">
              <a:rPr lang="en-US" smtClean="0"/>
              <a:t>‹#›</a:t>
            </a:fld>
            <a:endParaRPr lang="en-US"/>
          </a:p>
        </p:txBody>
      </p:sp>
    </p:spTree>
    <p:extLst>
      <p:ext uri="{BB962C8B-B14F-4D97-AF65-F5344CB8AC3E}">
        <p14:creationId xmlns:p14="http://schemas.microsoft.com/office/powerpoint/2010/main" val="8055127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3ADFC0F-4E83-9149-B984-6491C56C2566}" type="datetimeFigureOut">
              <a:rPr lang="en-US" smtClean="0"/>
              <a:t>8/27/19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7B39E47-B3C1-BC4C-B231-9A7765D64EC4}" type="slidenum">
              <a:rPr lang="en-US" smtClean="0"/>
              <a:t>‹#›</a:t>
            </a:fld>
            <a:endParaRPr lang="en-US"/>
          </a:p>
        </p:txBody>
      </p:sp>
    </p:spTree>
    <p:extLst>
      <p:ext uri="{BB962C8B-B14F-4D97-AF65-F5344CB8AC3E}">
        <p14:creationId xmlns:p14="http://schemas.microsoft.com/office/powerpoint/2010/main" val="29199562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3ADFC0F-4E83-9149-B984-6491C56C2566}" type="datetimeFigureOut">
              <a:rPr lang="en-US" smtClean="0"/>
              <a:t>8/27/19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B39E47-B3C1-BC4C-B231-9A7765D64EC4}" type="slidenum">
              <a:rPr lang="en-US" smtClean="0"/>
              <a:t>‹#›</a:t>
            </a:fld>
            <a:endParaRPr lang="en-US"/>
          </a:p>
        </p:txBody>
      </p:sp>
    </p:spTree>
    <p:extLst>
      <p:ext uri="{BB962C8B-B14F-4D97-AF65-F5344CB8AC3E}">
        <p14:creationId xmlns:p14="http://schemas.microsoft.com/office/powerpoint/2010/main" val="12959828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3ADFC0F-4E83-9149-B984-6491C56C2566}" type="datetimeFigureOut">
              <a:rPr lang="en-US" smtClean="0"/>
              <a:t>8/27/19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B39E47-B3C1-BC4C-B231-9A7765D64EC4}" type="slidenum">
              <a:rPr lang="en-US" smtClean="0"/>
              <a:t>‹#›</a:t>
            </a:fld>
            <a:endParaRPr lang="en-US"/>
          </a:p>
        </p:txBody>
      </p:sp>
    </p:spTree>
    <p:extLst>
      <p:ext uri="{BB962C8B-B14F-4D97-AF65-F5344CB8AC3E}">
        <p14:creationId xmlns:p14="http://schemas.microsoft.com/office/powerpoint/2010/main" val="7166624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3ADFC0F-4E83-9149-B984-6491C56C2566}" type="datetimeFigureOut">
              <a:rPr lang="en-US" smtClean="0"/>
              <a:t>8/27/19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7B39E47-B3C1-BC4C-B231-9A7765D64EC4}" type="slidenum">
              <a:rPr lang="en-US" smtClean="0"/>
              <a:t>‹#›</a:t>
            </a:fld>
            <a:endParaRPr lang="en-US"/>
          </a:p>
        </p:txBody>
      </p:sp>
    </p:spTree>
    <p:extLst>
      <p:ext uri="{BB962C8B-B14F-4D97-AF65-F5344CB8AC3E}">
        <p14:creationId xmlns:p14="http://schemas.microsoft.com/office/powerpoint/2010/main" val="172776135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457200" y="537882"/>
            <a:ext cx="8229600" cy="5588281"/>
          </a:xfrm>
        </p:spPr>
        <p:txBody>
          <a:bodyPr/>
          <a:lstStyle/>
          <a:p>
            <a:pPr lvl="1"/>
            <a:endParaRPr lang="en-US" sz="1200" dirty="0">
              <a:latin typeface="Times New Roman" charset="0"/>
              <a:ea typeface="ＭＳ Ｐゴシック" charset="0"/>
            </a:endParaRPr>
          </a:p>
          <a:p>
            <a:pPr marL="457200" lvl="1" indent="0" algn="ctr">
              <a:buNone/>
            </a:pPr>
            <a:endParaRPr lang="en-US" sz="1200" dirty="0">
              <a:latin typeface="Times New Roman" charset="0"/>
              <a:ea typeface="ＭＳ Ｐゴシック" charset="0"/>
            </a:endParaRPr>
          </a:p>
          <a:p>
            <a:pPr marL="457200" lvl="1" indent="0" algn="ctr">
              <a:buNone/>
            </a:pPr>
            <a:endParaRPr lang="en-US" sz="1200" dirty="0">
              <a:latin typeface="Times New Roman" charset="0"/>
              <a:ea typeface="ＭＳ Ｐゴシック" charset="0"/>
            </a:endParaRPr>
          </a:p>
          <a:p>
            <a:pPr marL="457200" lvl="1" indent="0" algn="ctr">
              <a:buNone/>
            </a:pPr>
            <a:endParaRPr lang="en-US" sz="1200" dirty="0">
              <a:latin typeface="Times New Roman" charset="0"/>
              <a:ea typeface="ＭＳ Ｐゴシック" charset="0"/>
            </a:endParaRPr>
          </a:p>
          <a:p>
            <a:pPr marL="457200" lvl="1" indent="0" algn="ctr">
              <a:buNone/>
            </a:pPr>
            <a:endParaRPr lang="en-US" sz="1200" dirty="0">
              <a:latin typeface="Times New Roman" charset="0"/>
              <a:ea typeface="ＭＳ Ｐゴシック" charset="0"/>
            </a:endParaRPr>
          </a:p>
          <a:p>
            <a:pPr marL="457200" lvl="1" indent="0" algn="ctr">
              <a:buNone/>
            </a:pPr>
            <a:endParaRPr lang="en-US" sz="1200" dirty="0">
              <a:latin typeface="Times New Roman" charset="0"/>
              <a:ea typeface="ＭＳ Ｐゴシック" charset="0"/>
            </a:endParaRPr>
          </a:p>
          <a:p>
            <a:pPr lvl="1" algn="ctr"/>
            <a:endParaRPr lang="en-US" sz="1600" dirty="0">
              <a:latin typeface="Times New Roman" charset="0"/>
              <a:ea typeface="ＭＳ Ｐゴシック" charset="0"/>
            </a:endParaRPr>
          </a:p>
          <a:p>
            <a:pPr lvl="1" algn="ctr"/>
            <a:endParaRPr lang="en-US" sz="1600" dirty="0">
              <a:latin typeface="Times New Roman" charset="0"/>
              <a:ea typeface="ＭＳ Ｐゴシック" charset="0"/>
            </a:endParaRPr>
          </a:p>
          <a:p>
            <a:pPr lvl="1" algn="ctr"/>
            <a:endParaRPr lang="en-US" sz="1600" dirty="0">
              <a:latin typeface="Times New Roman" charset="0"/>
              <a:ea typeface="ＭＳ Ｐゴシック" charset="0"/>
            </a:endParaRPr>
          </a:p>
          <a:p>
            <a:pPr marL="457200" lvl="1" indent="0" algn="ctr">
              <a:buNone/>
            </a:pPr>
            <a:endParaRPr lang="en-US" sz="1600" dirty="0">
              <a:latin typeface="Times New Roman" charset="0"/>
              <a:ea typeface="ＭＳ Ｐゴシック" charset="0"/>
            </a:endParaRPr>
          </a:p>
          <a:p>
            <a:pPr lvl="1" algn="ctr"/>
            <a:endParaRPr lang="en-US" sz="1600" b="1" dirty="0">
              <a:latin typeface="Times New Roman" charset="0"/>
              <a:ea typeface="ＭＳ Ｐゴシック" charset="0"/>
            </a:endParaRPr>
          </a:p>
          <a:p>
            <a:pPr marL="457200" lvl="1" indent="0" algn="ctr">
              <a:buNone/>
            </a:pPr>
            <a:r>
              <a:rPr lang="en-US" sz="1600" b="1" dirty="0">
                <a:latin typeface="Times New Roman" charset="0"/>
                <a:ea typeface="ＭＳ Ｐゴシック" charset="0"/>
              </a:rPr>
              <a:t>ELEMENTS of SOCIOLOGY </a:t>
            </a:r>
          </a:p>
          <a:p>
            <a:pPr marL="457200" lvl="1" indent="0" algn="ctr">
              <a:buNone/>
            </a:pPr>
            <a:r>
              <a:rPr lang="en-US" sz="1600" dirty="0">
                <a:latin typeface="Times New Roman" charset="0"/>
                <a:ea typeface="ＭＳ Ｐゴシック" charset="0"/>
              </a:rPr>
              <a:t>PART I: The Foundations of Sociology </a:t>
            </a:r>
          </a:p>
          <a:p>
            <a:pPr marL="457200" lvl="1" indent="0" algn="ctr">
              <a:buNone/>
            </a:pPr>
            <a:r>
              <a:rPr lang="en-US" sz="1600" dirty="0">
                <a:latin typeface="Times New Roman" charset="0"/>
                <a:ea typeface="ＭＳ Ｐゴシック" charset="0"/>
              </a:rPr>
              <a:t>Instructor: </a:t>
            </a:r>
            <a:r>
              <a:rPr lang="en-US" sz="1600" dirty="0" err="1">
                <a:latin typeface="Times New Roman" charset="0"/>
                <a:ea typeface="ＭＳ Ｐゴシック" charset="0"/>
              </a:rPr>
              <a:t>Despina</a:t>
            </a:r>
            <a:r>
              <a:rPr lang="en-US" sz="1600" dirty="0">
                <a:latin typeface="Times New Roman" charset="0"/>
                <a:ea typeface="ＭＳ Ｐゴシック" charset="0"/>
              </a:rPr>
              <a:t> </a:t>
            </a:r>
            <a:r>
              <a:rPr lang="en-US" sz="1600" dirty="0" err="1">
                <a:latin typeface="Times New Roman" charset="0"/>
                <a:ea typeface="ＭＳ Ｐゴシック" charset="0"/>
              </a:rPr>
              <a:t>Lalaki</a:t>
            </a:r>
            <a:endParaRPr lang="en-US" sz="1600" dirty="0">
              <a:latin typeface="Times New Roman" charset="0"/>
              <a:ea typeface="ＭＳ Ｐゴシック" charset="0"/>
            </a:endParaRPr>
          </a:p>
          <a:p>
            <a:pPr marL="0" indent="0">
              <a:buNone/>
            </a:pPr>
            <a:endParaRPr lang="en-US" sz="1600" dirty="0"/>
          </a:p>
        </p:txBody>
      </p:sp>
    </p:spTree>
    <p:extLst>
      <p:ext uri="{BB962C8B-B14F-4D97-AF65-F5344CB8AC3E}">
        <p14:creationId xmlns:p14="http://schemas.microsoft.com/office/powerpoint/2010/main" val="12482429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3939" y="368300"/>
            <a:ext cx="8532861" cy="6397336"/>
          </a:xfrm>
        </p:spPr>
        <p:txBody>
          <a:bodyPr>
            <a:normAutofit fontScale="77500" lnSpcReduction="20000"/>
          </a:bodyPr>
          <a:lstStyle/>
          <a:p>
            <a:pPr marL="0" indent="0">
              <a:buNone/>
            </a:pPr>
            <a:r>
              <a:rPr lang="en-US" sz="1200" dirty="0">
                <a:latin typeface="Times New Roman"/>
                <a:cs typeface="Times New Roman"/>
              </a:rPr>
              <a:t>CHAPTER 1: </a:t>
            </a:r>
            <a:r>
              <a:rPr lang="en-US" sz="1200" b="1" dirty="0">
                <a:latin typeface="Times New Roman"/>
                <a:cs typeface="Times New Roman"/>
              </a:rPr>
              <a:t>WHAT is SOCIOLOGY?</a:t>
            </a:r>
          </a:p>
          <a:p>
            <a:pPr marL="0" indent="0">
              <a:buNone/>
            </a:pPr>
            <a:endParaRPr lang="en-US" sz="1200" b="1" dirty="0">
              <a:latin typeface="Times New Roman"/>
              <a:cs typeface="Times New Roman"/>
            </a:endParaRPr>
          </a:p>
          <a:p>
            <a:pPr marL="228600" indent="-228600">
              <a:buAutoNum type="arabicPeriod"/>
            </a:pPr>
            <a:r>
              <a:rPr lang="en-US" sz="1300" b="1" dirty="0">
                <a:latin typeface="Times New Roman"/>
                <a:cs typeface="Times New Roman"/>
              </a:rPr>
              <a:t>Basic Concepts: </a:t>
            </a:r>
          </a:p>
          <a:p>
            <a:pPr marL="0" indent="0">
              <a:buNone/>
            </a:pPr>
            <a:endParaRPr lang="en-US" sz="1300" b="1" dirty="0">
              <a:latin typeface="Times New Roman"/>
              <a:cs typeface="Times New Roman"/>
            </a:endParaRPr>
          </a:p>
          <a:p>
            <a:pPr marL="0" indent="0">
              <a:buNone/>
            </a:pPr>
            <a:r>
              <a:rPr lang="en-US" sz="1300" b="1" dirty="0">
                <a:latin typeface="Times New Roman"/>
                <a:cs typeface="Times New Roman"/>
              </a:rPr>
              <a:t>	</a:t>
            </a:r>
            <a:r>
              <a:rPr lang="en-US" sz="1300" b="1" dirty="0">
                <a:solidFill>
                  <a:srgbClr val="0000FF"/>
                </a:solidFill>
                <a:latin typeface="Times New Roman"/>
                <a:cs typeface="Times New Roman"/>
              </a:rPr>
              <a:t>Social Construction. </a:t>
            </a:r>
            <a:r>
              <a:rPr lang="en-US" sz="1300" dirty="0">
                <a:latin typeface="Times New Roman"/>
                <a:cs typeface="Times New Roman"/>
              </a:rPr>
              <a:t>an idea or practice that a group of people agree exists. It is maintained over time by people taking its existence for granted. .. Sex and gender</a:t>
            </a:r>
            <a:r>
              <a:rPr lang="is-IS" sz="1300" dirty="0">
                <a:latin typeface="Times New Roman"/>
                <a:cs typeface="Times New Roman"/>
              </a:rPr>
              <a:t>… constructed over time (e.g. </a:t>
            </a:r>
            <a:r>
              <a:rPr lang="en-US" sz="1300" dirty="0">
                <a:latin typeface="Times New Roman"/>
                <a:cs typeface="Times New Roman"/>
              </a:rPr>
              <a:t>B</a:t>
            </a:r>
            <a:r>
              <a:rPr lang="is-IS" sz="1300" dirty="0">
                <a:latin typeface="Times New Roman"/>
                <a:cs typeface="Times New Roman"/>
              </a:rPr>
              <a:t>aby girls, baby boys ... </a:t>
            </a:r>
            <a:r>
              <a:rPr lang="en-US" sz="1300" dirty="0">
                <a:latin typeface="Times New Roman"/>
                <a:cs typeface="Times New Roman"/>
              </a:rPr>
              <a:t>S</a:t>
            </a:r>
            <a:r>
              <a:rPr lang="is-IS" sz="1300" dirty="0">
                <a:latin typeface="Times New Roman"/>
                <a:cs typeface="Times New Roman"/>
              </a:rPr>
              <a:t>ocial cues...) </a:t>
            </a:r>
            <a:endParaRPr lang="en-US" sz="1300" b="1" dirty="0">
              <a:solidFill>
                <a:srgbClr val="0000FF"/>
              </a:solidFill>
              <a:latin typeface="Times New Roman"/>
              <a:cs typeface="Times New Roman"/>
            </a:endParaRPr>
          </a:p>
          <a:p>
            <a:pPr marL="0" indent="0">
              <a:buNone/>
            </a:pPr>
            <a:endParaRPr lang="en-US" sz="1300" b="1" dirty="0">
              <a:solidFill>
                <a:srgbClr val="0000FF"/>
              </a:solidFill>
              <a:latin typeface="Times New Roman"/>
              <a:cs typeface="Times New Roman"/>
            </a:endParaRPr>
          </a:p>
          <a:p>
            <a:pPr marL="0" indent="0">
              <a:buNone/>
            </a:pPr>
            <a:r>
              <a:rPr lang="en-US" sz="1300" b="1" dirty="0">
                <a:solidFill>
                  <a:srgbClr val="0000FF"/>
                </a:solidFill>
                <a:latin typeface="Times New Roman"/>
                <a:cs typeface="Times New Roman"/>
              </a:rPr>
              <a:t>	Social Order. </a:t>
            </a:r>
            <a:r>
              <a:rPr lang="en-US" sz="1300" dirty="0">
                <a:solidFill>
                  <a:srgbClr val="000000"/>
                </a:solidFill>
                <a:latin typeface="Times New Roman"/>
                <a:cs typeface="Times New Roman"/>
              </a:rPr>
              <a:t>How is social order maintained.. E.g. classroom discipline.. </a:t>
            </a:r>
            <a:r>
              <a:rPr lang="en-US" sz="1300" u="sng" dirty="0">
                <a:solidFill>
                  <a:srgbClr val="000000"/>
                </a:solidFill>
                <a:latin typeface="Times New Roman"/>
                <a:cs typeface="Times New Roman"/>
              </a:rPr>
              <a:t>Norms</a:t>
            </a:r>
            <a:r>
              <a:rPr lang="en-US" sz="1300" dirty="0">
                <a:solidFill>
                  <a:srgbClr val="000000"/>
                </a:solidFill>
                <a:latin typeface="Times New Roman"/>
                <a:cs typeface="Times New Roman"/>
              </a:rPr>
              <a:t> and socialization. Once we internalize norms, we tend to follow through with the expectations of the norm in most of our interactions. </a:t>
            </a:r>
            <a:r>
              <a:rPr lang="en-US" sz="1300" u="sng" dirty="0">
                <a:solidFill>
                  <a:srgbClr val="000000"/>
                </a:solidFill>
                <a:latin typeface="Times New Roman"/>
                <a:cs typeface="Times New Roman"/>
              </a:rPr>
              <a:t>Beliefs and values </a:t>
            </a:r>
            <a:r>
              <a:rPr lang="en-US" sz="1300" dirty="0">
                <a:solidFill>
                  <a:srgbClr val="000000"/>
                </a:solidFill>
                <a:latin typeface="Times New Roman"/>
                <a:cs typeface="Times New Roman"/>
              </a:rPr>
              <a:t>.. E.g. of the classroom.. Placing a value on higher education </a:t>
            </a:r>
            <a:r>
              <a:rPr lang="en-US" sz="1300" dirty="0" err="1">
                <a:solidFill>
                  <a:srgbClr val="000000"/>
                </a:solidFill>
                <a:latin typeface="Times New Roman"/>
                <a:cs typeface="Times New Roman"/>
              </a:rPr>
              <a:t>etc</a:t>
            </a:r>
            <a:endParaRPr lang="en-US" sz="1300" b="1" dirty="0">
              <a:solidFill>
                <a:srgbClr val="0000FF"/>
              </a:solidFill>
              <a:latin typeface="Times New Roman"/>
              <a:cs typeface="Times New Roman"/>
            </a:endParaRPr>
          </a:p>
          <a:p>
            <a:pPr marL="0" indent="0">
              <a:buNone/>
            </a:pPr>
            <a:endParaRPr lang="en-US" sz="1300" b="1" dirty="0">
              <a:solidFill>
                <a:srgbClr val="0000FF"/>
              </a:solidFill>
              <a:latin typeface="Times New Roman"/>
              <a:cs typeface="Times New Roman"/>
            </a:endParaRPr>
          </a:p>
          <a:p>
            <a:pPr marL="0" indent="0">
              <a:buNone/>
            </a:pPr>
            <a:r>
              <a:rPr lang="en-US" sz="1300" b="1" dirty="0">
                <a:solidFill>
                  <a:srgbClr val="0000FF"/>
                </a:solidFill>
                <a:latin typeface="Times New Roman"/>
                <a:cs typeface="Times New Roman"/>
              </a:rPr>
              <a:t>	Agency &amp; Structure. </a:t>
            </a:r>
            <a:r>
              <a:rPr lang="en-US" sz="1300" dirty="0">
                <a:solidFill>
                  <a:srgbClr val="000000"/>
                </a:solidFill>
                <a:latin typeface="Times New Roman"/>
                <a:cs typeface="Times New Roman"/>
              </a:rPr>
              <a:t>A long-standing debate in the social sciences revolves around the questions of free will and determinism. E.g. a deterministic framework would predict that where an individual ends up in life is significantly if not entirely influenced by the position into which he is born. Yet, the sociological imagination does leave room for the person to have an impact</a:t>
            </a:r>
            <a:r>
              <a:rPr lang="is-IS" sz="1300" dirty="0">
                <a:solidFill>
                  <a:srgbClr val="000000"/>
                </a:solidFill>
                <a:latin typeface="Times New Roman"/>
                <a:cs typeface="Times New Roman"/>
              </a:rPr>
              <a:t>…</a:t>
            </a:r>
            <a:endParaRPr lang="en-US" sz="1300" b="1" dirty="0">
              <a:solidFill>
                <a:srgbClr val="0000FF"/>
              </a:solidFill>
              <a:latin typeface="Times New Roman"/>
              <a:cs typeface="Times New Roman"/>
            </a:endParaRPr>
          </a:p>
          <a:p>
            <a:pPr marL="0" indent="0">
              <a:buNone/>
            </a:pPr>
            <a:endParaRPr lang="en-US" sz="1300" b="1" dirty="0">
              <a:solidFill>
                <a:srgbClr val="0000FF"/>
              </a:solidFill>
              <a:latin typeface="Times New Roman"/>
              <a:cs typeface="Times New Roman"/>
            </a:endParaRPr>
          </a:p>
          <a:p>
            <a:pPr marL="0" indent="0">
              <a:buNone/>
            </a:pPr>
            <a:r>
              <a:rPr lang="en-US" sz="1300" b="1" dirty="0">
                <a:solidFill>
                  <a:srgbClr val="0000FF"/>
                </a:solidFill>
                <a:latin typeface="Times New Roman"/>
                <a:cs typeface="Times New Roman"/>
              </a:rPr>
              <a:t>	Social Change. </a:t>
            </a:r>
            <a:r>
              <a:rPr lang="en-US" sz="1300" dirty="0">
                <a:solidFill>
                  <a:srgbClr val="000000"/>
                </a:solidFill>
                <a:latin typeface="Times New Roman"/>
                <a:cs typeface="Times New Roman"/>
              </a:rPr>
              <a:t>One of the questions sociologists ask is how people live in light of the social transformations of their times. Max Weber. Large-scale organizations and large bureaucracy.. Karl Marx.. Industrialization, capitalism. Emile Durkheim, high-specialization and division of labor.. </a:t>
            </a:r>
            <a:br>
              <a:rPr lang="en-US" sz="1300" b="1" dirty="0">
                <a:solidFill>
                  <a:srgbClr val="0000FF"/>
                </a:solidFill>
                <a:latin typeface="Times New Roman"/>
                <a:cs typeface="Times New Roman"/>
              </a:rPr>
            </a:br>
            <a:endParaRPr lang="en-US" sz="1300" b="1" dirty="0">
              <a:solidFill>
                <a:srgbClr val="0000FF"/>
              </a:solidFill>
              <a:latin typeface="Times New Roman"/>
              <a:cs typeface="Times New Roman"/>
            </a:endParaRPr>
          </a:p>
          <a:p>
            <a:pPr marL="0" indent="0">
              <a:buNone/>
            </a:pPr>
            <a:r>
              <a:rPr lang="en-US" sz="1300" b="1" dirty="0">
                <a:latin typeface="Times New Roman"/>
                <a:cs typeface="Times New Roman"/>
              </a:rPr>
              <a:t>2. The Development of Sociological Thinking:</a:t>
            </a:r>
          </a:p>
          <a:p>
            <a:pPr marL="0" indent="0">
              <a:buNone/>
            </a:pPr>
            <a:endParaRPr lang="en-US" sz="1300" b="1" dirty="0">
              <a:latin typeface="Times New Roman"/>
              <a:cs typeface="Times New Roman"/>
            </a:endParaRPr>
          </a:p>
          <a:p>
            <a:pPr marL="0" indent="0">
              <a:buNone/>
            </a:pPr>
            <a:r>
              <a:rPr lang="en-US" sz="1300" b="1" dirty="0">
                <a:latin typeface="Times New Roman"/>
                <a:cs typeface="Times New Roman"/>
              </a:rPr>
              <a:t>	</a:t>
            </a:r>
            <a:r>
              <a:rPr lang="en-US" sz="1300" b="1" dirty="0">
                <a:solidFill>
                  <a:srgbClr val="0000FF"/>
                </a:solidFill>
                <a:latin typeface="Times New Roman"/>
                <a:cs typeface="Times New Roman"/>
              </a:rPr>
              <a:t>Theories &amp; Theoretical Approaches  </a:t>
            </a:r>
          </a:p>
          <a:p>
            <a:pPr marL="0" indent="0">
              <a:buNone/>
            </a:pPr>
            <a:r>
              <a:rPr lang="en-US" sz="1300" b="1" dirty="0">
                <a:latin typeface="Times New Roman"/>
                <a:cs typeface="Times New Roman"/>
              </a:rPr>
              <a:t>		</a:t>
            </a:r>
          </a:p>
          <a:p>
            <a:pPr marL="0" indent="0">
              <a:buNone/>
            </a:pPr>
            <a:r>
              <a:rPr lang="en-US" sz="1300" b="1" dirty="0">
                <a:latin typeface="Times New Roman"/>
                <a:cs typeface="Times New Roman"/>
              </a:rPr>
              <a:t>		</a:t>
            </a:r>
            <a:r>
              <a:rPr lang="en-US" sz="1300" b="1" dirty="0">
                <a:solidFill>
                  <a:srgbClr val="FF0000"/>
                </a:solidFill>
                <a:latin typeface="Times New Roman"/>
                <a:cs typeface="Times New Roman"/>
              </a:rPr>
              <a:t>August Comte. </a:t>
            </a:r>
            <a:r>
              <a:rPr lang="en-US" sz="1300" dirty="0">
                <a:solidFill>
                  <a:srgbClr val="000000"/>
                </a:solidFill>
                <a:latin typeface="Times New Roman"/>
                <a:cs typeface="Times New Roman"/>
              </a:rPr>
              <a:t>(1789-1857) invented the word sociology.. Produce knowledge of society based on scientific evidence.. Sociology should contribute to the welfare of humanity by using science to predict and control human behavior</a:t>
            </a:r>
            <a:r>
              <a:rPr lang="is-IS" sz="1300" dirty="0">
                <a:solidFill>
                  <a:srgbClr val="000000"/>
                </a:solidFill>
                <a:latin typeface="Times New Roman"/>
                <a:cs typeface="Times New Roman"/>
              </a:rPr>
              <a:t>…</a:t>
            </a:r>
            <a:endParaRPr lang="en-US" sz="1300" b="1" dirty="0">
              <a:solidFill>
                <a:srgbClr val="FF0000"/>
              </a:solidFill>
              <a:latin typeface="Times New Roman"/>
              <a:cs typeface="Times New Roman"/>
            </a:endParaRPr>
          </a:p>
          <a:p>
            <a:pPr marL="0" indent="0">
              <a:buNone/>
            </a:pPr>
            <a:endParaRPr lang="en-US" sz="1300" b="1" dirty="0">
              <a:solidFill>
                <a:srgbClr val="FF0000"/>
              </a:solidFill>
              <a:latin typeface="Times New Roman"/>
              <a:cs typeface="Times New Roman"/>
            </a:endParaRPr>
          </a:p>
          <a:p>
            <a:pPr marL="0" indent="0">
              <a:buNone/>
            </a:pPr>
            <a:r>
              <a:rPr lang="en-US" sz="1300" b="1" dirty="0">
                <a:solidFill>
                  <a:srgbClr val="FF0000"/>
                </a:solidFill>
                <a:latin typeface="Times New Roman"/>
                <a:cs typeface="Times New Roman"/>
              </a:rPr>
              <a:t>		Emile Durkheim </a:t>
            </a:r>
            <a:r>
              <a:rPr lang="en-US" sz="1300" dirty="0">
                <a:solidFill>
                  <a:srgbClr val="000000"/>
                </a:solidFill>
                <a:latin typeface="Times New Roman"/>
                <a:cs typeface="Times New Roman"/>
              </a:rPr>
              <a:t>(1858-1917) organic solidarity, the social cohesion that results from the various parts of a society functioning as an integrated whole</a:t>
            </a:r>
            <a:r>
              <a:rPr lang="is-IS" sz="1300" dirty="0">
                <a:solidFill>
                  <a:srgbClr val="000000"/>
                </a:solidFill>
                <a:latin typeface="Times New Roman"/>
                <a:cs typeface="Times New Roman"/>
              </a:rPr>
              <a:t>… dividion of labor... </a:t>
            </a:r>
            <a:r>
              <a:rPr lang="en-US" sz="1300" dirty="0">
                <a:solidFill>
                  <a:srgbClr val="000000"/>
                </a:solidFill>
                <a:latin typeface="Times New Roman"/>
                <a:cs typeface="Times New Roman"/>
              </a:rPr>
              <a:t>A</a:t>
            </a:r>
            <a:r>
              <a:rPr lang="is-IS" sz="1300" dirty="0">
                <a:solidFill>
                  <a:srgbClr val="000000"/>
                </a:solidFill>
                <a:latin typeface="Times New Roman"/>
                <a:cs typeface="Times New Roman"/>
              </a:rPr>
              <a:t>nomie, when social norms lose their hold over individual behavior... </a:t>
            </a:r>
            <a:endParaRPr lang="en-US" sz="1300" b="1" dirty="0">
              <a:solidFill>
                <a:srgbClr val="FF0000"/>
              </a:solidFill>
              <a:latin typeface="Times New Roman"/>
              <a:cs typeface="Times New Roman"/>
            </a:endParaRPr>
          </a:p>
          <a:p>
            <a:pPr marL="0" indent="0">
              <a:buNone/>
            </a:pPr>
            <a:r>
              <a:rPr lang="en-US" sz="1300" b="1" dirty="0">
                <a:solidFill>
                  <a:srgbClr val="FF0000"/>
                </a:solidFill>
                <a:latin typeface="Times New Roman"/>
                <a:cs typeface="Times New Roman"/>
              </a:rPr>
              <a:t>		</a:t>
            </a:r>
          </a:p>
          <a:p>
            <a:pPr marL="0" indent="0">
              <a:buNone/>
            </a:pPr>
            <a:r>
              <a:rPr lang="en-US" sz="1300" b="1" dirty="0">
                <a:solidFill>
                  <a:srgbClr val="FF0000"/>
                </a:solidFill>
                <a:latin typeface="Times New Roman"/>
                <a:cs typeface="Times New Roman"/>
              </a:rPr>
              <a:t>		Karl Marx </a:t>
            </a:r>
            <a:r>
              <a:rPr lang="en-US" sz="1300" dirty="0">
                <a:solidFill>
                  <a:srgbClr val="000000"/>
                </a:solidFill>
                <a:latin typeface="Times New Roman"/>
                <a:cs typeface="Times New Roman"/>
              </a:rPr>
              <a:t>(1818-1883) materialist conception of history.. Capitalism, the economic system based on the private ownership of wealth, which is invested and reinvested in order to produce profit.</a:t>
            </a:r>
            <a:endParaRPr lang="en-US" sz="1300" b="1" dirty="0">
              <a:solidFill>
                <a:srgbClr val="FF0000"/>
              </a:solidFill>
              <a:latin typeface="Times New Roman"/>
              <a:cs typeface="Times New Roman"/>
            </a:endParaRPr>
          </a:p>
          <a:p>
            <a:pPr marL="0" indent="0">
              <a:buNone/>
            </a:pPr>
            <a:r>
              <a:rPr lang="en-US" sz="1300" b="1" dirty="0">
                <a:solidFill>
                  <a:srgbClr val="FF0000"/>
                </a:solidFill>
                <a:latin typeface="Times New Roman"/>
                <a:cs typeface="Times New Roman"/>
              </a:rPr>
              <a:t>		</a:t>
            </a:r>
          </a:p>
          <a:p>
            <a:pPr marL="0" indent="0">
              <a:buNone/>
            </a:pPr>
            <a:r>
              <a:rPr lang="en-US" sz="1300" b="1" dirty="0">
                <a:solidFill>
                  <a:srgbClr val="FF0000"/>
                </a:solidFill>
                <a:latin typeface="Times New Roman"/>
                <a:cs typeface="Times New Roman"/>
              </a:rPr>
              <a:t>		Max Weber </a:t>
            </a:r>
            <a:r>
              <a:rPr lang="en-US" sz="1300" dirty="0">
                <a:solidFill>
                  <a:srgbClr val="000000"/>
                </a:solidFill>
                <a:latin typeface="Times New Roman"/>
                <a:cs typeface="Times New Roman"/>
              </a:rPr>
              <a:t>(1864-1920) </a:t>
            </a:r>
            <a:r>
              <a:rPr lang="is-IS" sz="1300" dirty="0">
                <a:solidFill>
                  <a:srgbClr val="000000"/>
                </a:solidFill>
                <a:latin typeface="Times New Roman"/>
                <a:cs typeface="Times New Roman"/>
              </a:rPr>
              <a:t>… economic factors are important but ideas and values have just as much effect on social change...</a:t>
            </a:r>
            <a:r>
              <a:rPr lang="is-IS" sz="1300" i="1" dirty="0">
                <a:solidFill>
                  <a:srgbClr val="000000"/>
                </a:solidFill>
                <a:latin typeface="Times New Roman"/>
                <a:cs typeface="Times New Roman"/>
              </a:rPr>
              <a:t>The Protestant Ethic... </a:t>
            </a:r>
            <a:r>
              <a:rPr lang="is-IS" sz="1300" dirty="0">
                <a:solidFill>
                  <a:srgbClr val="000000"/>
                </a:solidFill>
                <a:latin typeface="Times New Roman"/>
                <a:cs typeface="Times New Roman"/>
              </a:rPr>
              <a:t>Bureaucracy and the rule of experts who make decisions without consulting those whose lives are affected by them...</a:t>
            </a:r>
            <a:endParaRPr lang="en-US" sz="1300" b="1" dirty="0">
              <a:solidFill>
                <a:srgbClr val="FF0000"/>
              </a:solidFill>
              <a:latin typeface="Times New Roman"/>
              <a:cs typeface="Times New Roman"/>
            </a:endParaRPr>
          </a:p>
          <a:p>
            <a:pPr marL="0" indent="0">
              <a:buNone/>
            </a:pPr>
            <a:r>
              <a:rPr lang="en-US" sz="1300" b="1" dirty="0">
                <a:solidFill>
                  <a:srgbClr val="FF0000"/>
                </a:solidFill>
                <a:latin typeface="Times New Roman"/>
                <a:cs typeface="Times New Roman"/>
              </a:rPr>
              <a:t>	</a:t>
            </a:r>
          </a:p>
          <a:p>
            <a:pPr marL="0" indent="0">
              <a:buNone/>
            </a:pPr>
            <a:r>
              <a:rPr lang="en-US" sz="1300" b="1" dirty="0">
                <a:solidFill>
                  <a:srgbClr val="FF0000"/>
                </a:solidFill>
                <a:latin typeface="Times New Roman"/>
                <a:cs typeface="Times New Roman"/>
              </a:rPr>
              <a:t>		Harriet Martineau </a:t>
            </a:r>
            <a:r>
              <a:rPr lang="en-US" sz="1300" dirty="0">
                <a:solidFill>
                  <a:srgbClr val="000000"/>
                </a:solidFill>
                <a:latin typeface="Times New Roman"/>
                <a:cs typeface="Times New Roman"/>
              </a:rPr>
              <a:t>(1802-1876) the study of society should address all its aspects including key political, religious and social institutions. It should also study all its members.. Women, children</a:t>
            </a:r>
            <a:r>
              <a:rPr lang="is-IS" sz="1300" dirty="0">
                <a:solidFill>
                  <a:srgbClr val="000000"/>
                </a:solidFill>
                <a:latin typeface="Times New Roman"/>
                <a:cs typeface="Times New Roman"/>
              </a:rPr>
              <a:t>… focused on issued previously neglected including institutions such as marriage, domestic and religious life and race relations.</a:t>
            </a:r>
            <a:endParaRPr lang="en-US" sz="1300" b="1" dirty="0">
              <a:solidFill>
                <a:srgbClr val="FF0000"/>
              </a:solidFill>
              <a:latin typeface="Times New Roman"/>
              <a:cs typeface="Times New Roman"/>
            </a:endParaRPr>
          </a:p>
          <a:p>
            <a:pPr marL="0" indent="0">
              <a:buNone/>
            </a:pPr>
            <a:r>
              <a:rPr lang="en-US" sz="1300" b="1" dirty="0">
                <a:solidFill>
                  <a:srgbClr val="FF0000"/>
                </a:solidFill>
                <a:latin typeface="Times New Roman"/>
                <a:cs typeface="Times New Roman"/>
              </a:rPr>
              <a:t>	</a:t>
            </a:r>
          </a:p>
          <a:p>
            <a:pPr marL="0" indent="0">
              <a:buNone/>
            </a:pPr>
            <a:r>
              <a:rPr lang="en-US" sz="1300" b="1" dirty="0">
                <a:solidFill>
                  <a:srgbClr val="FF0000"/>
                </a:solidFill>
                <a:latin typeface="Times New Roman"/>
                <a:cs typeface="Times New Roman"/>
              </a:rPr>
              <a:t>		W.E.B. Du Bois </a:t>
            </a:r>
            <a:r>
              <a:rPr lang="en-US" sz="1300" dirty="0">
                <a:solidFill>
                  <a:srgbClr val="000000"/>
                </a:solidFill>
                <a:latin typeface="Times New Roman"/>
                <a:cs typeface="Times New Roman"/>
              </a:rPr>
              <a:t>(1868-1963) the first African-American to earn a doctorate from Harvard University. .. “double consciousness”</a:t>
            </a:r>
            <a:r>
              <a:rPr lang="is-IS" sz="1300" dirty="0">
                <a:solidFill>
                  <a:srgbClr val="000000"/>
                </a:solidFill>
                <a:latin typeface="Times New Roman"/>
                <a:cs typeface="Times New Roman"/>
              </a:rPr>
              <a:t>… one’s sense of self and one’s identity are greatly influenced by historical experiences and social circumstances... </a:t>
            </a:r>
            <a:r>
              <a:rPr lang="en-US" sz="1300" dirty="0">
                <a:latin typeface="Times New Roman"/>
                <a:cs typeface="Times New Roman"/>
              </a:rPr>
              <a:t>Double consciousness also creates an element of conflict within the black American, as they struggle (often unsuccessfully) to reconcile their identity as a black person and as an American citizen.</a:t>
            </a:r>
            <a:endParaRPr lang="en-US" sz="1300" b="1" dirty="0">
              <a:solidFill>
                <a:srgbClr val="FF0000"/>
              </a:solidFill>
              <a:latin typeface="Times New Roman"/>
              <a:cs typeface="Times New Roman"/>
            </a:endParaRPr>
          </a:p>
          <a:p>
            <a:pPr marL="0" indent="0">
              <a:buNone/>
            </a:pPr>
            <a:endParaRPr lang="en-US" sz="1200" b="1" dirty="0">
              <a:latin typeface="Times New Roman"/>
              <a:cs typeface="Times New Roman"/>
            </a:endParaRPr>
          </a:p>
          <a:p>
            <a:pPr marL="0" indent="0">
              <a:buNone/>
            </a:pPr>
            <a:r>
              <a:rPr lang="en-US" sz="1200" b="1" dirty="0">
                <a:latin typeface="Times New Roman"/>
                <a:cs typeface="Times New Roman"/>
              </a:rPr>
              <a:t>	</a:t>
            </a:r>
          </a:p>
        </p:txBody>
      </p:sp>
    </p:spTree>
    <p:extLst>
      <p:ext uri="{BB962C8B-B14F-4D97-AF65-F5344CB8AC3E}">
        <p14:creationId xmlns:p14="http://schemas.microsoft.com/office/powerpoint/2010/main" val="31991305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3"/>
          <p:cNvSpPr>
            <a:spLocks noGrp="1" noChangeArrowheads="1"/>
          </p:cNvSpPr>
          <p:nvPr>
            <p:ph type="body" idx="1"/>
          </p:nvPr>
        </p:nvSpPr>
        <p:spPr>
          <a:xfrm>
            <a:off x="685800" y="457200"/>
            <a:ext cx="7772400" cy="5943600"/>
          </a:xfrm>
        </p:spPr>
        <p:txBody>
          <a:bodyPr>
            <a:normAutofit lnSpcReduction="10000"/>
          </a:bodyPr>
          <a:lstStyle/>
          <a:p>
            <a:pPr marL="533400" indent="-533400" eaLnBrk="1" hangingPunct="1">
              <a:lnSpc>
                <a:spcPct val="90000"/>
              </a:lnSpc>
              <a:buFontTx/>
              <a:buNone/>
              <a:defRPr/>
            </a:pPr>
            <a:r>
              <a:rPr lang="en-US" sz="1200" b="1" i="1" u="sng">
                <a:effectLst>
                  <a:outerShdw blurRad="38100" dist="38100" dir="2700000" algn="tl">
                    <a:srgbClr val="DDDDDD"/>
                  </a:outerShdw>
                </a:effectLst>
                <a:latin typeface="Times New Roman" charset="0"/>
              </a:rPr>
              <a:t>Karl Marx: Society and Conflict </a:t>
            </a:r>
          </a:p>
          <a:p>
            <a:pPr marL="533400" indent="-533400" eaLnBrk="1" hangingPunct="1">
              <a:lnSpc>
                <a:spcPct val="90000"/>
              </a:lnSpc>
              <a:buFontTx/>
              <a:buNone/>
              <a:defRPr/>
            </a:pPr>
            <a:endParaRPr lang="en-US" sz="1200" b="1" i="1" u="sng">
              <a:effectLst>
                <a:outerShdw blurRad="38100" dist="38100" dir="2700000" algn="tl">
                  <a:srgbClr val="DDDDDD"/>
                </a:outerShdw>
              </a:effectLst>
              <a:latin typeface="Times New Roman" charset="0"/>
            </a:endParaRPr>
          </a:p>
          <a:p>
            <a:pPr marL="533400" indent="-533400" eaLnBrk="1" hangingPunct="1">
              <a:lnSpc>
                <a:spcPct val="90000"/>
              </a:lnSpc>
              <a:defRPr/>
            </a:pPr>
            <a:r>
              <a:rPr lang="en-US" sz="1200" b="1">
                <a:latin typeface="Times New Roman" charset="0"/>
              </a:rPr>
              <a:t>Materialism </a:t>
            </a:r>
            <a:r>
              <a:rPr lang="en-US" sz="1200">
                <a:latin typeface="Times New Roman" charset="0"/>
              </a:rPr>
              <a:t>and </a:t>
            </a:r>
            <a:r>
              <a:rPr lang="en-US" sz="1200" b="1">
                <a:latin typeface="Times New Roman" charset="0"/>
              </a:rPr>
              <a:t>Dialectics </a:t>
            </a:r>
            <a:r>
              <a:rPr lang="en-US" sz="1200">
                <a:latin typeface="Times New Roman" charset="0"/>
              </a:rPr>
              <a:t>are the key premises of Marx</a:t>
            </a:r>
            <a:r>
              <a:rPr lang="ja-JP" altLang="en-US" sz="1200">
                <a:latin typeface="Times New Roman" charset="0"/>
              </a:rPr>
              <a:t>’</a:t>
            </a:r>
            <a:r>
              <a:rPr lang="en-US" sz="1200">
                <a:latin typeface="Times New Roman" charset="0"/>
              </a:rPr>
              <a:t>s and Engel</a:t>
            </a:r>
            <a:r>
              <a:rPr lang="ja-JP" altLang="en-US" sz="1200">
                <a:latin typeface="Times New Roman" charset="0"/>
              </a:rPr>
              <a:t>’</a:t>
            </a:r>
            <a:r>
              <a:rPr lang="en-US" sz="1200">
                <a:latin typeface="Times New Roman" charset="0"/>
              </a:rPr>
              <a:t>s approach to social understanding. As materialists the believed that human, not providential, actions were responsible for determining the fates of societies and courses f history. .. At odds with religious thinkers.. Even though in the 1960s … Catholic theology of liberation movement… Latina America. </a:t>
            </a:r>
          </a:p>
          <a:p>
            <a:pPr marL="533400" indent="-533400" eaLnBrk="1" hangingPunct="1">
              <a:lnSpc>
                <a:spcPct val="90000"/>
              </a:lnSpc>
              <a:defRPr/>
            </a:pPr>
            <a:endParaRPr lang="en-US" sz="1200">
              <a:latin typeface="Times New Roman" charset="0"/>
            </a:endParaRPr>
          </a:p>
          <a:p>
            <a:pPr marL="533400" indent="-533400" eaLnBrk="1" hangingPunct="1">
              <a:lnSpc>
                <a:spcPct val="90000"/>
              </a:lnSpc>
              <a:defRPr/>
            </a:pPr>
            <a:r>
              <a:rPr lang="en-US" sz="1200" b="1">
                <a:latin typeface="Times New Roman" charset="0"/>
              </a:rPr>
              <a:t>Thesis-Antithesis-Synthesis … </a:t>
            </a:r>
            <a:r>
              <a:rPr lang="en-US" sz="1200">
                <a:latin typeface="Times New Roman" charset="0"/>
              </a:rPr>
              <a:t>As dialectic thinkers Marx and Engels believed that reality was always in a process of change and they sought to uncover the human causes of social and historical change. All processes of change have three abstract component parts or stages (Thesis-Antithesis-Synthesis). </a:t>
            </a:r>
            <a:r>
              <a:rPr lang="en-US" sz="1200" b="1">
                <a:latin typeface="Times New Roman" charset="0"/>
              </a:rPr>
              <a:t>… Contradictions </a:t>
            </a:r>
            <a:r>
              <a:rPr lang="en-US" sz="1200">
                <a:latin typeface="Times New Roman" charset="0"/>
              </a:rPr>
              <a:t>develop in the process which need to be resolved and that is what causes change. The task of social science is to identify these contradictions and work on their resolution. I.E. social and historical development followed that kind of general dialectic pattern. Communal societies (as the thesis) - class societies (antithesis) - future high technology based communism would be its synthesis. </a:t>
            </a:r>
          </a:p>
          <a:p>
            <a:pPr marL="533400" indent="-533400" eaLnBrk="1" hangingPunct="1">
              <a:lnSpc>
                <a:spcPct val="90000"/>
              </a:lnSpc>
              <a:defRPr/>
            </a:pPr>
            <a:endParaRPr lang="en-US" sz="1200">
              <a:latin typeface="Times New Roman" charset="0"/>
            </a:endParaRPr>
          </a:p>
          <a:p>
            <a:pPr marL="533400" indent="-533400" eaLnBrk="1" hangingPunct="1">
              <a:lnSpc>
                <a:spcPct val="90000"/>
              </a:lnSpc>
              <a:defRPr/>
            </a:pPr>
            <a:r>
              <a:rPr lang="en-US" sz="1200" b="1">
                <a:latin typeface="Times New Roman" charset="0"/>
              </a:rPr>
              <a:t>Value Theory and Exploitation … </a:t>
            </a:r>
            <a:r>
              <a:rPr lang="en-US" sz="1200">
                <a:latin typeface="Times New Roman" charset="0"/>
              </a:rPr>
              <a:t>Exploitation the lever of capitalist accumulation. According to his </a:t>
            </a:r>
            <a:r>
              <a:rPr lang="en-US" sz="1200" b="1">
                <a:latin typeface="Times New Roman" charset="0"/>
              </a:rPr>
              <a:t>labor theory value </a:t>
            </a:r>
            <a:r>
              <a:rPr lang="en-US" sz="1200">
                <a:latin typeface="Times New Roman" charset="0"/>
              </a:rPr>
              <a:t>- the key premise of Marxian economic theory - all economic value in capitalist societies results from the labor of those who work directly on products. </a:t>
            </a:r>
            <a:r>
              <a:rPr lang="en-US" sz="1200" b="1">
                <a:latin typeface="Times New Roman" charset="0"/>
              </a:rPr>
              <a:t>Exchange value </a:t>
            </a:r>
            <a:r>
              <a:rPr lang="en-US" sz="1200">
                <a:latin typeface="Times New Roman" charset="0"/>
              </a:rPr>
              <a:t>refers to the value of a commodity in the market place. </a:t>
            </a:r>
            <a:r>
              <a:rPr lang="en-US" sz="1200" b="1">
                <a:latin typeface="Times New Roman" charset="0"/>
              </a:rPr>
              <a:t>Use value </a:t>
            </a:r>
            <a:r>
              <a:rPr lang="en-US" sz="1200">
                <a:latin typeface="Times New Roman" charset="0"/>
              </a:rPr>
              <a:t>refers to the value that a commodity has for the consumer. </a:t>
            </a:r>
            <a:r>
              <a:rPr lang="en-US" sz="1200" b="1">
                <a:latin typeface="Times New Roman" charset="0"/>
              </a:rPr>
              <a:t>Surplus value… </a:t>
            </a:r>
            <a:r>
              <a:rPr lang="en-US" sz="1200">
                <a:latin typeface="Times New Roman" charset="0"/>
              </a:rPr>
              <a:t>the exchange value that workers produce with their work which is more than what the capitalists invest in their wages and other costs of production. The origin of capital is surplus values produced by the workers. </a:t>
            </a:r>
          </a:p>
          <a:p>
            <a:pPr marL="533400" indent="-533400" eaLnBrk="1" hangingPunct="1">
              <a:lnSpc>
                <a:spcPct val="90000"/>
              </a:lnSpc>
              <a:defRPr/>
            </a:pPr>
            <a:endParaRPr lang="en-US" sz="1200">
              <a:latin typeface="Times New Roman" charset="0"/>
            </a:endParaRPr>
          </a:p>
          <a:p>
            <a:pPr marL="533400" indent="-533400" eaLnBrk="1" hangingPunct="1">
              <a:lnSpc>
                <a:spcPct val="90000"/>
              </a:lnSpc>
              <a:defRPr/>
            </a:pPr>
            <a:r>
              <a:rPr lang="en-US" sz="1200" b="1">
                <a:latin typeface="Times New Roman" charset="0"/>
              </a:rPr>
              <a:t>Alienation and Labor … </a:t>
            </a:r>
            <a:r>
              <a:rPr lang="en-US" sz="1200">
                <a:latin typeface="Times New Roman" charset="0"/>
              </a:rPr>
              <a:t>the workers are removed from control over the capitalist-owned means of production and resulting products. Ownership of the </a:t>
            </a:r>
            <a:r>
              <a:rPr lang="en-US" sz="1200" b="1">
                <a:latin typeface="Times New Roman" charset="0"/>
              </a:rPr>
              <a:t>means of production </a:t>
            </a:r>
            <a:r>
              <a:rPr lang="en-US" sz="1200">
                <a:latin typeface="Times New Roman" charset="0"/>
              </a:rPr>
              <a:t>gives capitalists the power to set the conditions of labor. Workers work on someone else</a:t>
            </a:r>
            <a:r>
              <a:rPr lang="ja-JP" altLang="en-US" sz="1200">
                <a:latin typeface="Times New Roman" charset="0"/>
              </a:rPr>
              <a:t>’</a:t>
            </a:r>
            <a:r>
              <a:rPr lang="en-US" sz="1200">
                <a:latin typeface="Times New Roman" charset="0"/>
              </a:rPr>
              <a:t>s product, under conditions designed by others, and in the interest of others…. Marx viewed labor positively as a way for individuals to exercise their creative capacities and thought. </a:t>
            </a:r>
          </a:p>
          <a:p>
            <a:pPr marL="533400" indent="-533400" eaLnBrk="1" hangingPunct="1">
              <a:lnSpc>
                <a:spcPct val="90000"/>
              </a:lnSpc>
              <a:defRPr/>
            </a:pPr>
            <a:endParaRPr lang="en-US" sz="1200">
              <a:latin typeface="Times New Roman" charset="0"/>
            </a:endParaRPr>
          </a:p>
          <a:p>
            <a:pPr marL="533400" indent="-533400" eaLnBrk="1" hangingPunct="1">
              <a:lnSpc>
                <a:spcPct val="90000"/>
              </a:lnSpc>
              <a:defRPr/>
            </a:pPr>
            <a:r>
              <a:rPr lang="en-US" sz="1200" b="1">
                <a:latin typeface="Times New Roman" charset="0"/>
              </a:rPr>
              <a:t>Class, Conflict </a:t>
            </a:r>
            <a:r>
              <a:rPr lang="en-US" sz="1200">
                <a:latin typeface="Times New Roman" charset="0"/>
              </a:rPr>
              <a:t>and </a:t>
            </a:r>
            <a:r>
              <a:rPr lang="en-US" sz="1200" b="1">
                <a:latin typeface="Times New Roman" charset="0"/>
              </a:rPr>
              <a:t>Revolution … </a:t>
            </a:r>
            <a:r>
              <a:rPr lang="en-US" sz="1200">
                <a:latin typeface="Times New Roman" charset="0"/>
              </a:rPr>
              <a:t>the fundamental classes</a:t>
            </a:r>
            <a:r>
              <a:rPr lang="en-US" sz="1200" b="1">
                <a:latin typeface="Times New Roman" charset="0"/>
              </a:rPr>
              <a:t> </a:t>
            </a:r>
            <a:r>
              <a:rPr lang="en-US" sz="1200">
                <a:latin typeface="Times New Roman" charset="0"/>
              </a:rPr>
              <a:t>in capitalist societies are </a:t>
            </a:r>
            <a:r>
              <a:rPr lang="en-US" sz="1200" b="1">
                <a:latin typeface="Times New Roman" charset="0"/>
              </a:rPr>
              <a:t>capitalists </a:t>
            </a:r>
            <a:r>
              <a:rPr lang="en-US" sz="1200">
                <a:latin typeface="Times New Roman" charset="0"/>
              </a:rPr>
              <a:t>and </a:t>
            </a:r>
            <a:r>
              <a:rPr lang="en-US" sz="1200" b="1">
                <a:latin typeface="Times New Roman" charset="0"/>
              </a:rPr>
              <a:t>workers </a:t>
            </a:r>
            <a:r>
              <a:rPr lang="en-US" sz="1200">
                <a:latin typeface="Times New Roman" charset="0"/>
              </a:rPr>
              <a:t>and their interests are antagonistic…. State and ideology were in the service of the bourgeoisie… the ideas of the ruling classes tended to be the ruling ideas.. Ownership and control of </a:t>
            </a:r>
            <a:r>
              <a:rPr lang="ja-JP" altLang="en-US" sz="1200">
                <a:latin typeface="Times New Roman" charset="0"/>
              </a:rPr>
              <a:t>“</a:t>
            </a:r>
            <a:r>
              <a:rPr lang="en-US" sz="1200">
                <a:latin typeface="Times New Roman" charset="0"/>
              </a:rPr>
              <a:t>the means of mental production</a:t>
            </a:r>
            <a:r>
              <a:rPr lang="ja-JP" altLang="en-US" sz="1200">
                <a:latin typeface="Times New Roman" charset="0"/>
              </a:rPr>
              <a:t>”</a:t>
            </a:r>
            <a:r>
              <a:rPr lang="en-US" sz="1200">
                <a:latin typeface="Times New Roman" charset="0"/>
              </a:rPr>
              <a:t>… The development of </a:t>
            </a:r>
            <a:r>
              <a:rPr lang="en-US" sz="1200" b="1">
                <a:latin typeface="Times New Roman" charset="0"/>
              </a:rPr>
              <a:t>class consciousness</a:t>
            </a:r>
            <a:r>
              <a:rPr lang="en-US" sz="1200">
                <a:latin typeface="Times New Roman" charset="0"/>
              </a:rPr>
              <a:t> essential revolutionary force. They optimistically assumed that the working class would gain a class consciousness and of its historical interests and struggle to end capitalism. In its place they would establish a socialist society through common public ownership of at least the major productive, financial and commercial institutions. </a:t>
            </a:r>
          </a:p>
          <a:p>
            <a:pPr marL="533400" indent="-533400" eaLnBrk="1" hangingPunct="1">
              <a:lnSpc>
                <a:spcPct val="90000"/>
              </a:lnSpc>
              <a:defRPr/>
            </a:pPr>
            <a:endParaRPr lang="en-US" sz="1200">
              <a:latin typeface="Times New Roman" charset="0"/>
            </a:endParaRPr>
          </a:p>
          <a:p>
            <a:pPr marL="533400" indent="-533400" eaLnBrk="1" hangingPunct="1">
              <a:lnSpc>
                <a:spcPct val="90000"/>
              </a:lnSpc>
              <a:buFontTx/>
              <a:buNone/>
              <a:defRPr/>
            </a:pPr>
            <a:endParaRPr lang="en-US" sz="1000" i="1">
              <a:latin typeface="Times New Roman" charset="0"/>
            </a:endParaRPr>
          </a:p>
        </p:txBody>
      </p:sp>
    </p:spTree>
    <p:extLst>
      <p:ext uri="{BB962C8B-B14F-4D97-AF65-F5344CB8AC3E}">
        <p14:creationId xmlns:p14="http://schemas.microsoft.com/office/powerpoint/2010/main" val="13989728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3"/>
          <p:cNvSpPr>
            <a:spLocks noGrp="1" noChangeArrowheads="1"/>
          </p:cNvSpPr>
          <p:nvPr>
            <p:ph type="body" idx="1"/>
          </p:nvPr>
        </p:nvSpPr>
        <p:spPr>
          <a:xfrm>
            <a:off x="685800" y="609600"/>
            <a:ext cx="7772400" cy="5486400"/>
          </a:xfrm>
        </p:spPr>
        <p:txBody>
          <a:bodyPr/>
          <a:lstStyle/>
          <a:p>
            <a:pPr eaLnBrk="1" hangingPunct="1">
              <a:buFontTx/>
              <a:buNone/>
            </a:pPr>
            <a:endParaRPr lang="en-US" sz="1200" b="1">
              <a:latin typeface="Times New Roman" charset="0"/>
              <a:ea typeface="ＭＳ Ｐゴシック" charset="0"/>
              <a:cs typeface="ＭＳ Ｐゴシック" charset="0"/>
            </a:endParaRPr>
          </a:p>
          <a:p>
            <a:pPr eaLnBrk="1" hangingPunct="1">
              <a:buFontTx/>
              <a:buNone/>
            </a:pPr>
            <a:endParaRPr lang="en-US" sz="1200" b="1">
              <a:latin typeface="Times New Roman" charset="0"/>
              <a:ea typeface="ＭＳ Ｐゴシック" charset="0"/>
              <a:cs typeface="ＭＳ Ｐゴシック" charset="0"/>
            </a:endParaRPr>
          </a:p>
          <a:p>
            <a:pPr eaLnBrk="1" hangingPunct="1">
              <a:buFontTx/>
              <a:buNone/>
            </a:pPr>
            <a:endParaRPr lang="en-US" sz="1400">
              <a:latin typeface="Times New Roman" charset="0"/>
              <a:ea typeface="ＭＳ Ｐゴシック" charset="0"/>
              <a:cs typeface="ＭＳ Ｐゴシック" charset="0"/>
            </a:endParaRPr>
          </a:p>
        </p:txBody>
      </p:sp>
      <p:sp>
        <p:nvSpPr>
          <p:cNvPr id="30722" name="Rectangle 4"/>
          <p:cNvSpPr>
            <a:spLocks noChangeArrowheads="1"/>
          </p:cNvSpPr>
          <p:nvPr/>
        </p:nvSpPr>
        <p:spPr bwMode="auto">
          <a:xfrm>
            <a:off x="228600" y="685800"/>
            <a:ext cx="8610600" cy="5558444"/>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txBody>
          <a:bodyPr>
            <a:spAutoFit/>
          </a:bodyPr>
          <a:lstStyle/>
          <a:p>
            <a:pPr algn="l" eaLnBrk="1" hangingPunct="1">
              <a:spcBef>
                <a:spcPct val="20000"/>
              </a:spcBef>
            </a:pPr>
            <a:r>
              <a:rPr lang="en-US" sz="1200" b="1" dirty="0">
                <a:latin typeface="Times New Roman"/>
                <a:cs typeface="Times New Roman"/>
              </a:rPr>
              <a:t>Leninist Theory. </a:t>
            </a:r>
            <a:r>
              <a:rPr lang="en-US" sz="1200" dirty="0">
                <a:latin typeface="Times New Roman"/>
                <a:cs typeface="Times New Roman"/>
              </a:rPr>
              <a:t>Vladimir Lenin (1870-1924) the architect of the 1917 Bolshevik Revolution in Russia, he more than any other single individual was responsible for setting the century</a:t>
            </a:r>
            <a:r>
              <a:rPr lang="ja-JP" altLang="en-US" sz="1200" dirty="0">
                <a:latin typeface="Times New Roman"/>
                <a:cs typeface="Times New Roman"/>
              </a:rPr>
              <a:t>’</a:t>
            </a:r>
            <a:r>
              <a:rPr lang="en-US" altLang="ja-JP" sz="1200" dirty="0">
                <a:latin typeface="Times New Roman"/>
                <a:cs typeface="Times New Roman"/>
              </a:rPr>
              <a:t>s subsequent course. A theorist in his own right he produced social theories in a number of areas. The centerpieces were theories of </a:t>
            </a:r>
            <a:r>
              <a:rPr lang="en-US" altLang="ja-JP" sz="1200" i="1" dirty="0">
                <a:latin typeface="Times New Roman"/>
                <a:cs typeface="Times New Roman"/>
              </a:rPr>
              <a:t>imperialism</a:t>
            </a:r>
            <a:r>
              <a:rPr lang="en-US" altLang="ja-JP" sz="1200" dirty="0">
                <a:latin typeface="Times New Roman"/>
                <a:cs typeface="Times New Roman"/>
              </a:rPr>
              <a:t>, </a:t>
            </a:r>
            <a:r>
              <a:rPr lang="en-US" altLang="ja-JP" sz="1200" i="1" dirty="0">
                <a:latin typeface="Times New Roman"/>
                <a:cs typeface="Times New Roman"/>
              </a:rPr>
              <a:t>revolution</a:t>
            </a:r>
            <a:r>
              <a:rPr lang="en-US" altLang="ja-JP" sz="1200" dirty="0">
                <a:latin typeface="Times New Roman"/>
                <a:cs typeface="Times New Roman"/>
              </a:rPr>
              <a:t> and </a:t>
            </a:r>
            <a:r>
              <a:rPr lang="en-US" altLang="ja-JP" sz="1200" i="1" dirty="0">
                <a:latin typeface="Times New Roman"/>
                <a:cs typeface="Times New Roman"/>
              </a:rPr>
              <a:t>state</a:t>
            </a:r>
            <a:r>
              <a:rPr lang="en-US" altLang="ja-JP" sz="1200" dirty="0">
                <a:latin typeface="Times New Roman"/>
                <a:cs typeface="Times New Roman"/>
              </a:rPr>
              <a:t>. </a:t>
            </a:r>
          </a:p>
          <a:p>
            <a:pPr algn="l" eaLnBrk="1" hangingPunct="1">
              <a:spcBef>
                <a:spcPct val="20000"/>
              </a:spcBef>
            </a:pPr>
            <a:endParaRPr lang="en-US" sz="1200" dirty="0">
              <a:latin typeface="Times New Roman"/>
              <a:cs typeface="Times New Roman"/>
            </a:endParaRPr>
          </a:p>
          <a:p>
            <a:pPr algn="l" eaLnBrk="1" hangingPunct="1">
              <a:spcBef>
                <a:spcPct val="20000"/>
              </a:spcBef>
            </a:pPr>
            <a:r>
              <a:rPr lang="en-US" sz="1200" i="1" dirty="0">
                <a:latin typeface="Times New Roman"/>
                <a:cs typeface="Times New Roman"/>
              </a:rPr>
              <a:t>IMPERIALISM: </a:t>
            </a:r>
            <a:r>
              <a:rPr lang="en-US" sz="1200" dirty="0">
                <a:latin typeface="Times New Roman"/>
                <a:cs typeface="Times New Roman"/>
              </a:rPr>
              <a:t>Lenin built upon Marx</a:t>
            </a:r>
            <a:r>
              <a:rPr lang="ja-JP" altLang="en-US" sz="1200" dirty="0">
                <a:latin typeface="Times New Roman"/>
                <a:cs typeface="Times New Roman"/>
              </a:rPr>
              <a:t>’</a:t>
            </a:r>
            <a:r>
              <a:rPr lang="en-US" altLang="ja-JP" sz="1200" dirty="0">
                <a:latin typeface="Times New Roman"/>
                <a:cs typeface="Times New Roman"/>
              </a:rPr>
              <a:t>s theory on the inner logic of capitalism to note that by the early 20th c. two developments - monopolization of ownership and internationalization of investments - within the leading capitalist countries had added new dimensions to the system. Leading capitalist countries where small number of corporations controlled large shares of their markets, giving them near monopoly status, scrambled for colonial and semi-colonial outlets to profitably re-invest. (Between 1876 and 1900 the proportion of African territory colonized jumped from 10.8 to 90%). Semi-colonial.. The countries that politically were formally independent but enmeshed in a complex net of financial and diplomatic dependence. </a:t>
            </a:r>
          </a:p>
          <a:p>
            <a:pPr algn="l" eaLnBrk="1" hangingPunct="1">
              <a:spcBef>
                <a:spcPct val="20000"/>
              </a:spcBef>
            </a:pPr>
            <a:endParaRPr lang="en-US" sz="1200" dirty="0">
              <a:latin typeface="Times New Roman"/>
              <a:cs typeface="Times New Roman"/>
            </a:endParaRPr>
          </a:p>
          <a:p>
            <a:pPr algn="l" eaLnBrk="1" hangingPunct="1">
              <a:spcBef>
                <a:spcPct val="20000"/>
              </a:spcBef>
            </a:pPr>
            <a:r>
              <a:rPr lang="en-US" sz="1200" i="1" dirty="0">
                <a:latin typeface="Times New Roman"/>
                <a:cs typeface="Times New Roman"/>
              </a:rPr>
              <a:t>MONOPOLY CAPITALISM. </a:t>
            </a:r>
            <a:r>
              <a:rPr lang="en-US" sz="1200" dirty="0">
                <a:latin typeface="Times New Roman"/>
                <a:cs typeface="Times New Roman"/>
              </a:rPr>
              <a:t>By 1914 over one third of the world</a:t>
            </a:r>
            <a:r>
              <a:rPr lang="ja-JP" altLang="en-US" sz="1200" dirty="0">
                <a:latin typeface="Times New Roman"/>
                <a:cs typeface="Times New Roman"/>
              </a:rPr>
              <a:t>’</a:t>
            </a:r>
            <a:r>
              <a:rPr lang="en-US" altLang="ja-JP" sz="1200" dirty="0">
                <a:latin typeface="Times New Roman"/>
                <a:cs typeface="Times New Roman"/>
              </a:rPr>
              <a:t>s people were living in colonies. .. Lenin predicted that two kinds of wars would dominate the 20th c. Wars among capitalist states fighting among themselves in an effort to expand .. And colonized Third World countries fighting against colonialism and for national liberation. … Lenin suggested that part of those super-profits were repatriated to underwrite the best paid sectors of the working class. His solution was for the First World revolutionary parties to organize sectors deeper in the working class that did not have a stake in the continuation of the imperialist system. </a:t>
            </a:r>
          </a:p>
          <a:p>
            <a:pPr algn="l" eaLnBrk="1" hangingPunct="1">
              <a:spcBef>
                <a:spcPct val="20000"/>
              </a:spcBef>
            </a:pPr>
            <a:endParaRPr lang="en-US" sz="1200" dirty="0">
              <a:latin typeface="Times New Roman"/>
              <a:cs typeface="Times New Roman"/>
            </a:endParaRPr>
          </a:p>
          <a:p>
            <a:pPr algn="l" eaLnBrk="1" hangingPunct="1">
              <a:spcBef>
                <a:spcPct val="20000"/>
              </a:spcBef>
            </a:pPr>
            <a:r>
              <a:rPr lang="en-US" sz="1200" i="1" dirty="0">
                <a:latin typeface="Times New Roman"/>
                <a:cs typeface="Times New Roman"/>
              </a:rPr>
              <a:t>VANGUARD PARTY. </a:t>
            </a:r>
            <a:r>
              <a:rPr lang="en-US" sz="1200" dirty="0">
                <a:latin typeface="Times New Roman"/>
                <a:cs typeface="Times New Roman"/>
              </a:rPr>
              <a:t>Was the key instrument for a revolution and not a mass party since most revolutions appeared to not command the full support of more than a minority of the population. He believed that in periods of  potential revolution populations stratified into vanguard sections that desired revolutionary change, reactionary and backward sectors that wanted to maintain the status quo, and middle sectors that vacillated or did not take positions. .. The idea was to merge the radical intelligentsia from middle and upper class who saw the necessity for revolutionary change and the working and other oppressed classes. </a:t>
            </a:r>
          </a:p>
          <a:p>
            <a:pPr algn="l" eaLnBrk="1" hangingPunct="1">
              <a:spcBef>
                <a:spcPct val="20000"/>
              </a:spcBef>
            </a:pPr>
            <a:endParaRPr lang="en-US" sz="1200" dirty="0">
              <a:latin typeface="Times New Roman"/>
              <a:cs typeface="Times New Roman"/>
            </a:endParaRPr>
          </a:p>
          <a:p>
            <a:pPr algn="l" eaLnBrk="1" hangingPunct="1">
              <a:spcBef>
                <a:spcPct val="20000"/>
              </a:spcBef>
            </a:pPr>
            <a:r>
              <a:rPr lang="en-US" sz="1200" i="1" dirty="0">
                <a:latin typeface="Times New Roman"/>
                <a:cs typeface="Times New Roman"/>
              </a:rPr>
              <a:t>TWO-STAGE REVOLUTION </a:t>
            </a:r>
            <a:r>
              <a:rPr lang="en-US" sz="1200" dirty="0">
                <a:latin typeface="Times New Roman"/>
                <a:cs typeface="Times New Roman"/>
              </a:rPr>
              <a:t>and DICTATORSHIP OF THE PROLETARIAT. In the first stage, elements from all classes would unite around broad goals of ending the discredited regime. The core of the unity would narrow in the second stage to those who had revolutionary socialist and peasant class stands. The party would be organized based on </a:t>
            </a:r>
            <a:r>
              <a:rPr lang="en-US" sz="1200" i="1" dirty="0">
                <a:latin typeface="Times New Roman"/>
                <a:cs typeface="Times New Roman"/>
              </a:rPr>
              <a:t>DEMOCRATIC CENTRALIST </a:t>
            </a:r>
            <a:r>
              <a:rPr lang="en-US" sz="1200" dirty="0">
                <a:latin typeface="Times New Roman"/>
                <a:cs typeface="Times New Roman"/>
              </a:rPr>
              <a:t>principles… The new socialist state would only represent the interests of the working class and its allies and would have to have control of the state in order to survive.</a:t>
            </a:r>
          </a:p>
        </p:txBody>
      </p:sp>
    </p:spTree>
    <p:extLst>
      <p:ext uri="{BB962C8B-B14F-4D97-AF65-F5344CB8AC3E}">
        <p14:creationId xmlns:p14="http://schemas.microsoft.com/office/powerpoint/2010/main" val="7752579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Rectangle 3"/>
          <p:cNvSpPr>
            <a:spLocks noGrp="1" noChangeArrowheads="1"/>
          </p:cNvSpPr>
          <p:nvPr>
            <p:ph type="body" idx="1"/>
          </p:nvPr>
        </p:nvSpPr>
        <p:spPr>
          <a:xfrm>
            <a:off x="533400" y="457200"/>
            <a:ext cx="7924800" cy="5638800"/>
          </a:xfrm>
        </p:spPr>
        <p:txBody>
          <a:bodyPr/>
          <a:lstStyle/>
          <a:p>
            <a:pPr eaLnBrk="1" hangingPunct="1">
              <a:lnSpc>
                <a:spcPct val="90000"/>
              </a:lnSpc>
              <a:buFontTx/>
              <a:buNone/>
              <a:defRPr/>
            </a:pPr>
            <a:r>
              <a:rPr lang="en-US" sz="1000" b="1" i="1" u="sng">
                <a:effectLst>
                  <a:outerShdw blurRad="38100" dist="38100" dir="2700000" algn="tl">
                    <a:srgbClr val="DDDDDD"/>
                  </a:outerShdw>
                </a:effectLst>
                <a:latin typeface="Times New Roman" charset="0"/>
              </a:rPr>
              <a:t>Emile Durkheim: Society and Function</a:t>
            </a:r>
          </a:p>
          <a:p>
            <a:pPr eaLnBrk="1" hangingPunct="1">
              <a:lnSpc>
                <a:spcPct val="90000"/>
              </a:lnSpc>
              <a:buFontTx/>
              <a:buNone/>
              <a:defRPr/>
            </a:pPr>
            <a:endParaRPr lang="en-US" sz="1000" b="1" i="1" u="sng">
              <a:effectLst>
                <a:outerShdw blurRad="38100" dist="38100" dir="2700000" algn="tl">
                  <a:srgbClr val="DDDDDD"/>
                </a:outerShdw>
              </a:effectLst>
              <a:latin typeface="Times New Roman" charset="0"/>
            </a:endParaRPr>
          </a:p>
          <a:p>
            <a:pPr eaLnBrk="1" hangingPunct="1">
              <a:lnSpc>
                <a:spcPct val="90000"/>
              </a:lnSpc>
              <a:buFontTx/>
              <a:buNone/>
              <a:defRPr/>
            </a:pPr>
            <a:r>
              <a:rPr lang="en-US" sz="1000">
                <a:latin typeface="Times New Roman" charset="0"/>
              </a:rPr>
              <a:t>If Marx was a revolutionary</a:t>
            </a:r>
            <a:r>
              <a:rPr lang="en-US" sz="1000" b="1" i="1" u="sng">
                <a:effectLst>
                  <a:outerShdw blurRad="38100" dist="38100" dir="2700000" algn="tl">
                    <a:srgbClr val="DDDDDD"/>
                  </a:outerShdw>
                </a:effectLst>
                <a:latin typeface="Times New Roman" charset="0"/>
              </a:rPr>
              <a:t> </a:t>
            </a:r>
            <a:r>
              <a:rPr lang="en-US" sz="1000">
                <a:latin typeface="Times New Roman" charset="0"/>
              </a:rPr>
              <a:t>who advocated transforming the basic structures of the social order, Durkheim was a reformer who sought changes that would make the existing social order function better. If Marx laid the theoretical foundations for socialism and communism, Durkheim contributed to the development of liberalism. </a:t>
            </a:r>
            <a:endParaRPr lang="en-US" sz="1000" b="1" i="1" u="sng">
              <a:effectLst>
                <a:outerShdw blurRad="38100" dist="38100" dir="2700000" algn="tl">
                  <a:srgbClr val="DDDDDD"/>
                </a:outerShdw>
              </a:effectLst>
              <a:latin typeface="Times New Roman" charset="0"/>
            </a:endParaRPr>
          </a:p>
          <a:p>
            <a:pPr eaLnBrk="1" hangingPunct="1">
              <a:lnSpc>
                <a:spcPct val="90000"/>
              </a:lnSpc>
              <a:buFontTx/>
              <a:buNone/>
              <a:defRPr/>
            </a:pPr>
            <a:endParaRPr lang="en-US" sz="1000" b="1" i="1" u="sng">
              <a:effectLst>
                <a:outerShdw blurRad="38100" dist="38100" dir="2700000" algn="tl">
                  <a:srgbClr val="DDDDDD"/>
                </a:outerShdw>
              </a:effectLst>
              <a:latin typeface="Times New Roman" charset="0"/>
            </a:endParaRPr>
          </a:p>
          <a:p>
            <a:pPr eaLnBrk="1" hangingPunct="1">
              <a:lnSpc>
                <a:spcPct val="90000"/>
              </a:lnSpc>
              <a:buFontTx/>
              <a:buNone/>
              <a:defRPr/>
            </a:pPr>
            <a:r>
              <a:rPr lang="en-US" sz="1000" i="1">
                <a:latin typeface="Times New Roman" charset="0"/>
              </a:rPr>
              <a:t>POSITIVISM AND FUNCTIONALISM. </a:t>
            </a:r>
            <a:r>
              <a:rPr lang="en-US" sz="1000">
                <a:latin typeface="Times New Roman" charset="0"/>
              </a:rPr>
              <a:t>The belief that sociology should adopt the methods of natural sciences, I.e. classification, measurement of mater, determination of cause and effect etc in order to objectively study society. The Antipositivists argue that the object of the study is different and that the object of the human science should be to uncover the subjective meaning of human interactions. … also there is no contradiction between objectivity and the effort in radically changing society.</a:t>
            </a:r>
          </a:p>
          <a:p>
            <a:pPr eaLnBrk="1" hangingPunct="1">
              <a:lnSpc>
                <a:spcPct val="90000"/>
              </a:lnSpc>
              <a:buFontTx/>
              <a:buNone/>
              <a:defRPr/>
            </a:pPr>
            <a:endParaRPr lang="en-US" sz="1000">
              <a:latin typeface="Times New Roman" charset="0"/>
            </a:endParaRPr>
          </a:p>
          <a:p>
            <a:pPr eaLnBrk="1" hangingPunct="1">
              <a:lnSpc>
                <a:spcPct val="90000"/>
              </a:lnSpc>
              <a:buFontTx/>
              <a:buNone/>
              <a:defRPr/>
            </a:pPr>
            <a:r>
              <a:rPr lang="en-US" sz="1000" i="1">
                <a:latin typeface="Times New Roman" charset="0"/>
              </a:rPr>
              <a:t>THE DIVISION OF LABOR IN SOCIETY </a:t>
            </a:r>
            <a:r>
              <a:rPr lang="en-US" sz="1000">
                <a:latin typeface="Times New Roman" charset="0"/>
              </a:rPr>
              <a:t>His interest was to find how the modern divisions of labor contributed to how different modern social systems operated. Older societies, with very little division of labor, were held together based on what he called </a:t>
            </a:r>
            <a:r>
              <a:rPr lang="en-US" sz="1000" b="1" i="1">
                <a:latin typeface="Times New Roman" charset="0"/>
              </a:rPr>
              <a:t>collective conscience, </a:t>
            </a:r>
            <a:r>
              <a:rPr lang="en-US" sz="1000">
                <a:latin typeface="Times New Roman" charset="0"/>
              </a:rPr>
              <a:t>the totality of beliefs, I.e. religion that provided cohesion and social order to society. In modern societies, according to Durkheim, it is economic inter-dependence that provides the most important basis of cohesion. Societies moved from what he called </a:t>
            </a:r>
            <a:r>
              <a:rPr lang="en-US" sz="1000" b="1" i="1">
                <a:latin typeface="Times New Roman" charset="0"/>
              </a:rPr>
              <a:t>mechanical solidarity </a:t>
            </a:r>
            <a:r>
              <a:rPr lang="en-US" sz="1000">
                <a:latin typeface="Times New Roman" charset="0"/>
              </a:rPr>
              <a:t>based upon ideological sameness and </a:t>
            </a:r>
            <a:r>
              <a:rPr lang="en-US" sz="1000" b="1" i="1">
                <a:latin typeface="Times New Roman" charset="0"/>
              </a:rPr>
              <a:t>organic solidarity </a:t>
            </a:r>
            <a:r>
              <a:rPr lang="en-US" sz="1000">
                <a:latin typeface="Times New Roman" charset="0"/>
              </a:rPr>
              <a:t>based upon economic interdependence.</a:t>
            </a:r>
            <a:endParaRPr lang="en-US" sz="1000" i="1">
              <a:latin typeface="Times New Roman" charset="0"/>
            </a:endParaRPr>
          </a:p>
          <a:p>
            <a:pPr eaLnBrk="1" hangingPunct="1">
              <a:lnSpc>
                <a:spcPct val="90000"/>
              </a:lnSpc>
              <a:buFontTx/>
              <a:buNone/>
              <a:defRPr/>
            </a:pPr>
            <a:endParaRPr lang="en-US" sz="1000" i="1">
              <a:latin typeface="Times New Roman" charset="0"/>
            </a:endParaRPr>
          </a:p>
          <a:p>
            <a:pPr eaLnBrk="1" hangingPunct="1">
              <a:lnSpc>
                <a:spcPct val="90000"/>
              </a:lnSpc>
              <a:buFontTx/>
              <a:buNone/>
              <a:defRPr/>
            </a:pPr>
            <a:r>
              <a:rPr lang="en-US" sz="1000" i="1">
                <a:latin typeface="Times New Roman" charset="0"/>
              </a:rPr>
              <a:t>ANOMIE. </a:t>
            </a:r>
            <a:r>
              <a:rPr lang="en-US" sz="1000">
                <a:latin typeface="Times New Roman" charset="0"/>
              </a:rPr>
              <a:t>Modern societies were not without problems. The division of labor was not self-regulating while the decline of religion had left an ideological vacuum. As a result people suffered from what he called anomie. People lacked the necessary structure necessary in order to function. </a:t>
            </a:r>
            <a:endParaRPr lang="en-US" sz="1000" i="1">
              <a:latin typeface="Times New Roman" charset="0"/>
            </a:endParaRPr>
          </a:p>
          <a:p>
            <a:pPr eaLnBrk="1" hangingPunct="1">
              <a:lnSpc>
                <a:spcPct val="90000"/>
              </a:lnSpc>
              <a:buFontTx/>
              <a:buNone/>
              <a:defRPr/>
            </a:pPr>
            <a:endParaRPr lang="en-US" sz="1000" i="1">
              <a:latin typeface="Times New Roman" charset="0"/>
            </a:endParaRPr>
          </a:p>
          <a:p>
            <a:pPr eaLnBrk="1" hangingPunct="1">
              <a:lnSpc>
                <a:spcPct val="90000"/>
              </a:lnSpc>
              <a:buFontTx/>
              <a:buNone/>
              <a:defRPr/>
            </a:pPr>
            <a:r>
              <a:rPr lang="en-US" sz="1000" i="1">
                <a:latin typeface="Times New Roman" charset="0"/>
              </a:rPr>
              <a:t>THE LIBERAL STATE. </a:t>
            </a:r>
            <a:r>
              <a:rPr lang="en-US" sz="1000">
                <a:latin typeface="Times New Roman" charset="0"/>
              </a:rPr>
              <a:t>The modern state was responsible for regulating - through taxation, credit and other policies - the economic dividsion of labor. To replace the ideological vacuum it would socialize young people through public education into dominant social, political and economic norms and values. </a:t>
            </a:r>
            <a:endParaRPr lang="en-US" sz="1000" i="1">
              <a:latin typeface="Times New Roman" charset="0"/>
            </a:endParaRPr>
          </a:p>
          <a:p>
            <a:pPr eaLnBrk="1" hangingPunct="1">
              <a:lnSpc>
                <a:spcPct val="90000"/>
              </a:lnSpc>
              <a:buFontTx/>
              <a:buNone/>
              <a:defRPr/>
            </a:pPr>
            <a:endParaRPr lang="en-US" sz="1000" i="1">
              <a:latin typeface="Times New Roman" charset="0"/>
            </a:endParaRPr>
          </a:p>
          <a:p>
            <a:pPr eaLnBrk="1" hangingPunct="1">
              <a:lnSpc>
                <a:spcPct val="90000"/>
              </a:lnSpc>
              <a:buFontTx/>
              <a:buNone/>
              <a:defRPr/>
            </a:pPr>
            <a:r>
              <a:rPr lang="en-US" sz="1000" i="1">
                <a:latin typeface="Times New Roman" charset="0"/>
              </a:rPr>
              <a:t>EDUCATION AND THE DIVISION OF LABOR. </a:t>
            </a:r>
            <a:r>
              <a:rPr lang="en-US" sz="1000">
                <a:latin typeface="Times New Roman" charset="0"/>
              </a:rPr>
              <a:t>One of the problems of modern society that Durkheim sought to remedy through state action, was the chaotic and inefficient ways in which labor forces were trained and rewarded. He advocated public schooling could prepare children according to their native abilities - tracking - and see that they ended up in jobs that paid accordingly. State planning would coordinate four hierarchies: ability, education, occupational position and income. </a:t>
            </a:r>
            <a:endParaRPr lang="en-US" sz="1000" i="1">
              <a:latin typeface="Times New Roman" charset="0"/>
            </a:endParaRPr>
          </a:p>
          <a:p>
            <a:pPr eaLnBrk="1" hangingPunct="1">
              <a:lnSpc>
                <a:spcPct val="90000"/>
              </a:lnSpc>
              <a:buFontTx/>
              <a:buNone/>
              <a:defRPr/>
            </a:pPr>
            <a:endParaRPr lang="en-US" sz="1000" i="1">
              <a:latin typeface="Times New Roman" charset="0"/>
            </a:endParaRPr>
          </a:p>
          <a:p>
            <a:pPr eaLnBrk="1" hangingPunct="1">
              <a:lnSpc>
                <a:spcPct val="90000"/>
              </a:lnSpc>
              <a:buFontTx/>
              <a:buNone/>
              <a:defRPr/>
            </a:pPr>
            <a:r>
              <a:rPr lang="en-US" sz="1000" i="1">
                <a:latin typeface="Times New Roman" charset="0"/>
              </a:rPr>
              <a:t>SUICIDE. </a:t>
            </a:r>
            <a:r>
              <a:rPr lang="en-US" sz="1000">
                <a:latin typeface="Times New Roman" charset="0"/>
              </a:rPr>
              <a:t>Individualism and anomie were identified as endemic features of</a:t>
            </a:r>
            <a:r>
              <a:rPr lang="en-US" sz="1000" i="1">
                <a:latin typeface="Times New Roman" charset="0"/>
              </a:rPr>
              <a:t> </a:t>
            </a:r>
            <a:r>
              <a:rPr lang="en-US" sz="1000">
                <a:latin typeface="Times New Roman" charset="0"/>
              </a:rPr>
              <a:t>modern societies. Four types of suicide: </a:t>
            </a:r>
            <a:r>
              <a:rPr lang="en-US" sz="1000" b="1">
                <a:latin typeface="Times New Roman" charset="0"/>
              </a:rPr>
              <a:t>egoistic </a:t>
            </a:r>
            <a:r>
              <a:rPr lang="en-US" sz="1000">
                <a:latin typeface="Times New Roman" charset="0"/>
              </a:rPr>
              <a:t>(excessive individualism which results from insufficient moral integration into surrounding communities such as religions, groups and families)</a:t>
            </a:r>
            <a:r>
              <a:rPr lang="en-US" sz="1000" b="1">
                <a:latin typeface="Times New Roman" charset="0"/>
              </a:rPr>
              <a:t>, altruistic </a:t>
            </a:r>
            <a:r>
              <a:rPr lang="en-US" sz="1000">
                <a:latin typeface="Times New Roman" charset="0"/>
              </a:rPr>
              <a:t>(resulting from ties being too strong with the community</a:t>
            </a:r>
            <a:r>
              <a:rPr lang="en-US" sz="1000" b="1">
                <a:latin typeface="Times New Roman" charset="0"/>
              </a:rPr>
              <a:t>), anomic </a:t>
            </a:r>
            <a:r>
              <a:rPr lang="en-US" sz="1000">
                <a:latin typeface="Times New Roman" charset="0"/>
              </a:rPr>
              <a:t>(rapid economic changes, destabilized people</a:t>
            </a:r>
            <a:r>
              <a:rPr lang="ja-JP" altLang="en-US" sz="1000">
                <a:latin typeface="Times New Roman" charset="0"/>
              </a:rPr>
              <a:t>’</a:t>
            </a:r>
            <a:r>
              <a:rPr lang="en-US" sz="1000">
                <a:latin typeface="Times New Roman" charset="0"/>
              </a:rPr>
              <a:t>s social situation causing in stress, anxiety etc),</a:t>
            </a:r>
            <a:r>
              <a:rPr lang="en-US" sz="1000" b="1">
                <a:latin typeface="Times New Roman" charset="0"/>
              </a:rPr>
              <a:t> fatalistic.</a:t>
            </a:r>
          </a:p>
        </p:txBody>
      </p:sp>
    </p:spTree>
    <p:extLst>
      <p:ext uri="{BB962C8B-B14F-4D97-AF65-F5344CB8AC3E}">
        <p14:creationId xmlns:p14="http://schemas.microsoft.com/office/powerpoint/2010/main" val="24365363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3"/>
          <p:cNvSpPr>
            <a:spLocks noGrp="1" noChangeArrowheads="1"/>
          </p:cNvSpPr>
          <p:nvPr>
            <p:ph type="body" idx="1"/>
          </p:nvPr>
        </p:nvSpPr>
        <p:spPr>
          <a:xfrm>
            <a:off x="381000" y="381000"/>
            <a:ext cx="8077200" cy="5715000"/>
          </a:xfrm>
        </p:spPr>
        <p:txBody>
          <a:bodyPr/>
          <a:lstStyle/>
          <a:p>
            <a:pPr eaLnBrk="1" hangingPunct="1">
              <a:buFontTx/>
              <a:buNone/>
              <a:defRPr/>
            </a:pPr>
            <a:r>
              <a:rPr lang="en-US" sz="1000" b="1" i="1" u="sng" dirty="0">
                <a:effectLst>
                  <a:outerShdw blurRad="38100" dist="38100" dir="2700000" algn="tl">
                    <a:srgbClr val="DDDDDD"/>
                  </a:outerShdw>
                </a:effectLst>
                <a:latin typeface="Times New Roman" charset="0"/>
              </a:rPr>
              <a:t>Max Weber: The Rationalization of Society </a:t>
            </a:r>
          </a:p>
          <a:p>
            <a:pPr eaLnBrk="1" hangingPunct="1">
              <a:buFontTx/>
              <a:buNone/>
              <a:defRPr/>
            </a:pPr>
            <a:endParaRPr lang="en-US" sz="1000" b="1" i="1" u="sng" dirty="0">
              <a:effectLst>
                <a:outerShdw blurRad="38100" dist="38100" dir="2700000" algn="tl">
                  <a:srgbClr val="DDDDDD"/>
                </a:outerShdw>
              </a:effectLst>
              <a:latin typeface="Times New Roman" charset="0"/>
            </a:endParaRPr>
          </a:p>
          <a:p>
            <a:pPr eaLnBrk="1" hangingPunct="1">
              <a:buFontTx/>
              <a:buNone/>
              <a:defRPr/>
            </a:pPr>
            <a:r>
              <a:rPr lang="en-US" sz="1000" dirty="0">
                <a:latin typeface="Times New Roman" charset="0"/>
              </a:rPr>
              <a:t>Weber has often been called </a:t>
            </a:r>
            <a:r>
              <a:rPr lang="ja-JP" altLang="en-US" sz="1000" dirty="0">
                <a:latin typeface="Times New Roman" charset="0"/>
              </a:rPr>
              <a:t>“</a:t>
            </a:r>
            <a:r>
              <a:rPr lang="en-US" sz="1000" dirty="0">
                <a:latin typeface="Times New Roman" charset="0"/>
              </a:rPr>
              <a:t>the bourgeois Marx.</a:t>
            </a:r>
            <a:r>
              <a:rPr lang="ja-JP" altLang="en-US" sz="1000" dirty="0">
                <a:latin typeface="Times New Roman" charset="0"/>
              </a:rPr>
              <a:t>”</a:t>
            </a:r>
            <a:r>
              <a:rPr lang="en-US" sz="1000" dirty="0">
                <a:latin typeface="Times New Roman" charset="0"/>
              </a:rPr>
              <a:t> His critical analysis of capitalism overlaps in many ways with that of Marx</a:t>
            </a:r>
            <a:r>
              <a:rPr lang="ja-JP" altLang="en-US" sz="1000" dirty="0">
                <a:latin typeface="Times New Roman" charset="0"/>
              </a:rPr>
              <a:t>’</a:t>
            </a:r>
            <a:r>
              <a:rPr lang="en-US" sz="1000" dirty="0">
                <a:latin typeface="Times New Roman" charset="0"/>
              </a:rPr>
              <a:t>s but he believed it to be preferable than socialism.</a:t>
            </a:r>
            <a:endParaRPr lang="en-US" sz="1000" i="1" dirty="0">
              <a:latin typeface="Times New Roman" charset="0"/>
            </a:endParaRPr>
          </a:p>
          <a:p>
            <a:pPr eaLnBrk="1" hangingPunct="1">
              <a:buFontTx/>
              <a:buNone/>
              <a:defRPr/>
            </a:pPr>
            <a:endParaRPr lang="en-US" sz="1000" i="1" dirty="0">
              <a:latin typeface="Times New Roman" charset="0"/>
            </a:endParaRPr>
          </a:p>
          <a:p>
            <a:pPr eaLnBrk="1" hangingPunct="1">
              <a:buFontTx/>
              <a:buNone/>
              <a:defRPr/>
            </a:pPr>
            <a:r>
              <a:rPr lang="en-US" sz="1000" i="1" dirty="0">
                <a:latin typeface="Times New Roman" charset="0"/>
              </a:rPr>
              <a:t>COMPARATIVE RESEARCH. </a:t>
            </a:r>
            <a:r>
              <a:rPr lang="en-US" sz="1000">
                <a:latin typeface="Times New Roman" charset="0"/>
              </a:rPr>
              <a:t>He studied and was concerned about the meaning of life in the Western capitalist countries as they drifted toward greater bureaucratic control. </a:t>
            </a:r>
            <a:r>
              <a:rPr lang="en-US" sz="1000" dirty="0">
                <a:latin typeface="Times New Roman" charset="0"/>
              </a:rPr>
              <a:t>What made life in the West puzzling was that it was both very rational and increasingly irrational! To fully comprehend the West he applied a wide comparative approach studying cultures, histories and religions of China, Middle East, India… </a:t>
            </a:r>
            <a:endParaRPr lang="en-US" sz="1000" i="1" dirty="0">
              <a:latin typeface="Times New Roman" charset="0"/>
            </a:endParaRPr>
          </a:p>
          <a:p>
            <a:pPr eaLnBrk="1" hangingPunct="1">
              <a:buFontTx/>
              <a:buNone/>
              <a:defRPr/>
            </a:pPr>
            <a:endParaRPr lang="en-US" sz="1000" i="1" dirty="0">
              <a:latin typeface="Times New Roman" charset="0"/>
            </a:endParaRPr>
          </a:p>
          <a:p>
            <a:pPr eaLnBrk="1" hangingPunct="1">
              <a:buFontTx/>
              <a:buNone/>
              <a:defRPr/>
            </a:pPr>
            <a:r>
              <a:rPr lang="en-US" sz="1000" i="1" dirty="0">
                <a:latin typeface="Times New Roman" charset="0"/>
              </a:rPr>
              <a:t>THE PROTESTANT ETHIC AND THE SPIRIT OF CAPITALISM.  </a:t>
            </a:r>
            <a:r>
              <a:rPr lang="en-US" sz="1000" dirty="0">
                <a:latin typeface="Times New Roman" charset="0"/>
              </a:rPr>
              <a:t>Weber suggested that the development of capitalism and Protestantism around the same time could not be an accident. Medieval Catholicism had prohibited charging for loans - called usury - as immoral. Money was like a tool and anyone in need of it should have access to it without requiring payment. Same way if someone needed a loan… the Catholic prohibition of charging interest, therefore,  precluded the development of capitalist banking. Medieval Catholicism viewed worldly pursuits of wealth and successes as being at the expense of religious devotion. According to the Protestant ethic, however, a person glorified God through hard work and success at his worldly vocation suggested the person was predestined for salvation, it was a sign of religious grace. Wealth was merely a sign from God and should not encourage rampant consumption… Generation of over-workers and under-consumers resulted in accumulation of capital that accelerated capitalist development. </a:t>
            </a:r>
            <a:endParaRPr lang="en-US" sz="1000" i="1" dirty="0">
              <a:latin typeface="Times New Roman" charset="0"/>
            </a:endParaRPr>
          </a:p>
          <a:p>
            <a:pPr eaLnBrk="1" hangingPunct="1">
              <a:buFontTx/>
              <a:buNone/>
              <a:defRPr/>
            </a:pPr>
            <a:endParaRPr lang="en-US" sz="1000" i="1" dirty="0">
              <a:latin typeface="Times New Roman" charset="0"/>
            </a:endParaRPr>
          </a:p>
          <a:p>
            <a:pPr eaLnBrk="1" hangingPunct="1">
              <a:buFontTx/>
              <a:buNone/>
              <a:defRPr/>
            </a:pPr>
            <a:r>
              <a:rPr lang="en-US" sz="1000" i="1" dirty="0">
                <a:latin typeface="Times New Roman" charset="0"/>
              </a:rPr>
              <a:t>RATIONALIZATION. </a:t>
            </a:r>
            <a:r>
              <a:rPr lang="en-US" sz="1000" dirty="0">
                <a:latin typeface="Times New Roman" charset="0"/>
              </a:rPr>
              <a:t>According to Weber all cultures implicitly or not incorporated notions of </a:t>
            </a:r>
            <a:r>
              <a:rPr lang="en-US" sz="1000" b="1" i="1" dirty="0">
                <a:latin typeface="Times New Roman" charset="0"/>
              </a:rPr>
              <a:t>substantive rationality </a:t>
            </a:r>
            <a:r>
              <a:rPr lang="en-US" sz="1000" dirty="0">
                <a:latin typeface="Times New Roman" charset="0"/>
              </a:rPr>
              <a:t>that is they defined life activities in terms of how consistent they were with the attainment of their cultural values. .. What determined whether something was rational was not whether it actually would lead to the accomplishment of what it was supposed to but rather, whether it was culturally believed to be consistent with that accomplishment. Where the West culturally turned the corner on rationality, according to Weber, was in its increasing definition of it in terms of quantitative and calculable criteria, producing what he called </a:t>
            </a:r>
            <a:r>
              <a:rPr lang="en-US" sz="1000" b="1" i="1" dirty="0">
                <a:latin typeface="Times New Roman" charset="0"/>
              </a:rPr>
              <a:t>formal rationality. </a:t>
            </a:r>
            <a:endParaRPr lang="en-US" sz="1000" i="1" dirty="0">
              <a:latin typeface="Times New Roman" charset="0"/>
            </a:endParaRPr>
          </a:p>
          <a:p>
            <a:pPr eaLnBrk="1" hangingPunct="1">
              <a:buFontTx/>
              <a:buNone/>
              <a:defRPr/>
            </a:pPr>
            <a:endParaRPr lang="en-US" sz="1000" i="1" dirty="0">
              <a:latin typeface="Times New Roman" charset="0"/>
            </a:endParaRPr>
          </a:p>
          <a:p>
            <a:pPr eaLnBrk="1" hangingPunct="1">
              <a:buFontTx/>
              <a:buNone/>
              <a:defRPr/>
            </a:pPr>
            <a:r>
              <a:rPr lang="en-US" sz="1000" i="1" dirty="0">
                <a:latin typeface="Times New Roman" charset="0"/>
              </a:rPr>
              <a:t>BUREAUCRACIES. .. </a:t>
            </a:r>
            <a:r>
              <a:rPr lang="en-US" sz="1000" dirty="0">
                <a:latin typeface="Times New Roman" charset="0"/>
              </a:rPr>
              <a:t>The organizational manifestations of the concept of formal rationality.</a:t>
            </a:r>
            <a:r>
              <a:rPr lang="en-US" sz="1000" i="1" dirty="0">
                <a:latin typeface="Times New Roman" charset="0"/>
              </a:rPr>
              <a:t> </a:t>
            </a:r>
            <a:r>
              <a:rPr lang="en-US" sz="1000" dirty="0">
                <a:latin typeface="Times New Roman" charset="0"/>
              </a:rPr>
              <a:t>Impersonal large-scale organizations within which component parts were rationally organized as a means for attaining central goals. Highly effective forms of domination 1) organizational machines that the elites used to control the rest of society and 2) managers dominated workers within them. Beyond being the form of personal domination, </a:t>
            </a:r>
            <a:r>
              <a:rPr lang="en-US" sz="1000" dirty="0" err="1">
                <a:latin typeface="Times New Roman" charset="0"/>
              </a:rPr>
              <a:t>bureaucrracies</a:t>
            </a:r>
            <a:r>
              <a:rPr lang="en-US" sz="1000" dirty="0">
                <a:latin typeface="Times New Roman" charset="0"/>
              </a:rPr>
              <a:t> were also a type of impersonal domination. </a:t>
            </a:r>
            <a:endParaRPr lang="en-US" sz="1000" i="1" dirty="0">
              <a:latin typeface="Times New Roman" charset="0"/>
            </a:endParaRPr>
          </a:p>
          <a:p>
            <a:pPr eaLnBrk="1" hangingPunct="1">
              <a:buFontTx/>
              <a:buNone/>
              <a:defRPr/>
            </a:pPr>
            <a:endParaRPr lang="en-US" sz="1000" i="1" dirty="0">
              <a:latin typeface="Times New Roman" charset="0"/>
            </a:endParaRPr>
          </a:p>
          <a:p>
            <a:pPr eaLnBrk="1" hangingPunct="1">
              <a:buFontTx/>
              <a:buNone/>
              <a:defRPr/>
            </a:pPr>
            <a:endParaRPr lang="en-US" sz="1000" dirty="0">
              <a:latin typeface="Times New Roman" charset="0"/>
            </a:endParaRPr>
          </a:p>
        </p:txBody>
      </p:sp>
    </p:spTree>
    <p:extLst>
      <p:ext uri="{BB962C8B-B14F-4D97-AF65-F5344CB8AC3E}">
        <p14:creationId xmlns:p14="http://schemas.microsoft.com/office/powerpoint/2010/main" val="30572458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19100"/>
            <a:ext cx="8229600" cy="6197600"/>
          </a:xfrm>
        </p:spPr>
        <p:txBody>
          <a:bodyPr>
            <a:normAutofit/>
          </a:bodyPr>
          <a:lstStyle/>
          <a:p>
            <a:pPr marL="0" indent="0">
              <a:buNone/>
            </a:pPr>
            <a:r>
              <a:rPr lang="en-US" sz="1200" b="1" dirty="0">
                <a:latin typeface="Times New Roman"/>
                <a:cs typeface="Times New Roman"/>
              </a:rPr>
              <a:t>3. Modern Theoretical Approaches </a:t>
            </a:r>
          </a:p>
          <a:p>
            <a:pPr marL="0" indent="0">
              <a:buNone/>
            </a:pPr>
            <a:endParaRPr lang="en-US" sz="1200" b="1" dirty="0">
              <a:latin typeface="Times New Roman"/>
              <a:cs typeface="Times New Roman"/>
            </a:endParaRPr>
          </a:p>
          <a:p>
            <a:pPr marL="0" indent="0">
              <a:buNone/>
            </a:pPr>
            <a:r>
              <a:rPr lang="en-US" sz="1200" b="1" dirty="0">
                <a:latin typeface="Times New Roman"/>
                <a:cs typeface="Times New Roman"/>
              </a:rPr>
              <a:t>	</a:t>
            </a:r>
            <a:r>
              <a:rPr lang="en-US" sz="1200" b="1" dirty="0">
                <a:solidFill>
                  <a:srgbClr val="0000FF"/>
                </a:solidFill>
                <a:latin typeface="Times New Roman"/>
                <a:cs typeface="Times New Roman"/>
              </a:rPr>
              <a:t>Symbolic Interactionism </a:t>
            </a:r>
            <a:r>
              <a:rPr lang="en-US" sz="1200" dirty="0">
                <a:solidFill>
                  <a:srgbClr val="000000"/>
                </a:solidFill>
                <a:latin typeface="Times New Roman"/>
                <a:cs typeface="Times New Roman"/>
              </a:rPr>
              <a:t>all interactions among individuals involve an exchange of symbols.. Symbolic interactionism directs our attention to the detail of interpersonal interaction and how that detail is used to make sense of what others say and do</a:t>
            </a:r>
            <a:r>
              <a:rPr lang="is-IS" sz="1200" dirty="0">
                <a:solidFill>
                  <a:srgbClr val="000000"/>
                </a:solidFill>
                <a:latin typeface="Times New Roman"/>
                <a:cs typeface="Times New Roman"/>
              </a:rPr>
              <a:t>… e.g. </a:t>
            </a:r>
            <a:r>
              <a:rPr lang="en-US" sz="1200" dirty="0">
                <a:solidFill>
                  <a:srgbClr val="000000"/>
                </a:solidFill>
                <a:latin typeface="Times New Roman"/>
                <a:cs typeface="Times New Roman"/>
              </a:rPr>
              <a:t>F</a:t>
            </a:r>
            <a:r>
              <a:rPr lang="is-IS" sz="1200" dirty="0">
                <a:solidFill>
                  <a:srgbClr val="000000"/>
                </a:solidFill>
                <a:latin typeface="Times New Roman"/>
                <a:cs typeface="Times New Roman"/>
              </a:rPr>
              <a:t>irst date... </a:t>
            </a:r>
            <a:endParaRPr lang="en-US" sz="1200" b="1" dirty="0">
              <a:solidFill>
                <a:srgbClr val="0000FF"/>
              </a:solidFill>
              <a:latin typeface="Times New Roman"/>
              <a:cs typeface="Times New Roman"/>
            </a:endParaRPr>
          </a:p>
          <a:p>
            <a:pPr marL="0" indent="0">
              <a:buNone/>
            </a:pPr>
            <a:endParaRPr lang="en-US" sz="1200" b="1" dirty="0">
              <a:solidFill>
                <a:srgbClr val="0000FF"/>
              </a:solidFill>
              <a:latin typeface="Times New Roman"/>
              <a:cs typeface="Times New Roman"/>
            </a:endParaRPr>
          </a:p>
          <a:p>
            <a:pPr marL="0" indent="0">
              <a:buNone/>
            </a:pPr>
            <a:r>
              <a:rPr lang="en-US" sz="1200" b="1" dirty="0">
                <a:solidFill>
                  <a:srgbClr val="0000FF"/>
                </a:solidFill>
                <a:latin typeface="Times New Roman"/>
                <a:cs typeface="Times New Roman"/>
              </a:rPr>
              <a:t>	Functionalism </a:t>
            </a:r>
            <a:r>
              <a:rPr lang="en-US" sz="1200" dirty="0">
                <a:solidFill>
                  <a:srgbClr val="000000"/>
                </a:solidFill>
                <a:latin typeface="Times New Roman"/>
                <a:cs typeface="Times New Roman"/>
              </a:rPr>
              <a:t>to study the function of a social activity its to analyze its contribution to the continuation of the society as a whole.. E.g. the analogy with the human body</a:t>
            </a:r>
            <a:r>
              <a:rPr lang="is-IS" sz="1200" dirty="0">
                <a:solidFill>
                  <a:srgbClr val="000000"/>
                </a:solidFill>
                <a:latin typeface="Times New Roman"/>
                <a:cs typeface="Times New Roman"/>
              </a:rPr>
              <a:t>… Robert Merton (1910-2003) Manifest functions... Latent functions.. </a:t>
            </a:r>
            <a:r>
              <a:rPr lang="en-US" sz="1200" dirty="0">
                <a:solidFill>
                  <a:srgbClr val="000000"/>
                </a:solidFill>
                <a:latin typeface="Times New Roman"/>
                <a:cs typeface="Times New Roman"/>
              </a:rPr>
              <a:t>E</a:t>
            </a:r>
            <a:r>
              <a:rPr lang="is-IS" sz="1200" dirty="0">
                <a:solidFill>
                  <a:srgbClr val="000000"/>
                </a:solidFill>
                <a:latin typeface="Times New Roman"/>
                <a:cs typeface="Times New Roman"/>
              </a:rPr>
              <a:t>.g. Rain dance performed by the Hopi tribe of Arizona and New Mexico... </a:t>
            </a:r>
            <a:r>
              <a:rPr lang="en-US" sz="1200" dirty="0">
                <a:solidFill>
                  <a:srgbClr val="000000"/>
                </a:solidFill>
                <a:latin typeface="Times New Roman"/>
                <a:cs typeface="Times New Roman"/>
              </a:rPr>
              <a:t>R</a:t>
            </a:r>
            <a:r>
              <a:rPr lang="is-IS" sz="1200" dirty="0">
                <a:solidFill>
                  <a:srgbClr val="000000"/>
                </a:solidFill>
                <a:latin typeface="Times New Roman"/>
                <a:cs typeface="Times New Roman"/>
              </a:rPr>
              <a:t>eligion. Merton also drew distinctions between functions and dysfunctions, e.g. </a:t>
            </a:r>
            <a:r>
              <a:rPr lang="en-US" sz="1200" dirty="0">
                <a:solidFill>
                  <a:srgbClr val="000000"/>
                </a:solidFill>
                <a:latin typeface="Times New Roman"/>
                <a:cs typeface="Times New Roman"/>
              </a:rPr>
              <a:t>R</a:t>
            </a:r>
            <a:r>
              <a:rPr lang="is-IS" sz="1200" dirty="0">
                <a:solidFill>
                  <a:srgbClr val="000000"/>
                </a:solidFill>
                <a:latin typeface="Times New Roman"/>
                <a:cs typeface="Times New Roman"/>
              </a:rPr>
              <a:t>eligion again... </a:t>
            </a:r>
            <a:r>
              <a:rPr lang="en-US" sz="1200" dirty="0">
                <a:solidFill>
                  <a:srgbClr val="000000"/>
                </a:solidFill>
                <a:latin typeface="Times New Roman"/>
                <a:cs typeface="Times New Roman"/>
              </a:rPr>
              <a:t>S</a:t>
            </a:r>
            <a:r>
              <a:rPr lang="is-IS" sz="1200" dirty="0">
                <a:solidFill>
                  <a:srgbClr val="000000"/>
                </a:solidFill>
                <a:latin typeface="Times New Roman"/>
                <a:cs typeface="Times New Roman"/>
              </a:rPr>
              <a:t>ocial cohesion or/and social conflict...</a:t>
            </a:r>
            <a:endParaRPr lang="en-US" sz="1200" b="1" dirty="0">
              <a:solidFill>
                <a:srgbClr val="0000FF"/>
              </a:solidFill>
              <a:latin typeface="Times New Roman"/>
              <a:cs typeface="Times New Roman"/>
            </a:endParaRPr>
          </a:p>
          <a:p>
            <a:pPr marL="0" indent="0">
              <a:buNone/>
            </a:pPr>
            <a:endParaRPr lang="en-US" sz="1200" b="1" dirty="0">
              <a:solidFill>
                <a:srgbClr val="0000FF"/>
              </a:solidFill>
              <a:latin typeface="Times New Roman"/>
              <a:cs typeface="Times New Roman"/>
            </a:endParaRPr>
          </a:p>
          <a:p>
            <a:pPr marL="0" indent="0">
              <a:buNone/>
            </a:pPr>
            <a:r>
              <a:rPr lang="en-US" sz="1200" b="1" dirty="0">
                <a:solidFill>
                  <a:srgbClr val="0000FF"/>
                </a:solidFill>
                <a:latin typeface="Times New Roman"/>
                <a:cs typeface="Times New Roman"/>
              </a:rPr>
              <a:t>	Marxism &amp; Class Conflict </a:t>
            </a:r>
            <a:r>
              <a:rPr lang="en-US" sz="1200" dirty="0">
                <a:solidFill>
                  <a:srgbClr val="000000"/>
                </a:solidFill>
                <a:latin typeface="Times New Roman"/>
                <a:cs typeface="Times New Roman"/>
              </a:rPr>
              <a:t>sociological analysis and political reform</a:t>
            </a:r>
            <a:r>
              <a:rPr lang="is-IS" sz="1200" dirty="0">
                <a:solidFill>
                  <a:srgbClr val="000000"/>
                </a:solidFill>
                <a:latin typeface="Times New Roman"/>
                <a:cs typeface="Times New Roman"/>
              </a:rPr>
              <a:t>… power, conflict, class divisions, ideology are the major concepts in Marx’s theory of capitalism.. </a:t>
            </a:r>
            <a:endParaRPr lang="en-US" sz="1200" dirty="0">
              <a:solidFill>
                <a:srgbClr val="000000"/>
              </a:solidFill>
              <a:latin typeface="Times New Roman"/>
              <a:cs typeface="Times New Roman"/>
            </a:endParaRPr>
          </a:p>
          <a:p>
            <a:pPr marL="0" indent="0">
              <a:buNone/>
            </a:pPr>
            <a:endParaRPr lang="en-US" sz="1200" b="1" dirty="0">
              <a:solidFill>
                <a:srgbClr val="0000FF"/>
              </a:solidFill>
              <a:latin typeface="Times New Roman"/>
              <a:cs typeface="Times New Roman"/>
            </a:endParaRPr>
          </a:p>
          <a:p>
            <a:pPr marL="0" indent="0">
              <a:buNone/>
            </a:pPr>
            <a:r>
              <a:rPr lang="en-US" sz="1200" b="1" dirty="0">
                <a:solidFill>
                  <a:srgbClr val="0000FF"/>
                </a:solidFill>
                <a:latin typeface="Times New Roman"/>
                <a:cs typeface="Times New Roman"/>
              </a:rPr>
              <a:t>	Feminism &amp; Feminist Theory </a:t>
            </a:r>
            <a:r>
              <a:rPr lang="en-US" sz="1200" dirty="0">
                <a:solidFill>
                  <a:srgbClr val="000000"/>
                </a:solidFill>
                <a:latin typeface="Times New Roman"/>
                <a:cs typeface="Times New Roman"/>
              </a:rPr>
              <a:t>emphasizes the gendered patterns and gendered inequalities which are socially constructed and like Marxism links sociological theory with radical political reform</a:t>
            </a:r>
            <a:r>
              <a:rPr lang="is-IS" sz="1200" dirty="0">
                <a:solidFill>
                  <a:srgbClr val="000000"/>
                </a:solidFill>
                <a:latin typeface="Times New Roman"/>
                <a:cs typeface="Times New Roman"/>
              </a:rPr>
              <a:t>…</a:t>
            </a:r>
            <a:endParaRPr lang="en-US" sz="1200" b="1" dirty="0">
              <a:solidFill>
                <a:srgbClr val="0000FF"/>
              </a:solidFill>
              <a:latin typeface="Times New Roman"/>
              <a:cs typeface="Times New Roman"/>
            </a:endParaRPr>
          </a:p>
          <a:p>
            <a:pPr marL="0" indent="0">
              <a:buNone/>
            </a:pPr>
            <a:endParaRPr lang="en-US" sz="1200" b="1" dirty="0">
              <a:solidFill>
                <a:srgbClr val="0000FF"/>
              </a:solidFill>
              <a:latin typeface="Times New Roman"/>
              <a:cs typeface="Times New Roman"/>
            </a:endParaRPr>
          </a:p>
          <a:p>
            <a:pPr marL="0" indent="0">
              <a:buNone/>
            </a:pPr>
            <a:r>
              <a:rPr lang="en-US" sz="1200" b="1" dirty="0">
                <a:solidFill>
                  <a:srgbClr val="0000FF"/>
                </a:solidFill>
                <a:latin typeface="Times New Roman"/>
                <a:cs typeface="Times New Roman"/>
              </a:rPr>
              <a:t>	Rational Choice Theory </a:t>
            </a:r>
            <a:r>
              <a:rPr lang="en-US" sz="1200" dirty="0">
                <a:solidFill>
                  <a:srgbClr val="000000"/>
                </a:solidFill>
                <a:latin typeface="Times New Roman"/>
                <a:cs typeface="Times New Roman"/>
              </a:rPr>
              <a:t>.. The theory that an individual’s behavior is purposive. In the field of criminology, for instance, rational choice analysis argues that deviant behavior is a rational response to a specific social situation. Other examples</a:t>
            </a:r>
            <a:r>
              <a:rPr lang="is-IS" sz="1200" dirty="0">
                <a:solidFill>
                  <a:srgbClr val="000000"/>
                </a:solidFill>
                <a:latin typeface="Times New Roman"/>
                <a:cs typeface="Times New Roman"/>
              </a:rPr>
              <a:t>…</a:t>
            </a:r>
            <a:r>
              <a:rPr lang="en-US" sz="1200" dirty="0">
                <a:solidFill>
                  <a:srgbClr val="000000"/>
                </a:solidFill>
                <a:latin typeface="Times New Roman"/>
                <a:cs typeface="Times New Roman"/>
              </a:rPr>
              <a:t> marriage as a way of maximizing self-interest</a:t>
            </a:r>
            <a:r>
              <a:rPr lang="is-IS" sz="1200" dirty="0">
                <a:solidFill>
                  <a:srgbClr val="000000"/>
                </a:solidFill>
                <a:latin typeface="Times New Roman"/>
                <a:cs typeface="Times New Roman"/>
              </a:rPr>
              <a:t>… the decline of marriage in poor African American communities... </a:t>
            </a:r>
            <a:endParaRPr lang="en-US" sz="1200" b="1" dirty="0">
              <a:solidFill>
                <a:srgbClr val="0000FF"/>
              </a:solidFill>
              <a:latin typeface="Times New Roman"/>
              <a:cs typeface="Times New Roman"/>
            </a:endParaRPr>
          </a:p>
          <a:p>
            <a:pPr marL="0" indent="0">
              <a:buNone/>
            </a:pPr>
            <a:endParaRPr lang="en-US" sz="1200" b="1" dirty="0">
              <a:solidFill>
                <a:srgbClr val="0000FF"/>
              </a:solidFill>
              <a:latin typeface="Times New Roman"/>
              <a:cs typeface="Times New Roman"/>
            </a:endParaRPr>
          </a:p>
          <a:p>
            <a:pPr marL="0" indent="0">
              <a:buNone/>
            </a:pPr>
            <a:r>
              <a:rPr lang="en-US" sz="1200" b="1" dirty="0">
                <a:solidFill>
                  <a:srgbClr val="0000FF"/>
                </a:solidFill>
                <a:latin typeface="Times New Roman"/>
                <a:cs typeface="Times New Roman"/>
              </a:rPr>
              <a:t>	Postmodern Theory </a:t>
            </a:r>
            <a:r>
              <a:rPr lang="en-US" sz="1200" dirty="0">
                <a:solidFill>
                  <a:srgbClr val="000000"/>
                </a:solidFill>
                <a:latin typeface="Times New Roman"/>
                <a:cs typeface="Times New Roman"/>
              </a:rPr>
              <a:t>the belief that society is no longer governed by history or progress. Postmodern society is highly pluralistic and diverse, with no grand narrative guiding its development</a:t>
            </a:r>
            <a:r>
              <a:rPr lang="is-IS" sz="1200" dirty="0">
                <a:solidFill>
                  <a:srgbClr val="000000"/>
                </a:solidFill>
                <a:latin typeface="Times New Roman"/>
                <a:cs typeface="Times New Roman"/>
              </a:rPr>
              <a:t>… a media-dominate age .. </a:t>
            </a:r>
            <a:r>
              <a:rPr lang="en-US" sz="1200" dirty="0">
                <a:solidFill>
                  <a:srgbClr val="000000"/>
                </a:solidFill>
                <a:latin typeface="Times New Roman"/>
                <a:cs typeface="Times New Roman"/>
              </a:rPr>
              <a:t>A</a:t>
            </a:r>
            <a:r>
              <a:rPr lang="is-IS" sz="1200" dirty="0">
                <a:solidFill>
                  <a:srgbClr val="000000"/>
                </a:solidFill>
                <a:latin typeface="Times New Roman"/>
                <a:cs typeface="Times New Roman"/>
              </a:rPr>
              <a:t> make-belief world.. </a:t>
            </a:r>
            <a:r>
              <a:rPr lang="en-US" sz="1200" dirty="0">
                <a:solidFill>
                  <a:srgbClr val="000000"/>
                </a:solidFill>
                <a:latin typeface="Times New Roman"/>
                <a:cs typeface="Times New Roman"/>
              </a:rPr>
              <a:t>E</a:t>
            </a:r>
            <a:r>
              <a:rPr lang="is-IS" sz="1200" dirty="0">
                <a:solidFill>
                  <a:srgbClr val="000000"/>
                </a:solidFill>
                <a:latin typeface="Times New Roman"/>
                <a:cs typeface="Times New Roman"/>
              </a:rPr>
              <a:t>.g. Princess Diana’s death .. </a:t>
            </a:r>
            <a:endParaRPr lang="en-US" sz="1200" b="1" dirty="0">
              <a:solidFill>
                <a:srgbClr val="000000"/>
              </a:solidFill>
              <a:latin typeface="Times New Roman"/>
              <a:cs typeface="Times New Roman"/>
            </a:endParaRPr>
          </a:p>
          <a:p>
            <a:pPr marL="0" indent="0">
              <a:buNone/>
            </a:pPr>
            <a:endParaRPr lang="en-US" sz="1200" b="1" dirty="0">
              <a:solidFill>
                <a:srgbClr val="0000FF"/>
              </a:solidFill>
              <a:latin typeface="Times New Roman"/>
              <a:cs typeface="Times New Roman"/>
            </a:endParaRPr>
          </a:p>
          <a:p>
            <a:pPr marL="0" indent="0">
              <a:buNone/>
            </a:pPr>
            <a:r>
              <a:rPr lang="en-US" sz="1200" b="1" dirty="0">
                <a:solidFill>
                  <a:srgbClr val="0000FF"/>
                </a:solidFill>
                <a:latin typeface="Times New Roman"/>
                <a:cs typeface="Times New Roman"/>
              </a:rPr>
              <a:t>	Theoretical Thinking in Sociology </a:t>
            </a:r>
            <a:r>
              <a:rPr lang="is-IS" sz="1200" dirty="0">
                <a:solidFill>
                  <a:srgbClr val="000000"/>
                </a:solidFill>
                <a:latin typeface="Times New Roman"/>
                <a:cs typeface="Times New Roman"/>
              </a:rPr>
              <a:t>… theoretical variety rescues from dogma... </a:t>
            </a:r>
            <a:endParaRPr lang="en-US" sz="1200" b="1" dirty="0">
              <a:solidFill>
                <a:srgbClr val="0000FF"/>
              </a:solidFill>
              <a:latin typeface="Times New Roman"/>
              <a:cs typeface="Times New Roman"/>
            </a:endParaRPr>
          </a:p>
          <a:p>
            <a:pPr marL="0" indent="0">
              <a:buNone/>
            </a:pPr>
            <a:endParaRPr lang="en-US" sz="1200" b="1" dirty="0">
              <a:solidFill>
                <a:srgbClr val="0000FF"/>
              </a:solidFill>
              <a:latin typeface="Times New Roman"/>
              <a:cs typeface="Times New Roman"/>
            </a:endParaRPr>
          </a:p>
          <a:p>
            <a:pPr marL="0" indent="0">
              <a:buNone/>
            </a:pPr>
            <a:r>
              <a:rPr lang="en-US" sz="1200" b="1" dirty="0">
                <a:solidFill>
                  <a:srgbClr val="0000FF"/>
                </a:solidFill>
                <a:latin typeface="Times New Roman"/>
                <a:cs typeface="Times New Roman"/>
              </a:rPr>
              <a:t>	Levels of Analysis: Micro-Sociology &amp; Macro-Sociology </a:t>
            </a:r>
            <a:endParaRPr lang="en-US" sz="1200" b="1" dirty="0">
              <a:latin typeface="Times New Roman"/>
              <a:cs typeface="Times New Roman"/>
            </a:endParaRPr>
          </a:p>
        </p:txBody>
      </p:sp>
    </p:spTree>
    <p:extLst>
      <p:ext uri="{BB962C8B-B14F-4D97-AF65-F5344CB8AC3E}">
        <p14:creationId xmlns:p14="http://schemas.microsoft.com/office/powerpoint/2010/main" val="28325620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79400"/>
            <a:ext cx="8229600" cy="6212840"/>
          </a:xfrm>
        </p:spPr>
        <p:txBody>
          <a:bodyPr>
            <a:normAutofit fontScale="92500" lnSpcReduction="20000"/>
          </a:bodyPr>
          <a:lstStyle/>
          <a:p>
            <a:pPr marL="0" indent="0">
              <a:buNone/>
            </a:pPr>
            <a:r>
              <a:rPr lang="en-US" sz="1200" dirty="0">
                <a:latin typeface="Times New Roman"/>
                <a:cs typeface="Times New Roman"/>
              </a:rPr>
              <a:t>CHAPTER 2. </a:t>
            </a:r>
            <a:r>
              <a:rPr lang="en-US" sz="1200" b="1" dirty="0">
                <a:latin typeface="Times New Roman"/>
                <a:cs typeface="Times New Roman"/>
              </a:rPr>
              <a:t>ASKING &amp; ANSWERING SOCIOLOGICAL QUESTIONS</a:t>
            </a:r>
          </a:p>
          <a:p>
            <a:pPr marL="0" indent="0">
              <a:buNone/>
            </a:pPr>
            <a:endParaRPr lang="en-US" sz="1200" b="1" dirty="0">
              <a:latin typeface="Times New Roman"/>
              <a:cs typeface="Times New Roman"/>
            </a:endParaRPr>
          </a:p>
          <a:p>
            <a:pPr marL="228600" indent="-228600">
              <a:buAutoNum type="arabicPeriod"/>
            </a:pPr>
            <a:r>
              <a:rPr lang="en-US" sz="1200" b="1" dirty="0">
                <a:latin typeface="Times New Roman"/>
                <a:cs typeface="Times New Roman"/>
              </a:rPr>
              <a:t>Basic Concepts </a:t>
            </a:r>
          </a:p>
          <a:p>
            <a:pPr marL="0" indent="0">
              <a:buNone/>
            </a:pPr>
            <a:r>
              <a:rPr lang="en-US" sz="1200" b="1" dirty="0">
                <a:latin typeface="Times New Roman"/>
                <a:cs typeface="Times New Roman"/>
              </a:rPr>
              <a:t>	</a:t>
            </a:r>
            <a:r>
              <a:rPr lang="en-US" sz="1200" b="1" dirty="0">
                <a:solidFill>
                  <a:srgbClr val="0000FF"/>
                </a:solidFill>
                <a:latin typeface="Times New Roman"/>
                <a:cs typeface="Times New Roman"/>
              </a:rPr>
              <a:t>Defining the research problem - Reviewing the evidence -Making the problem precise - Working out a design 	Carrying out the research - Interpreting the results - Reporting the findings - Reality Intrudes</a:t>
            </a:r>
            <a:endParaRPr lang="en-US" sz="800" b="1" dirty="0">
              <a:solidFill>
                <a:srgbClr val="0000FF"/>
              </a:solidFill>
              <a:latin typeface="Times New Roman"/>
              <a:cs typeface="Times New Roman"/>
            </a:endParaRPr>
          </a:p>
          <a:p>
            <a:pPr marL="0" indent="0">
              <a:buNone/>
            </a:pPr>
            <a:endParaRPr lang="en-US" sz="1200" b="1" dirty="0">
              <a:solidFill>
                <a:srgbClr val="0000FF"/>
              </a:solidFill>
              <a:latin typeface="Times New Roman"/>
              <a:cs typeface="Times New Roman"/>
            </a:endParaRPr>
          </a:p>
          <a:p>
            <a:pPr marL="0" indent="0">
              <a:buNone/>
            </a:pPr>
            <a:r>
              <a:rPr lang="en-US" sz="1200" b="1" dirty="0">
                <a:solidFill>
                  <a:srgbClr val="000000"/>
                </a:solidFill>
                <a:latin typeface="Times New Roman"/>
                <a:cs typeface="Times New Roman"/>
              </a:rPr>
              <a:t>2. Asking &amp; Answering Sociological Questions: Historical Context </a:t>
            </a:r>
          </a:p>
          <a:p>
            <a:pPr marL="0" indent="0">
              <a:buNone/>
            </a:pPr>
            <a:r>
              <a:rPr lang="en-US" sz="1200" b="1" dirty="0">
                <a:solidFill>
                  <a:srgbClr val="000000"/>
                </a:solidFill>
                <a:latin typeface="Times New Roman"/>
                <a:cs typeface="Times New Roman"/>
              </a:rPr>
              <a:t>	</a:t>
            </a:r>
            <a:r>
              <a:rPr lang="en-US" sz="1200" dirty="0">
                <a:solidFill>
                  <a:srgbClr val="000000"/>
                </a:solidFill>
                <a:latin typeface="Times New Roman"/>
                <a:cs typeface="Times New Roman"/>
              </a:rPr>
              <a:t>Sociology started as a highly theoretical field</a:t>
            </a:r>
            <a:r>
              <a:rPr lang="is-IS" sz="1200" dirty="0">
                <a:solidFill>
                  <a:srgbClr val="000000"/>
                </a:solidFill>
                <a:latin typeface="Times New Roman"/>
                <a:cs typeface="Times New Roman"/>
              </a:rPr>
              <a:t>… “armchair sociology” ... American sociology-the </a:t>
            </a:r>
            <a:r>
              <a:rPr lang="is-IS" sz="1200" b="1" dirty="0">
                <a:solidFill>
                  <a:srgbClr val="000000"/>
                </a:solidFill>
                <a:latin typeface="Times New Roman"/>
                <a:cs typeface="Times New Roman"/>
              </a:rPr>
              <a:t>Chicago School</a:t>
            </a:r>
            <a:r>
              <a:rPr lang="is-IS" sz="1200" dirty="0">
                <a:solidFill>
                  <a:srgbClr val="000000"/>
                </a:solidFill>
                <a:latin typeface="Times New Roman"/>
                <a:cs typeface="Times New Roman"/>
              </a:rPr>
              <a:t>: sociology should ground its concepts and theories in facts and data. .. Robert Park. ... </a:t>
            </a:r>
            <a:r>
              <a:rPr lang="en-US" sz="1200" dirty="0">
                <a:solidFill>
                  <a:srgbClr val="000000"/>
                </a:solidFill>
                <a:latin typeface="Times New Roman"/>
                <a:cs typeface="Times New Roman"/>
              </a:rPr>
              <a:t>Immigration, </a:t>
            </a:r>
            <a:r>
              <a:rPr lang="en-US" sz="1200" b="1" dirty="0">
                <a:solidFill>
                  <a:srgbClr val="000000"/>
                </a:solidFill>
                <a:latin typeface="Times New Roman"/>
                <a:cs typeface="Times New Roman"/>
              </a:rPr>
              <a:t>t</a:t>
            </a:r>
            <a:r>
              <a:rPr lang="is-IS" sz="1200" b="1" dirty="0">
                <a:solidFill>
                  <a:srgbClr val="000000"/>
                </a:solidFill>
                <a:latin typeface="Times New Roman"/>
                <a:cs typeface="Times New Roman"/>
              </a:rPr>
              <a:t>he city as laboratory </a:t>
            </a:r>
            <a:r>
              <a:rPr lang="is-IS" sz="1200" dirty="0">
                <a:solidFill>
                  <a:srgbClr val="000000"/>
                </a:solidFill>
                <a:latin typeface="Times New Roman"/>
                <a:cs typeface="Times New Roman"/>
              </a:rPr>
              <a:t>and the need for affecting social policy</a:t>
            </a:r>
            <a:r>
              <a:rPr lang="en-US" sz="1200" b="1" dirty="0">
                <a:solidFill>
                  <a:srgbClr val="000000"/>
                </a:solidFill>
                <a:latin typeface="Times New Roman"/>
                <a:cs typeface="Times New Roman"/>
              </a:rPr>
              <a:t>. </a:t>
            </a:r>
            <a:r>
              <a:rPr lang="en-US" sz="1200" dirty="0">
                <a:solidFill>
                  <a:srgbClr val="000000"/>
                </a:solidFill>
                <a:latin typeface="Times New Roman"/>
                <a:cs typeface="Times New Roman"/>
              </a:rPr>
              <a:t>William </a:t>
            </a:r>
            <a:r>
              <a:rPr lang="en-US" sz="1200" dirty="0" err="1">
                <a:solidFill>
                  <a:srgbClr val="000000"/>
                </a:solidFill>
                <a:latin typeface="Times New Roman"/>
                <a:cs typeface="Times New Roman"/>
              </a:rPr>
              <a:t>Ogburn</a:t>
            </a:r>
            <a:r>
              <a:rPr lang="is-IS" sz="1200" dirty="0">
                <a:solidFill>
                  <a:srgbClr val="000000"/>
                </a:solidFill>
                <a:latin typeface="Times New Roman"/>
                <a:cs typeface="Times New Roman"/>
              </a:rPr>
              <a:t>… sociology .. </a:t>
            </a:r>
            <a:r>
              <a:rPr lang="en-US" sz="1200" dirty="0">
                <a:solidFill>
                  <a:srgbClr val="000000"/>
                </a:solidFill>
                <a:latin typeface="Times New Roman"/>
                <a:cs typeface="Times New Roman"/>
              </a:rPr>
              <a:t>S</a:t>
            </a:r>
            <a:r>
              <a:rPr lang="is-IS" sz="1200" dirty="0">
                <a:solidFill>
                  <a:srgbClr val="000000"/>
                </a:solidFill>
                <a:latin typeface="Times New Roman"/>
                <a:cs typeface="Times New Roman"/>
              </a:rPr>
              <a:t>tudy anything that could be measured with numbers!</a:t>
            </a:r>
            <a:endParaRPr lang="en-US" sz="1200" dirty="0">
              <a:solidFill>
                <a:srgbClr val="000000"/>
              </a:solidFill>
              <a:latin typeface="Times New Roman"/>
              <a:cs typeface="Times New Roman"/>
            </a:endParaRPr>
          </a:p>
          <a:p>
            <a:pPr marL="0" indent="0">
              <a:buNone/>
            </a:pPr>
            <a:endParaRPr lang="en-US" sz="1200" b="1" dirty="0">
              <a:solidFill>
                <a:srgbClr val="000000"/>
              </a:solidFill>
              <a:latin typeface="Times New Roman"/>
              <a:cs typeface="Times New Roman"/>
            </a:endParaRPr>
          </a:p>
          <a:p>
            <a:pPr marL="0" indent="0">
              <a:buNone/>
            </a:pPr>
            <a:r>
              <a:rPr lang="en-US" sz="1200" b="1" dirty="0">
                <a:solidFill>
                  <a:srgbClr val="000000"/>
                </a:solidFill>
                <a:latin typeface="Times New Roman"/>
                <a:cs typeface="Times New Roman"/>
              </a:rPr>
              <a:t>3. Asking &amp; Answering Sociological Questions Today: The Research Process </a:t>
            </a:r>
          </a:p>
          <a:p>
            <a:pPr marL="0" indent="0">
              <a:buNone/>
            </a:pPr>
            <a:r>
              <a:rPr lang="en-US" sz="1200" b="1" dirty="0">
                <a:solidFill>
                  <a:srgbClr val="000000"/>
                </a:solidFill>
                <a:latin typeface="Times New Roman"/>
                <a:cs typeface="Times New Roman"/>
              </a:rPr>
              <a:t>	</a:t>
            </a:r>
            <a:r>
              <a:rPr lang="en-US" sz="1200" b="1" dirty="0">
                <a:solidFill>
                  <a:srgbClr val="0000FF"/>
                </a:solidFill>
                <a:latin typeface="Times New Roman"/>
                <a:cs typeface="Times New Roman"/>
              </a:rPr>
              <a:t>Ethnography </a:t>
            </a:r>
            <a:r>
              <a:rPr lang="is-IS" sz="1200" dirty="0">
                <a:latin typeface="Times New Roman"/>
                <a:cs typeface="Times New Roman"/>
              </a:rPr>
              <a:t>… participant observation or interviewing... “fieldwork. </a:t>
            </a:r>
            <a:r>
              <a:rPr lang="is-IS" sz="1200" u="sng" dirty="0">
                <a:latin typeface="Times New Roman"/>
                <a:cs typeface="Times New Roman"/>
              </a:rPr>
              <a:t>Advantages</a:t>
            </a:r>
            <a:r>
              <a:rPr lang="is-IS" sz="1200" dirty="0">
                <a:latin typeface="Times New Roman"/>
                <a:cs typeface="Times New Roman"/>
              </a:rPr>
              <a:t>: generates rich and more in depth information than other methods. It can provide a broader understanding of social processes. </a:t>
            </a:r>
            <a:r>
              <a:rPr lang="is-IS" sz="1200" u="sng" dirty="0">
                <a:latin typeface="Times New Roman"/>
                <a:cs typeface="Times New Roman"/>
              </a:rPr>
              <a:t>Limitations: </a:t>
            </a:r>
            <a:r>
              <a:rPr lang="is-IS" sz="1200" dirty="0">
                <a:latin typeface="Times New Roman"/>
                <a:cs typeface="Times New Roman"/>
              </a:rPr>
              <a:t>can be used to staudy only relatively small groups or communities... </a:t>
            </a:r>
            <a:r>
              <a:rPr lang="en-US" sz="1200" dirty="0">
                <a:latin typeface="Times New Roman"/>
                <a:cs typeface="Times New Roman"/>
              </a:rPr>
              <a:t>H</a:t>
            </a:r>
            <a:r>
              <a:rPr lang="is-IS" sz="1200" dirty="0">
                <a:latin typeface="Times New Roman"/>
                <a:cs typeface="Times New Roman"/>
              </a:rPr>
              <a:t>ard to generalize on the basis of a single fieldwork study.</a:t>
            </a:r>
          </a:p>
          <a:p>
            <a:pPr marL="0" indent="0">
              <a:buNone/>
            </a:pPr>
            <a:endParaRPr lang="is-IS" sz="1200" dirty="0">
              <a:latin typeface="Times New Roman"/>
              <a:cs typeface="Times New Roman"/>
            </a:endParaRPr>
          </a:p>
          <a:p>
            <a:pPr marL="0" indent="0">
              <a:buNone/>
            </a:pPr>
            <a:r>
              <a:rPr lang="en-US" sz="1200" b="1" dirty="0">
                <a:solidFill>
                  <a:srgbClr val="0000FF"/>
                </a:solidFill>
                <a:latin typeface="Times New Roman"/>
                <a:cs typeface="Times New Roman"/>
              </a:rPr>
              <a:t>	Surveys </a:t>
            </a:r>
            <a:r>
              <a:rPr lang="is-IS" sz="1200" b="1" dirty="0">
                <a:solidFill>
                  <a:srgbClr val="0000FF"/>
                </a:solidFill>
                <a:latin typeface="Times New Roman"/>
                <a:cs typeface="Times New Roman"/>
              </a:rPr>
              <a:t>…</a:t>
            </a:r>
            <a:r>
              <a:rPr lang="en-US" sz="1200" dirty="0">
                <a:solidFill>
                  <a:srgbClr val="000000"/>
                </a:solidFill>
                <a:latin typeface="Times New Roman"/>
                <a:cs typeface="Times New Roman"/>
              </a:rPr>
              <a:t>a method using questionnaires administered to the population being studied. .. Standardized and open-ended questionnaires</a:t>
            </a:r>
            <a:r>
              <a:rPr lang="is-IS" sz="1200" dirty="0">
                <a:solidFill>
                  <a:srgbClr val="000000"/>
                </a:solidFill>
                <a:latin typeface="Times New Roman"/>
                <a:cs typeface="Times New Roman"/>
              </a:rPr>
              <a:t>… pilot studies... </a:t>
            </a:r>
            <a:r>
              <a:rPr lang="en-US" sz="1200" dirty="0">
                <a:solidFill>
                  <a:srgbClr val="000000"/>
                </a:solidFill>
                <a:latin typeface="Times New Roman"/>
                <a:cs typeface="Times New Roman"/>
              </a:rPr>
              <a:t>S</a:t>
            </a:r>
            <a:r>
              <a:rPr lang="is-IS" sz="1200" dirty="0">
                <a:solidFill>
                  <a:srgbClr val="000000"/>
                </a:solidFill>
                <a:latin typeface="Times New Roman"/>
                <a:cs typeface="Times New Roman"/>
              </a:rPr>
              <a:t>ampling... </a:t>
            </a:r>
            <a:r>
              <a:rPr lang="en-US" sz="1200" dirty="0">
                <a:solidFill>
                  <a:srgbClr val="000000"/>
                </a:solidFill>
                <a:latin typeface="Times New Roman"/>
                <a:cs typeface="Times New Roman"/>
              </a:rPr>
              <a:t>R</a:t>
            </a:r>
            <a:r>
              <a:rPr lang="is-IS" sz="1200" dirty="0">
                <a:solidFill>
                  <a:srgbClr val="000000"/>
                </a:solidFill>
                <a:latin typeface="Times New Roman"/>
                <a:cs typeface="Times New Roman"/>
              </a:rPr>
              <a:t>andom sampling.. </a:t>
            </a:r>
            <a:r>
              <a:rPr lang="is-IS" sz="1200" u="sng" dirty="0">
                <a:solidFill>
                  <a:srgbClr val="000000"/>
                </a:solidFill>
                <a:latin typeface="Times New Roman"/>
                <a:cs typeface="Times New Roman"/>
              </a:rPr>
              <a:t>Advantages </a:t>
            </a:r>
            <a:r>
              <a:rPr lang="is-IS" sz="1200" dirty="0">
                <a:solidFill>
                  <a:srgbClr val="000000"/>
                </a:solidFill>
                <a:latin typeface="Times New Roman"/>
                <a:cs typeface="Times New Roman"/>
              </a:rPr>
              <a:t>make possible the efficient collection of data on large numbers of individuals. Allow for precise comparisons to be made among the answers of respondents. </a:t>
            </a:r>
            <a:r>
              <a:rPr lang="is-IS" sz="1200" u="sng" dirty="0">
                <a:solidFill>
                  <a:srgbClr val="000000"/>
                </a:solidFill>
                <a:latin typeface="Times New Roman"/>
                <a:cs typeface="Times New Roman"/>
              </a:rPr>
              <a:t>Limitations: </a:t>
            </a:r>
            <a:r>
              <a:rPr lang="is-IS" sz="1200" dirty="0">
                <a:solidFill>
                  <a:srgbClr val="000000"/>
                </a:solidFill>
                <a:latin typeface="Times New Roman"/>
                <a:cs typeface="Times New Roman"/>
              </a:rPr>
              <a:t>material gathered may be superficial.. </a:t>
            </a:r>
            <a:r>
              <a:rPr lang="en-US" sz="1200" dirty="0">
                <a:solidFill>
                  <a:srgbClr val="000000"/>
                </a:solidFill>
                <a:latin typeface="Times New Roman"/>
                <a:cs typeface="Times New Roman"/>
              </a:rPr>
              <a:t>I</a:t>
            </a:r>
            <a:r>
              <a:rPr lang="is-IS" sz="1200" dirty="0">
                <a:solidFill>
                  <a:srgbClr val="000000"/>
                </a:solidFill>
                <a:latin typeface="Times New Roman"/>
                <a:cs typeface="Times New Roman"/>
              </a:rPr>
              <a:t>mportant differences among respondents may be glossed over. Respones may be what people profess to believe than what they actually believe. </a:t>
            </a:r>
            <a:r>
              <a:rPr lang="en-US" sz="1200" dirty="0">
                <a:solidFill>
                  <a:srgbClr val="000000"/>
                </a:solidFill>
                <a:latin typeface="Times New Roman"/>
                <a:cs typeface="Times New Roman"/>
              </a:rPr>
              <a:t>E</a:t>
            </a:r>
            <a:r>
              <a:rPr lang="is-IS" sz="1200" dirty="0">
                <a:solidFill>
                  <a:srgbClr val="000000"/>
                </a:solidFill>
                <a:latin typeface="Times New Roman"/>
                <a:cs typeface="Times New Roman"/>
              </a:rPr>
              <a:t>.g. </a:t>
            </a:r>
            <a:r>
              <a:rPr lang="en-US" sz="1200" dirty="0">
                <a:solidFill>
                  <a:srgbClr val="000000"/>
                </a:solidFill>
                <a:latin typeface="Times New Roman"/>
                <a:cs typeface="Times New Roman"/>
              </a:rPr>
              <a:t>T</a:t>
            </a:r>
            <a:r>
              <a:rPr lang="is-IS" sz="1200" dirty="0">
                <a:solidFill>
                  <a:srgbClr val="000000"/>
                </a:solidFill>
                <a:latin typeface="Times New Roman"/>
                <a:cs typeface="Times New Roman"/>
              </a:rPr>
              <a:t>he General Social Survey since 1972.. “the pulse of America”</a:t>
            </a:r>
          </a:p>
          <a:p>
            <a:pPr marL="0" indent="0">
              <a:buNone/>
            </a:pPr>
            <a:endParaRPr lang="en-US" sz="1200" b="1" dirty="0">
              <a:solidFill>
                <a:srgbClr val="0000FF"/>
              </a:solidFill>
              <a:latin typeface="Times New Roman"/>
              <a:cs typeface="Times New Roman"/>
            </a:endParaRPr>
          </a:p>
          <a:p>
            <a:pPr marL="0" indent="0">
              <a:buNone/>
            </a:pPr>
            <a:r>
              <a:rPr lang="en-US" sz="1200" b="1" dirty="0">
                <a:solidFill>
                  <a:srgbClr val="0000FF"/>
                </a:solidFill>
                <a:latin typeface="Times New Roman"/>
                <a:cs typeface="Times New Roman"/>
              </a:rPr>
              <a:t>	Experiments </a:t>
            </a:r>
            <a:r>
              <a:rPr lang="en-US" sz="1200" dirty="0">
                <a:solidFill>
                  <a:srgbClr val="0000FF"/>
                </a:solidFill>
                <a:latin typeface="Times New Roman"/>
                <a:cs typeface="Times New Roman"/>
              </a:rPr>
              <a:t>.. </a:t>
            </a:r>
            <a:r>
              <a:rPr lang="en-US" sz="1200" dirty="0">
                <a:latin typeface="Times New Roman"/>
                <a:cs typeface="Times New Roman"/>
              </a:rPr>
              <a:t>The method in which variables can be analyzed in a controlled and systematic way, either in an artificial situation constructed by the researcher or in naturally occurring settings. </a:t>
            </a:r>
            <a:r>
              <a:rPr lang="en-US" sz="1200" u="sng" dirty="0">
                <a:latin typeface="Times New Roman"/>
                <a:cs typeface="Times New Roman"/>
              </a:rPr>
              <a:t>Advantages </a:t>
            </a:r>
            <a:r>
              <a:rPr lang="en-US" sz="1200" dirty="0">
                <a:latin typeface="Times New Roman"/>
                <a:cs typeface="Times New Roman"/>
              </a:rPr>
              <a:t>influence of specific variables can be controlled by the investigator. Are usually easier for subsequent researchers to repeat. </a:t>
            </a:r>
            <a:r>
              <a:rPr lang="en-US" sz="1200" u="sng" dirty="0">
                <a:latin typeface="Times New Roman"/>
                <a:cs typeface="Times New Roman"/>
              </a:rPr>
              <a:t>Limitations </a:t>
            </a:r>
            <a:r>
              <a:rPr lang="en-US" sz="1200" dirty="0">
                <a:latin typeface="Times New Roman"/>
                <a:cs typeface="Times New Roman"/>
              </a:rPr>
              <a:t>many aspects of the social life cannot be brought into the laboratory and responses of those studied may be affected by the experimental situation. </a:t>
            </a:r>
          </a:p>
          <a:p>
            <a:pPr marL="0" indent="0">
              <a:buNone/>
            </a:pPr>
            <a:endParaRPr lang="en-US" sz="1200" b="1" dirty="0">
              <a:solidFill>
                <a:srgbClr val="0000FF"/>
              </a:solidFill>
              <a:latin typeface="Times New Roman"/>
              <a:cs typeface="Times New Roman"/>
            </a:endParaRPr>
          </a:p>
          <a:p>
            <a:pPr marL="0" indent="0">
              <a:buNone/>
            </a:pPr>
            <a:r>
              <a:rPr lang="en-US" sz="1200" b="1" dirty="0">
                <a:solidFill>
                  <a:srgbClr val="0000FF"/>
                </a:solidFill>
                <a:latin typeface="Times New Roman"/>
                <a:cs typeface="Times New Roman"/>
              </a:rPr>
              <a:t>	Comparative Historical Research </a:t>
            </a:r>
            <a:r>
              <a:rPr lang="en-US" sz="1200" dirty="0">
                <a:latin typeface="Times New Roman"/>
                <a:cs typeface="Times New Roman"/>
              </a:rPr>
              <a:t>compares one set of findings in one society with the same type of findings on other societies. Enables researchers to document whether social behavior varies across time, space and according to one’s own social group membership. </a:t>
            </a:r>
            <a:endParaRPr lang="en-US" sz="1200" b="1" dirty="0">
              <a:solidFill>
                <a:srgbClr val="0000FF"/>
              </a:solidFill>
              <a:latin typeface="Times New Roman"/>
              <a:cs typeface="Times New Roman"/>
            </a:endParaRPr>
          </a:p>
          <a:p>
            <a:pPr marL="0" indent="0">
              <a:buNone/>
            </a:pPr>
            <a:r>
              <a:rPr lang="en-US" sz="1200" b="1" dirty="0">
                <a:solidFill>
                  <a:srgbClr val="0000FF"/>
                </a:solidFill>
                <a:latin typeface="Times New Roman"/>
                <a:cs typeface="Times New Roman"/>
              </a:rPr>
              <a:t>	</a:t>
            </a:r>
          </a:p>
          <a:p>
            <a:pPr marL="0" indent="0">
              <a:buNone/>
            </a:pPr>
            <a:r>
              <a:rPr lang="en-US" sz="1200" b="1" dirty="0">
                <a:latin typeface="Times New Roman"/>
                <a:cs typeface="Times New Roman"/>
              </a:rPr>
              <a:t>4. Unanswered Questions </a:t>
            </a:r>
          </a:p>
          <a:p>
            <a:pPr marL="0" indent="0">
              <a:buNone/>
            </a:pPr>
            <a:r>
              <a:rPr lang="en-US" sz="1200" b="1" dirty="0">
                <a:solidFill>
                  <a:srgbClr val="000000"/>
                </a:solidFill>
                <a:latin typeface="Times New Roman"/>
                <a:cs typeface="Times New Roman"/>
              </a:rPr>
              <a:t>	</a:t>
            </a:r>
            <a:r>
              <a:rPr lang="en-US" sz="1200" b="1" dirty="0">
                <a:solidFill>
                  <a:srgbClr val="0000FF"/>
                </a:solidFill>
                <a:latin typeface="Times New Roman"/>
                <a:cs typeface="Times New Roman"/>
              </a:rPr>
              <a:t>Understanding cause &amp; effects of social context </a:t>
            </a:r>
          </a:p>
          <a:p>
            <a:pPr marL="0" indent="0">
              <a:buNone/>
            </a:pPr>
            <a:r>
              <a:rPr lang="en-US" sz="1200" b="1" dirty="0">
                <a:solidFill>
                  <a:srgbClr val="0000FF"/>
                </a:solidFill>
                <a:latin typeface="Times New Roman"/>
                <a:cs typeface="Times New Roman"/>
              </a:rPr>
              <a:t>	Human subjects &amp; ethical dilemmas</a:t>
            </a:r>
          </a:p>
          <a:p>
            <a:pPr marL="0" indent="0">
              <a:buNone/>
            </a:pPr>
            <a:r>
              <a:rPr lang="en-US" sz="1200" b="1" dirty="0">
                <a:solidFill>
                  <a:srgbClr val="0000FF"/>
                </a:solidFill>
                <a:latin typeface="Times New Roman"/>
                <a:cs typeface="Times New Roman"/>
              </a:rPr>
              <a:t>	Can we really study human social life in a scientific way? </a:t>
            </a:r>
            <a:r>
              <a:rPr lang="is-IS" sz="1200" dirty="0">
                <a:latin typeface="Times New Roman"/>
                <a:cs typeface="Times New Roman"/>
              </a:rPr>
              <a:t>… science is the use of systematic methods of empirical investigation, the analysis of data, theoretical thinking, and the logical assessment of arguments to develop a body of knowledge about specific subject matter. According to this definition sociology is a scientific endeavor. ... However, sociology is not equivalent to natural science. ... </a:t>
            </a:r>
            <a:r>
              <a:rPr lang="en-US" sz="1200" dirty="0">
                <a:latin typeface="Times New Roman"/>
                <a:cs typeface="Times New Roman"/>
              </a:rPr>
              <a:t>P</a:t>
            </a:r>
            <a:r>
              <a:rPr lang="is-IS" sz="1200" dirty="0">
                <a:latin typeface="Times New Roman"/>
                <a:cs typeface="Times New Roman"/>
              </a:rPr>
              <a:t>eople confer sense and purpose on what they do... </a:t>
            </a:r>
            <a:r>
              <a:rPr lang="en-US" sz="1200" dirty="0">
                <a:latin typeface="Times New Roman"/>
                <a:cs typeface="Times New Roman"/>
              </a:rPr>
              <a:t>W</a:t>
            </a:r>
            <a:r>
              <a:rPr lang="is-IS" sz="1200" dirty="0">
                <a:latin typeface="Times New Roman"/>
                <a:cs typeface="Times New Roman"/>
              </a:rPr>
              <a:t>e can’t describe social life accurately unless we grasp the concepts that people apply in their own behavior!</a:t>
            </a:r>
            <a:endParaRPr lang="en-US" sz="1200" b="1" dirty="0">
              <a:solidFill>
                <a:srgbClr val="0000FF"/>
              </a:solidFill>
              <a:latin typeface="Times New Roman"/>
              <a:cs typeface="Times New Roman"/>
            </a:endParaRPr>
          </a:p>
          <a:p>
            <a:pPr marL="0" indent="0">
              <a:buNone/>
            </a:pPr>
            <a:r>
              <a:rPr lang="en-US" sz="1200" b="1" dirty="0">
                <a:solidFill>
                  <a:srgbClr val="0000FF"/>
                </a:solidFill>
                <a:latin typeface="Times New Roman"/>
                <a:cs typeface="Times New Roman"/>
              </a:rPr>
              <a:t>	</a:t>
            </a:r>
            <a:endParaRPr lang="en-US" sz="1200" b="1" dirty="0">
              <a:solidFill>
                <a:srgbClr val="000000"/>
              </a:solidFill>
              <a:latin typeface="Times New Roman"/>
              <a:cs typeface="Times New Roman"/>
            </a:endParaRPr>
          </a:p>
        </p:txBody>
      </p:sp>
    </p:spTree>
    <p:extLst>
      <p:ext uri="{BB962C8B-B14F-4D97-AF65-F5344CB8AC3E}">
        <p14:creationId xmlns:p14="http://schemas.microsoft.com/office/powerpoint/2010/main" val="152198477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982</TotalTime>
  <Words>1993</Words>
  <Application>Microsoft Macintosh PowerPoint</Application>
  <PresentationFormat>On-screen Show (4:3)</PresentationFormat>
  <Paragraphs>128</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Nisi Sturgis</dc:creator>
  <cp:lastModifiedBy>Despina Lalaki</cp:lastModifiedBy>
  <cp:revision>30</cp:revision>
  <dcterms:created xsi:type="dcterms:W3CDTF">2017-08-29T16:24:21Z</dcterms:created>
  <dcterms:modified xsi:type="dcterms:W3CDTF">2019-08-27T12:46:57Z</dcterms:modified>
</cp:coreProperties>
</file>