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82" d="100"/>
          <a:sy n="182" d="100"/>
        </p:scale>
        <p:origin x="-336"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332012311"/>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3" name="Shape 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Presentation Notes: Le Start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b="1">
                <a:solidFill>
                  <a:schemeClr val="dk1"/>
                </a:solidFill>
              </a:rPr>
              <a:t>PRESENTATION NOTES: </a:t>
            </a:r>
            <a:r>
              <a:rPr lang="en">
                <a:solidFill>
                  <a:schemeClr val="dk1"/>
                </a:solidFill>
              </a:rPr>
              <a:t>Designers will describe the broad strokes of their project concept (</a:t>
            </a:r>
            <a:r>
              <a:rPr lang="en" u="sng">
                <a:solidFill>
                  <a:schemeClr val="dk1"/>
                </a:solidFill>
              </a:rPr>
              <a:t>Horizontal or Component Diagram</a:t>
            </a:r>
            <a:r>
              <a:rPr lang="en">
                <a:solidFill>
                  <a:schemeClr val="dk1"/>
                </a:solidFill>
              </a:rPr>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b="1"/>
              <a:t>PRESENTATION NOTES:</a:t>
            </a:r>
            <a:r>
              <a:rPr lang="en"/>
              <a:t> Designers will describe the </a:t>
            </a:r>
            <a:r>
              <a:rPr lang="en" u="sng"/>
              <a:t>project concept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b="1"/>
              <a:t>PRESENTATION NOTES:</a:t>
            </a:r>
            <a:r>
              <a:rPr lang="en"/>
              <a:t> Designers will describe the Target User Group </a:t>
            </a:r>
            <a:r>
              <a:rPr lang="en">
                <a:solidFill>
                  <a:schemeClr val="dk1"/>
                </a:solidFill>
              </a:rPr>
              <a:t>(</a:t>
            </a:r>
            <a:r>
              <a:rPr lang="en" u="sng">
                <a:solidFill>
                  <a:schemeClr val="dk1"/>
                </a:solidFill>
              </a:rPr>
              <a:t>Ideation Scenario Sheet #1</a:t>
            </a:r>
            <a:r>
              <a:rPr lang="en">
                <a:solidFill>
                  <a:schemeClr val="dk1"/>
                </a:solidFill>
              </a:rPr>
              <a:t>)</a:t>
            </a:r>
          </a:p>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b="1"/>
              <a:t>PRESENTATION NOTES:</a:t>
            </a:r>
            <a:r>
              <a:rPr lang="en"/>
              <a:t> Designers will describe the context in which the problem exists (</a:t>
            </a:r>
            <a:r>
              <a:rPr lang="en" u="sng"/>
              <a:t>Ideation Scenario Sheet #2</a:t>
            </a:r>
            <a:r>
              <a:rPr lang="en"/>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b="1"/>
              <a:t>PRESENTATION NOTES:</a:t>
            </a:r>
            <a:r>
              <a:rPr lang="en"/>
              <a:t> Designers will describe </a:t>
            </a:r>
            <a:r>
              <a:rPr lang="en">
                <a:solidFill>
                  <a:srgbClr val="444444"/>
                </a:solidFill>
              </a:rPr>
              <a:t>an incident or condition that motivates the use of the solution. </a:t>
            </a:r>
            <a:r>
              <a:rPr lang="en">
                <a:solidFill>
                  <a:schemeClr val="dk1"/>
                </a:solidFill>
              </a:rPr>
              <a:t>(</a:t>
            </a:r>
            <a:r>
              <a:rPr lang="en" u="sng">
                <a:solidFill>
                  <a:schemeClr val="dk1"/>
                </a:solidFill>
              </a:rPr>
              <a:t>Ideation Scenario Sheet #3</a:t>
            </a:r>
            <a:r>
              <a:rPr lang="en">
                <a:solidFill>
                  <a:schemeClr val="dk1"/>
                </a:solidFill>
              </a:rPr>
              <a:t>)</a:t>
            </a:r>
          </a:p>
          <a:p>
            <a:pPr lvl="0" rtl="0">
              <a:spcBef>
                <a:spcPts val="0"/>
              </a:spcBef>
              <a:buNone/>
            </a:pPr>
            <a:endParaRPr>
              <a:solidFill>
                <a:srgbClr val="444444"/>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b="1"/>
              <a:t>PRESENTATION NOTES:</a:t>
            </a:r>
            <a:r>
              <a:rPr lang="en"/>
              <a:t> Designers will describes, in detail, how their project provides a solution to the proposed problem</a:t>
            </a:r>
            <a:r>
              <a:rPr lang="en">
                <a:solidFill>
                  <a:srgbClr val="444444"/>
                </a:solidFill>
              </a:rPr>
              <a:t>. </a:t>
            </a:r>
            <a:r>
              <a:rPr lang="en">
                <a:solidFill>
                  <a:schemeClr val="dk1"/>
                </a:solidFill>
              </a:rPr>
              <a:t>(</a:t>
            </a:r>
            <a:r>
              <a:rPr lang="en" u="sng">
                <a:solidFill>
                  <a:schemeClr val="dk1"/>
                </a:solidFill>
              </a:rPr>
              <a:t>Ideation Scenario Sheet #4</a:t>
            </a:r>
            <a:r>
              <a:rPr lang="en">
                <a:solidFill>
                  <a:schemeClr val="dk1"/>
                </a:solidFill>
              </a:rPr>
              <a:t>)</a:t>
            </a:r>
          </a:p>
          <a:p>
            <a:pPr lvl="0" rtl="0">
              <a:spcBef>
                <a:spcPts val="0"/>
              </a:spcBef>
              <a:buNone/>
            </a:pPr>
            <a:endParaRPr>
              <a:solidFill>
                <a:srgbClr val="444444"/>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b="1"/>
              <a:t>PRESENTATION NOTES:</a:t>
            </a:r>
            <a:r>
              <a:rPr lang="en"/>
              <a:t> Designers will describes what their project hopes to accomplish--the payoff</a:t>
            </a:r>
            <a:r>
              <a:rPr lang="en">
                <a:solidFill>
                  <a:srgbClr val="444444"/>
                </a:solidFill>
              </a:rPr>
              <a:t>. </a:t>
            </a:r>
            <a:r>
              <a:rPr lang="en">
                <a:solidFill>
                  <a:schemeClr val="dk1"/>
                </a:solidFill>
              </a:rPr>
              <a:t>(</a:t>
            </a:r>
            <a:r>
              <a:rPr lang="en" u="sng">
                <a:solidFill>
                  <a:schemeClr val="dk1"/>
                </a:solidFill>
              </a:rPr>
              <a:t>Ideation Scenario Sheet #5</a:t>
            </a:r>
            <a:r>
              <a:rPr lang="en">
                <a:solidFill>
                  <a:schemeClr val="dk1"/>
                </a:solidFill>
              </a:rPr>
              <a:t>)</a:t>
            </a:r>
          </a:p>
          <a:p>
            <a:pPr lvl="0" rtl="0">
              <a:spcBef>
                <a:spcPts val="0"/>
              </a:spcBef>
              <a:buNone/>
            </a:pPr>
            <a:endParaRPr>
              <a:solidFill>
                <a:srgbClr val="444444"/>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b="1">
                <a:solidFill>
                  <a:schemeClr val="dk1"/>
                </a:solidFill>
              </a:rPr>
              <a:t>PRESENTATION NOTES: </a:t>
            </a:r>
            <a:r>
              <a:rPr lang="en">
                <a:solidFill>
                  <a:schemeClr val="dk1"/>
                </a:solidFill>
              </a:rPr>
              <a:t>Designers will describe the specific interactions of their project (</a:t>
            </a:r>
            <a:r>
              <a:rPr lang="en" u="sng">
                <a:solidFill>
                  <a:schemeClr val="dk1"/>
                </a:solidFill>
              </a:rPr>
              <a:t>Interaction Storyboard</a:t>
            </a:r>
            <a:r>
              <a:rPr lang="en">
                <a:solidFill>
                  <a:schemeClr val="dk1"/>
                </a:solidFill>
              </a:rPr>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457200" y="563759"/>
            <a:ext cx="8229600" cy="3009600"/>
          </a:xfrm>
          <a:prstGeom prst="rect">
            <a:avLst/>
          </a:prstGeom>
        </p:spPr>
        <p:txBody>
          <a:bodyPr lIns="91425" tIns="91425" rIns="91425" bIns="91425" anchor="t" anchorCtr="0"/>
          <a:lstStyle>
            <a:lvl1pPr>
              <a:spcBef>
                <a:spcPts val="0"/>
              </a:spcBef>
              <a:buSzPct val="100000"/>
              <a:defRPr sz="7200"/>
            </a:lvl1pPr>
            <a:lvl2pPr>
              <a:spcBef>
                <a:spcPts val="0"/>
              </a:spcBef>
              <a:buSzPct val="100000"/>
              <a:defRPr sz="7200"/>
            </a:lvl2pPr>
            <a:lvl3pPr>
              <a:spcBef>
                <a:spcPts val="0"/>
              </a:spcBef>
              <a:buSzPct val="100000"/>
              <a:defRPr sz="7200"/>
            </a:lvl3pPr>
            <a:lvl4pPr>
              <a:spcBef>
                <a:spcPts val="0"/>
              </a:spcBef>
              <a:buSzPct val="100000"/>
              <a:defRPr sz="7200"/>
            </a:lvl4pPr>
            <a:lvl5pPr>
              <a:spcBef>
                <a:spcPts val="0"/>
              </a:spcBef>
              <a:buSzPct val="100000"/>
              <a:defRPr sz="7200"/>
            </a:lvl5pPr>
            <a:lvl6pPr>
              <a:spcBef>
                <a:spcPts val="0"/>
              </a:spcBef>
              <a:buSzPct val="100000"/>
              <a:defRPr sz="7200"/>
            </a:lvl6pPr>
            <a:lvl7pPr>
              <a:spcBef>
                <a:spcPts val="0"/>
              </a:spcBef>
              <a:buSzPct val="100000"/>
              <a:defRPr sz="7200"/>
            </a:lvl7pPr>
            <a:lvl8pPr>
              <a:spcBef>
                <a:spcPts val="0"/>
              </a:spcBef>
              <a:buSzPct val="100000"/>
              <a:defRPr sz="7200"/>
            </a:lvl8pPr>
            <a:lvl9pPr>
              <a:spcBef>
                <a:spcPts val="0"/>
              </a:spcBef>
              <a:buSzPct val="100000"/>
              <a:defRPr sz="7200"/>
            </a:lvl9pPr>
          </a:lstStyle>
          <a:p>
            <a:endParaRPr/>
          </a:p>
        </p:txBody>
      </p:sp>
      <p:sp>
        <p:nvSpPr>
          <p:cNvPr id="11" name="Shape 11"/>
          <p:cNvSpPr txBox="1">
            <a:spLocks noGrp="1"/>
          </p:cNvSpPr>
          <p:nvPr>
            <p:ph type="subTitle" idx="1"/>
          </p:nvPr>
        </p:nvSpPr>
        <p:spPr>
          <a:xfrm>
            <a:off x="457200" y="3716392"/>
            <a:ext cx="8229600" cy="1232699"/>
          </a:xfrm>
          <a:prstGeom prst="rect">
            <a:avLst/>
          </a:prstGeom>
        </p:spPr>
        <p:txBody>
          <a:bodyPr lIns="91425" tIns="91425" rIns="91425" bIns="91425" anchor="t" anchorCtr="0"/>
          <a:lstStyle>
            <a:lvl1pPr>
              <a:spcBef>
                <a:spcPts val="0"/>
              </a:spcBef>
              <a:buClr>
                <a:schemeClr val="dk2"/>
              </a:buClr>
              <a:buSzPct val="100000"/>
              <a:buNone/>
              <a:defRPr sz="4800">
                <a:solidFill>
                  <a:schemeClr val="dk2"/>
                </a:solidFill>
              </a:defRPr>
            </a:lvl1pPr>
            <a:lvl2pPr>
              <a:spcBef>
                <a:spcPts val="0"/>
              </a:spcBef>
              <a:buClr>
                <a:schemeClr val="dk2"/>
              </a:buClr>
              <a:buSzPct val="100000"/>
              <a:buNone/>
              <a:defRPr sz="4800">
                <a:solidFill>
                  <a:schemeClr val="dk2"/>
                </a:solidFill>
              </a:defRPr>
            </a:lvl2pPr>
            <a:lvl3pPr>
              <a:spcBef>
                <a:spcPts val="0"/>
              </a:spcBef>
              <a:buClr>
                <a:schemeClr val="dk2"/>
              </a:buClr>
              <a:buSzPct val="100000"/>
              <a:buNone/>
              <a:defRPr sz="4800">
                <a:solidFill>
                  <a:schemeClr val="dk2"/>
                </a:solidFill>
              </a:defRPr>
            </a:lvl3pPr>
            <a:lvl4pPr>
              <a:spcBef>
                <a:spcPts val="0"/>
              </a:spcBef>
              <a:buClr>
                <a:schemeClr val="dk2"/>
              </a:buClr>
              <a:buSzPct val="100000"/>
              <a:buNone/>
              <a:defRPr sz="4800">
                <a:solidFill>
                  <a:schemeClr val="dk2"/>
                </a:solidFill>
              </a:defRPr>
            </a:lvl4pPr>
            <a:lvl5pPr>
              <a:spcBef>
                <a:spcPts val="0"/>
              </a:spcBef>
              <a:buClr>
                <a:schemeClr val="dk2"/>
              </a:buClr>
              <a:buSzPct val="100000"/>
              <a:buNone/>
              <a:defRPr sz="4800">
                <a:solidFill>
                  <a:schemeClr val="dk2"/>
                </a:solidFill>
              </a:defRPr>
            </a:lvl5pPr>
            <a:lvl6pPr>
              <a:spcBef>
                <a:spcPts val="0"/>
              </a:spcBef>
              <a:buClr>
                <a:schemeClr val="dk2"/>
              </a:buClr>
              <a:buSzPct val="100000"/>
              <a:buNone/>
              <a:defRPr sz="4800">
                <a:solidFill>
                  <a:schemeClr val="dk2"/>
                </a:solidFill>
              </a:defRPr>
            </a:lvl6pPr>
            <a:lvl7pPr>
              <a:spcBef>
                <a:spcPts val="0"/>
              </a:spcBef>
              <a:buClr>
                <a:schemeClr val="dk2"/>
              </a:buClr>
              <a:buSzPct val="100000"/>
              <a:buNone/>
              <a:defRPr sz="4800">
                <a:solidFill>
                  <a:schemeClr val="dk2"/>
                </a:solidFill>
              </a:defRPr>
            </a:lvl7pPr>
            <a:lvl8pPr>
              <a:spcBef>
                <a:spcPts val="0"/>
              </a:spcBef>
              <a:buClr>
                <a:schemeClr val="dk2"/>
              </a:buClr>
              <a:buSzPct val="100000"/>
              <a:buNone/>
              <a:defRPr sz="4800">
                <a:solidFill>
                  <a:schemeClr val="dk2"/>
                </a:solidFill>
              </a:defRPr>
            </a:lvl8pPr>
            <a:lvl9pPr>
              <a:spcBef>
                <a:spcPts val="0"/>
              </a:spcBef>
              <a:buClr>
                <a:schemeClr val="dk2"/>
              </a:buClr>
              <a:buSzPct val="100000"/>
              <a:buNone/>
              <a:defRPr sz="4800">
                <a:solidFill>
                  <a:schemeClr val="dk2"/>
                </a:solidFill>
              </a:defRPr>
            </a:lvl9pPr>
          </a:lstStyle>
          <a:p>
            <a:endParaRPr/>
          </a:p>
        </p:txBody>
      </p:sp>
      <p:cxnSp>
        <p:nvCxnSpPr>
          <p:cNvPr id="12" name="Shape 12"/>
          <p:cNvCxnSpPr/>
          <p:nvPr/>
        </p:nvCxnSpPr>
        <p:spPr>
          <a:xfrm>
            <a:off x="457200" y="411479"/>
            <a:ext cx="8229600" cy="0"/>
          </a:xfrm>
          <a:prstGeom prst="straightConnector1">
            <a:avLst/>
          </a:prstGeom>
          <a:noFill/>
          <a:ln w="57150" cap="flat">
            <a:solidFill>
              <a:schemeClr val="accent1"/>
            </a:solidFill>
            <a:prstDash val="solid"/>
            <a:round/>
            <a:headEnd type="none" w="med" len="med"/>
            <a:tailEnd type="none" w="med" len="med"/>
          </a:ln>
        </p:spPr>
      </p:cxnSp>
      <p:cxnSp>
        <p:nvCxnSpPr>
          <p:cNvPr id="13" name="Shape 13"/>
          <p:cNvCxnSpPr/>
          <p:nvPr/>
        </p:nvCxnSpPr>
        <p:spPr>
          <a:xfrm>
            <a:off x="457200" y="3633382"/>
            <a:ext cx="8229600" cy="0"/>
          </a:xfrm>
          <a:prstGeom prst="straightConnector1">
            <a:avLst/>
          </a:prstGeom>
          <a:noFill/>
          <a:ln w="57150" cap="flat">
            <a:solidFill>
              <a:schemeClr val="accent1"/>
            </a:solidFill>
            <a:prstDash val="solid"/>
            <a:round/>
            <a:headEnd type="none" w="med" len="med"/>
            <a:tailEnd type="none" w="med" len="med"/>
          </a:ln>
        </p:spPr>
      </p:cxnSp>
      <p:sp>
        <p:nvSpPr>
          <p:cNvPr id="14" name="Shape 14"/>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solidFill>
                  <a:srgbClr val="DA0002"/>
                </a:solidFill>
              </a:defRPr>
            </a:lvl1pPr>
            <a:lvl2pPr>
              <a:spcBef>
                <a:spcPts val="0"/>
              </a:spcBef>
              <a:defRPr>
                <a:solidFill>
                  <a:srgbClr val="DA0002"/>
                </a:solidFill>
              </a:defRPr>
            </a:lvl2pPr>
            <a:lvl3pPr>
              <a:spcBef>
                <a:spcPts val="0"/>
              </a:spcBef>
              <a:defRPr>
                <a:solidFill>
                  <a:srgbClr val="DA0002"/>
                </a:solidFill>
              </a:defRPr>
            </a:lvl3pPr>
            <a:lvl4pPr>
              <a:spcBef>
                <a:spcPts val="0"/>
              </a:spcBef>
              <a:defRPr>
                <a:solidFill>
                  <a:srgbClr val="DA0002"/>
                </a:solidFill>
              </a:defRPr>
            </a:lvl4pPr>
            <a:lvl5pPr>
              <a:spcBef>
                <a:spcPts val="0"/>
              </a:spcBef>
              <a:defRPr>
                <a:solidFill>
                  <a:srgbClr val="DA0002"/>
                </a:solidFill>
              </a:defRPr>
            </a:lvl5pPr>
            <a:lvl6pPr>
              <a:spcBef>
                <a:spcPts val="0"/>
              </a:spcBef>
              <a:defRPr>
                <a:solidFill>
                  <a:srgbClr val="DA0002"/>
                </a:solidFill>
              </a:defRPr>
            </a:lvl6pPr>
            <a:lvl7pPr>
              <a:spcBef>
                <a:spcPts val="0"/>
              </a:spcBef>
              <a:defRPr>
                <a:solidFill>
                  <a:srgbClr val="DA0002"/>
                </a:solidFill>
              </a:defRPr>
            </a:lvl7pPr>
            <a:lvl8pPr>
              <a:spcBef>
                <a:spcPts val="0"/>
              </a:spcBef>
              <a:defRPr>
                <a:solidFill>
                  <a:srgbClr val="DA0002"/>
                </a:solidFill>
              </a:defRPr>
            </a:lvl8pPr>
            <a:lvl9pPr>
              <a:spcBef>
                <a:spcPts val="0"/>
              </a:spcBef>
              <a:defRPr>
                <a:solidFill>
                  <a:srgbClr val="DA0002"/>
                </a:solidFill>
              </a:defRPr>
            </a:lvl9pPr>
          </a:lstStyle>
          <a:p>
            <a:endParaRPr/>
          </a:p>
        </p:txBody>
      </p:sp>
      <p:sp>
        <p:nvSpPr>
          <p:cNvPr id="17" name="Shape 17"/>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cxnSp>
        <p:nvCxnSpPr>
          <p:cNvPr id="18" name="Shape 18"/>
          <p:cNvCxnSpPr/>
          <p:nvPr/>
        </p:nvCxnSpPr>
        <p:spPr>
          <a:xfrm>
            <a:off x="457200" y="1143000"/>
            <a:ext cx="8229600" cy="0"/>
          </a:xfrm>
          <a:prstGeom prst="straightConnector1">
            <a:avLst/>
          </a:prstGeom>
          <a:noFill/>
          <a:ln w="50800" cap="flat">
            <a:solidFill>
              <a:srgbClr val="DA0002"/>
            </a:solidFill>
            <a:prstDash val="solid"/>
            <a:round/>
            <a:headEnd type="none" w="med" len="med"/>
            <a:tailEnd type="none" w="med" len="med"/>
          </a:ln>
        </p:spPr>
      </p:cxnSp>
      <p:sp>
        <p:nvSpPr>
          <p:cNvPr id="19" name="Shape 19"/>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solidFill>
                  <a:srgbClr val="DA0002"/>
                </a:solidFill>
              </a:defRPr>
            </a:lvl1pPr>
            <a:lvl2pPr>
              <a:spcBef>
                <a:spcPts val="0"/>
              </a:spcBef>
              <a:defRPr>
                <a:solidFill>
                  <a:srgbClr val="DA0002"/>
                </a:solidFill>
              </a:defRPr>
            </a:lvl2pPr>
            <a:lvl3pPr>
              <a:spcBef>
                <a:spcPts val="0"/>
              </a:spcBef>
              <a:defRPr>
                <a:solidFill>
                  <a:srgbClr val="DA0002"/>
                </a:solidFill>
              </a:defRPr>
            </a:lvl3pPr>
            <a:lvl4pPr>
              <a:spcBef>
                <a:spcPts val="0"/>
              </a:spcBef>
              <a:defRPr>
                <a:solidFill>
                  <a:srgbClr val="DA0002"/>
                </a:solidFill>
              </a:defRPr>
            </a:lvl4pPr>
            <a:lvl5pPr>
              <a:spcBef>
                <a:spcPts val="0"/>
              </a:spcBef>
              <a:defRPr>
                <a:solidFill>
                  <a:srgbClr val="DA0002"/>
                </a:solidFill>
              </a:defRPr>
            </a:lvl5pPr>
            <a:lvl6pPr>
              <a:spcBef>
                <a:spcPts val="0"/>
              </a:spcBef>
              <a:defRPr>
                <a:solidFill>
                  <a:srgbClr val="DA0002"/>
                </a:solidFill>
              </a:defRPr>
            </a:lvl6pPr>
            <a:lvl7pPr>
              <a:spcBef>
                <a:spcPts val="0"/>
              </a:spcBef>
              <a:defRPr>
                <a:solidFill>
                  <a:srgbClr val="DA0002"/>
                </a:solidFill>
              </a:defRPr>
            </a:lvl7pPr>
            <a:lvl8pPr>
              <a:spcBef>
                <a:spcPts val="0"/>
              </a:spcBef>
              <a:defRPr>
                <a:solidFill>
                  <a:srgbClr val="DA0002"/>
                </a:solidFill>
              </a:defRPr>
            </a:lvl8pPr>
            <a:lvl9pPr>
              <a:spcBef>
                <a:spcPts val="0"/>
              </a:spcBef>
              <a:defRPr>
                <a:solidFill>
                  <a:srgbClr val="DA0002"/>
                </a:solidFill>
              </a:defRPr>
            </a:lvl9pPr>
          </a:lstStyle>
          <a:p>
            <a:endParaRPr/>
          </a:p>
        </p:txBody>
      </p:sp>
      <p:sp>
        <p:nvSpPr>
          <p:cNvPr id="22" name="Shape 22"/>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cxnSp>
        <p:nvCxnSpPr>
          <p:cNvPr id="24" name="Shape 24"/>
          <p:cNvCxnSpPr/>
          <p:nvPr/>
        </p:nvCxnSpPr>
        <p:spPr>
          <a:xfrm>
            <a:off x="457200" y="1143000"/>
            <a:ext cx="8229600" cy="0"/>
          </a:xfrm>
          <a:prstGeom prst="straightConnector1">
            <a:avLst/>
          </a:prstGeom>
          <a:noFill/>
          <a:ln w="50800" cap="flat">
            <a:solidFill>
              <a:srgbClr val="DA0002"/>
            </a:solidFill>
            <a:prstDash val="solid"/>
            <a:round/>
            <a:headEnd type="none" w="med" len="med"/>
            <a:tailEnd type="none" w="med" len="med"/>
          </a:ln>
        </p:spPr>
      </p:cxnSp>
      <p:sp>
        <p:nvSpPr>
          <p:cNvPr id="25" name="Shape 25"/>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cxnSp>
        <p:nvCxnSpPr>
          <p:cNvPr id="28" name="Shape 28"/>
          <p:cNvCxnSpPr/>
          <p:nvPr/>
        </p:nvCxnSpPr>
        <p:spPr>
          <a:xfrm>
            <a:off x="457200" y="1143000"/>
            <a:ext cx="8229600" cy="0"/>
          </a:xfrm>
          <a:prstGeom prst="straightConnector1">
            <a:avLst/>
          </a:prstGeom>
          <a:noFill/>
          <a:ln w="50800" cap="flat">
            <a:solidFill>
              <a:schemeClr val="accent1"/>
            </a:solidFill>
            <a:prstDash val="solid"/>
            <a:round/>
            <a:headEnd type="none" w="med" len="med"/>
            <a:tailEnd type="none" w="med" len="med"/>
          </a:ln>
        </p:spPr>
      </p:cxnSp>
      <p:sp>
        <p:nvSpPr>
          <p:cNvPr id="29" name="Shape 29"/>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30"/>
        <p:cNvGrpSpPr/>
        <p:nvPr/>
      </p:nvGrpSpPr>
      <p:grpSpPr>
        <a:xfrm>
          <a:off x="0" y="0"/>
          <a:ext cx="0" cy="0"/>
          <a:chOff x="0" y="0"/>
          <a:chExt cx="0" cy="0"/>
        </a:xfrm>
      </p:grpSpPr>
      <p:sp>
        <p:nvSpPr>
          <p:cNvPr id="31" name="Shape 31"/>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algn="ctr">
              <a:spcBef>
                <a:spcPts val="0"/>
              </a:spcBef>
              <a:buSzPct val="100000"/>
              <a:buNone/>
              <a:defRPr sz="1800"/>
            </a:lvl1pPr>
          </a:lstStyle>
          <a:p>
            <a:endParaRPr/>
          </a:p>
        </p:txBody>
      </p:sp>
      <p:cxnSp>
        <p:nvCxnSpPr>
          <p:cNvPr id="32" name="Shape 32"/>
          <p:cNvCxnSpPr/>
          <p:nvPr/>
        </p:nvCxnSpPr>
        <p:spPr>
          <a:xfrm>
            <a:off x="457200" y="4317760"/>
            <a:ext cx="8229600" cy="0"/>
          </a:xfrm>
          <a:prstGeom prst="straightConnector1">
            <a:avLst/>
          </a:prstGeom>
          <a:noFill/>
          <a:ln w="50800" cap="flat">
            <a:solidFill>
              <a:schemeClr val="lt2"/>
            </a:solidFill>
            <a:prstDash val="solid"/>
            <a:round/>
            <a:headEnd type="none" w="med" len="med"/>
            <a:tailEnd type="none" w="med" len="med"/>
          </a:ln>
        </p:spPr>
      </p:cxnSp>
      <p:sp>
        <p:nvSpPr>
          <p:cNvPr id="33" name="Shape 3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4"/>
        <p:cNvGrpSpPr/>
        <p:nvPr/>
      </p:nvGrpSpPr>
      <p:grpSpPr>
        <a:xfrm>
          <a:off x="0" y="0"/>
          <a:ext cx="0" cy="0"/>
          <a:chOff x="0" y="0"/>
          <a:chExt cx="0" cy="0"/>
        </a:xfrm>
      </p:grpSpPr>
      <p:cxnSp>
        <p:nvCxnSpPr>
          <p:cNvPr id="35" name="Shape 35"/>
          <p:cNvCxnSpPr/>
          <p:nvPr/>
        </p:nvCxnSpPr>
        <p:spPr>
          <a:xfrm>
            <a:off x="457200" y="113139"/>
            <a:ext cx="8229600" cy="0"/>
          </a:xfrm>
          <a:prstGeom prst="straightConnector1">
            <a:avLst/>
          </a:prstGeom>
          <a:noFill/>
          <a:ln w="50800" cap="flat">
            <a:solidFill>
              <a:schemeClr val="lt2"/>
            </a:solidFill>
            <a:prstDash val="solid"/>
            <a:round/>
            <a:headEnd type="none" w="med" len="med"/>
            <a:tailEnd type="none" w="med" len="med"/>
          </a:ln>
        </p:spPr>
      </p:cxnSp>
      <p:sp>
        <p:nvSpPr>
          <p:cNvPr id="36" name="Shape 36"/>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spcBef>
                <a:spcPts val="0"/>
              </a:spcBef>
              <a:buClr>
                <a:schemeClr val="accent1"/>
              </a:buClr>
              <a:buSzPct val="100000"/>
              <a:buNone/>
              <a:defRPr sz="3600" b="1">
                <a:solidFill>
                  <a:schemeClr val="accent1"/>
                </a:solidFill>
              </a:defRPr>
            </a:lvl1pPr>
            <a:lvl2pPr>
              <a:spcBef>
                <a:spcPts val="0"/>
              </a:spcBef>
              <a:buClr>
                <a:schemeClr val="accent1"/>
              </a:buClr>
              <a:buSzPct val="100000"/>
              <a:buNone/>
              <a:defRPr sz="3600" b="1">
                <a:solidFill>
                  <a:schemeClr val="accent1"/>
                </a:solidFill>
              </a:defRPr>
            </a:lvl2pPr>
            <a:lvl3pPr>
              <a:spcBef>
                <a:spcPts val="0"/>
              </a:spcBef>
              <a:buClr>
                <a:schemeClr val="accent1"/>
              </a:buClr>
              <a:buSzPct val="100000"/>
              <a:buNone/>
              <a:defRPr sz="3600" b="1">
                <a:solidFill>
                  <a:schemeClr val="accent1"/>
                </a:solidFill>
              </a:defRPr>
            </a:lvl3pPr>
            <a:lvl4pPr>
              <a:spcBef>
                <a:spcPts val="0"/>
              </a:spcBef>
              <a:buClr>
                <a:schemeClr val="accent1"/>
              </a:buClr>
              <a:buSzPct val="100000"/>
              <a:buNone/>
              <a:defRPr sz="3600" b="1">
                <a:solidFill>
                  <a:schemeClr val="accent1"/>
                </a:solidFill>
              </a:defRPr>
            </a:lvl4pPr>
            <a:lvl5pPr>
              <a:spcBef>
                <a:spcPts val="0"/>
              </a:spcBef>
              <a:buClr>
                <a:schemeClr val="accent1"/>
              </a:buClr>
              <a:buSzPct val="100000"/>
              <a:buNone/>
              <a:defRPr sz="3600" b="1">
                <a:solidFill>
                  <a:schemeClr val="accent1"/>
                </a:solidFill>
              </a:defRPr>
            </a:lvl5pPr>
            <a:lvl6pPr>
              <a:spcBef>
                <a:spcPts val="0"/>
              </a:spcBef>
              <a:buClr>
                <a:schemeClr val="accent1"/>
              </a:buClr>
              <a:buSzPct val="100000"/>
              <a:buNone/>
              <a:defRPr sz="3600" b="1">
                <a:solidFill>
                  <a:schemeClr val="accent1"/>
                </a:solidFill>
              </a:defRPr>
            </a:lvl6pPr>
            <a:lvl7pPr>
              <a:spcBef>
                <a:spcPts val="0"/>
              </a:spcBef>
              <a:buClr>
                <a:schemeClr val="accent1"/>
              </a:buClr>
              <a:buSzPct val="100000"/>
              <a:buNone/>
              <a:defRPr sz="3600" b="1">
                <a:solidFill>
                  <a:schemeClr val="accent1"/>
                </a:solidFill>
              </a:defRPr>
            </a:lvl7pPr>
            <a:lvl8pPr>
              <a:spcBef>
                <a:spcPts val="0"/>
              </a:spcBef>
              <a:buClr>
                <a:schemeClr val="accent1"/>
              </a:buClr>
              <a:buSzPct val="100000"/>
              <a:buNone/>
              <a:defRPr sz="3600" b="1">
                <a:solidFill>
                  <a:schemeClr val="accent1"/>
                </a:solidFill>
              </a:defRPr>
            </a:lvl8pPr>
            <a:lvl9pPr>
              <a:spcBef>
                <a:spcPts val="0"/>
              </a:spcBef>
              <a:buClr>
                <a:schemeClr val="accent1"/>
              </a:buClr>
              <a:buSzPct val="100000"/>
              <a:buNone/>
              <a:defRPr sz="3600" b="1">
                <a:solidFill>
                  <a:schemeClr val="accent1"/>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cxnSp>
        <p:nvCxnSpPr>
          <p:cNvPr id="7" name="Shape 7"/>
          <p:cNvCxnSpPr/>
          <p:nvPr/>
        </p:nvCxnSpPr>
        <p:spPr>
          <a:xfrm>
            <a:off x="457200" y="5023259"/>
            <a:ext cx="8229600" cy="0"/>
          </a:xfrm>
          <a:prstGeom prst="straightConnector1">
            <a:avLst/>
          </a:prstGeom>
          <a:noFill/>
          <a:ln w="50800" cap="flat">
            <a:solidFill>
              <a:schemeClr val="lt2"/>
            </a:solidFill>
            <a:prstDash val="solid"/>
            <a:round/>
            <a:headEnd type="none" w="med" len="med"/>
            <a:tailEnd type="none" w="med" len="med"/>
          </a:ln>
        </p:spPr>
      </p:cxnSp>
      <p:sp>
        <p:nvSpPr>
          <p:cNvPr id="8" name="Shape 8"/>
          <p:cNvSpPr txBox="1">
            <a:spLocks noGrp="1"/>
          </p:cNvSpPr>
          <p:nvPr>
            <p:ph type="sldNum" idx="12"/>
          </p:nvPr>
        </p:nvSpPr>
        <p:spPr>
          <a:xfrm>
            <a:off x="8556791" y="4749850"/>
            <a:ext cx="548699" cy="393600"/>
          </a:xfrm>
          <a:prstGeom prst="rect">
            <a:avLst/>
          </a:prstGeom>
          <a:noFill/>
          <a:ln>
            <a:noFill/>
          </a:ln>
        </p:spPr>
        <p:txBody>
          <a:bodyPr lIns="91425" tIns="91425" rIns="91425" bIns="91425" anchor="ctr" anchorCtr="0">
            <a:noAutofit/>
          </a:bodyPr>
          <a:lstStyle>
            <a:lvl1pPr algn="r">
              <a:spcBef>
                <a:spcPts val="0"/>
              </a:spcBef>
              <a:buNone/>
              <a:defRPr sz="1300">
                <a:solidFill>
                  <a:schemeClr val="dk1"/>
                </a:solidFill>
              </a:defRPr>
            </a:lvl1pPr>
          </a:lstStyle>
          <a:p>
            <a:pPr>
              <a:spcBef>
                <a:spcPts val="0"/>
              </a:spcBef>
              <a:buNone/>
            </a:pPr>
            <a:fld id="{00000000-1234-1234-1234-123412341234}" type="slidenum">
              <a:rPr lang="en"/>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Shape 38"/>
          <p:cNvSpPr txBox="1">
            <a:spLocks noGrp="1"/>
          </p:cNvSpPr>
          <p:nvPr>
            <p:ph type="ctrTitle"/>
          </p:nvPr>
        </p:nvSpPr>
        <p:spPr>
          <a:xfrm>
            <a:off x="457200" y="563759"/>
            <a:ext cx="8229600" cy="3009600"/>
          </a:xfrm>
          <a:prstGeom prst="rect">
            <a:avLst/>
          </a:prstGeom>
        </p:spPr>
        <p:txBody>
          <a:bodyPr lIns="91425" tIns="91425" rIns="91425" bIns="91425" anchor="t" anchorCtr="0">
            <a:noAutofit/>
          </a:bodyPr>
          <a:lstStyle/>
          <a:p>
            <a:pPr algn="ctr" rtl="0">
              <a:spcBef>
                <a:spcPts val="0"/>
              </a:spcBef>
              <a:buNone/>
            </a:pPr>
            <a:r>
              <a:rPr lang="en"/>
              <a:t>Apocalypse </a:t>
            </a:r>
          </a:p>
          <a:p>
            <a:pPr algn="ctr">
              <a:spcBef>
                <a:spcPts val="0"/>
              </a:spcBef>
              <a:buNone/>
            </a:pPr>
            <a:r>
              <a:rPr lang="en"/>
              <a:t>Trail</a:t>
            </a:r>
          </a:p>
        </p:txBody>
      </p:sp>
      <p:sp>
        <p:nvSpPr>
          <p:cNvPr id="39" name="Shape 39"/>
          <p:cNvSpPr txBox="1">
            <a:spLocks noGrp="1"/>
          </p:cNvSpPr>
          <p:nvPr>
            <p:ph type="subTitle" idx="1"/>
          </p:nvPr>
        </p:nvSpPr>
        <p:spPr>
          <a:xfrm>
            <a:off x="457200" y="3910792"/>
            <a:ext cx="8229600" cy="1232699"/>
          </a:xfrm>
          <a:prstGeom prst="rect">
            <a:avLst/>
          </a:prstGeom>
        </p:spPr>
        <p:txBody>
          <a:bodyPr lIns="91425" tIns="91425" rIns="91425" bIns="91425" anchor="t" anchorCtr="0">
            <a:noAutofit/>
          </a:bodyPr>
          <a:lstStyle/>
          <a:p>
            <a:pPr>
              <a:spcBef>
                <a:spcPts val="0"/>
              </a:spcBef>
              <a:buNone/>
            </a:pPr>
            <a:r>
              <a:rPr lang="en"/>
              <a:t>Alessandro, Amoni, Mike</a:t>
            </a:r>
          </a:p>
        </p:txBody>
      </p:sp>
      <p:sp>
        <p:nvSpPr>
          <p:cNvPr id="40" name="Shape 40"/>
          <p:cNvSpPr txBox="1">
            <a:spLocks noGrp="1"/>
          </p:cNvSpPr>
          <p:nvPr>
            <p:ph type="subTitle" idx="2"/>
          </p:nvPr>
        </p:nvSpPr>
        <p:spPr>
          <a:xfrm>
            <a:off x="711074" y="3586964"/>
            <a:ext cx="7772400" cy="784799"/>
          </a:xfrm>
          <a:prstGeom prst="rect">
            <a:avLst/>
          </a:prstGeom>
        </p:spPr>
        <p:txBody>
          <a:bodyPr lIns="91425" tIns="91425" rIns="91425" bIns="91425" anchor="t" anchorCtr="0">
            <a:noAutofit/>
          </a:bodyPr>
          <a:lstStyle/>
          <a:p>
            <a:pPr lvl="0" rtl="0">
              <a:spcBef>
                <a:spcPts val="0"/>
              </a:spcBef>
              <a:buNone/>
            </a:pPr>
            <a:r>
              <a:rPr lang="en" sz="2000"/>
              <a:t>Midterm IMT 1102: 2 April 2015</a:t>
            </a:r>
          </a:p>
        </p:txBody>
      </p:sp>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Shape 108"/>
          <p:cNvPicPr preferRelativeResize="0"/>
          <p:nvPr/>
        </p:nvPicPr>
        <p:blipFill>
          <a:blip r:embed="rId3">
            <a:alphaModFix/>
          </a:blip>
          <a:stretch>
            <a:fillRect/>
          </a:stretch>
        </p:blipFill>
        <p:spPr>
          <a:xfrm>
            <a:off x="1377125" y="800000"/>
            <a:ext cx="5613350" cy="4154000"/>
          </a:xfrm>
          <a:prstGeom prst="rect">
            <a:avLst/>
          </a:prstGeom>
          <a:noFill/>
          <a:ln>
            <a:noFill/>
          </a:ln>
        </p:spPr>
      </p:pic>
      <p:sp>
        <p:nvSpPr>
          <p:cNvPr id="109" name="Shape 109"/>
          <p:cNvSpPr txBox="1"/>
          <p:nvPr/>
        </p:nvSpPr>
        <p:spPr>
          <a:xfrm>
            <a:off x="2464150" y="215600"/>
            <a:ext cx="3880200" cy="584400"/>
          </a:xfrm>
          <a:prstGeom prst="rect">
            <a:avLst/>
          </a:prstGeom>
          <a:noFill/>
          <a:ln>
            <a:noFill/>
          </a:ln>
        </p:spPr>
        <p:txBody>
          <a:bodyPr lIns="91425" tIns="91425" rIns="91425" bIns="91425" anchor="t" anchorCtr="0">
            <a:noAutofit/>
          </a:bodyPr>
          <a:lstStyle/>
          <a:p>
            <a:pPr algn="ctr">
              <a:spcBef>
                <a:spcPts val="0"/>
              </a:spcBef>
              <a:buNone/>
            </a:pPr>
            <a:r>
              <a:rPr lang="en" sz="3000">
                <a:solidFill>
                  <a:srgbClr val="FF0000"/>
                </a:solidFill>
              </a:rPr>
              <a:t>The End...or is it?</a:t>
            </a:r>
          </a:p>
        </p:txBody>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pic>
        <p:nvPicPr>
          <p:cNvPr id="45" name="Shape 45"/>
          <p:cNvPicPr preferRelativeResize="0"/>
          <p:nvPr/>
        </p:nvPicPr>
        <p:blipFill>
          <a:blip r:embed="rId3">
            <a:alphaModFix/>
          </a:blip>
          <a:stretch>
            <a:fillRect/>
          </a:stretch>
        </p:blipFill>
        <p:spPr>
          <a:xfrm>
            <a:off x="198775" y="1668050"/>
            <a:ext cx="4322575" cy="3241923"/>
          </a:xfrm>
          <a:prstGeom prst="rect">
            <a:avLst/>
          </a:prstGeom>
          <a:noFill/>
          <a:ln>
            <a:noFill/>
          </a:ln>
        </p:spPr>
      </p:pic>
      <p:pic>
        <p:nvPicPr>
          <p:cNvPr id="46" name="Shape 46"/>
          <p:cNvPicPr preferRelativeResize="0"/>
          <p:nvPr/>
        </p:nvPicPr>
        <p:blipFill>
          <a:blip r:embed="rId4">
            <a:alphaModFix/>
          </a:blip>
          <a:stretch>
            <a:fillRect/>
          </a:stretch>
        </p:blipFill>
        <p:spPr>
          <a:xfrm>
            <a:off x="4644925" y="1703975"/>
            <a:ext cx="4417725" cy="3313301"/>
          </a:xfrm>
          <a:prstGeom prst="rect">
            <a:avLst/>
          </a:prstGeom>
          <a:noFill/>
          <a:ln>
            <a:noFill/>
          </a:ln>
        </p:spPr>
      </p:pic>
      <p:sp>
        <p:nvSpPr>
          <p:cNvPr id="47" name="Shape 47"/>
          <p:cNvSpPr txBox="1"/>
          <p:nvPr/>
        </p:nvSpPr>
        <p:spPr>
          <a:xfrm>
            <a:off x="3120775" y="419600"/>
            <a:ext cx="2439299" cy="583800"/>
          </a:xfrm>
          <a:prstGeom prst="rect">
            <a:avLst/>
          </a:prstGeom>
          <a:noFill/>
          <a:ln>
            <a:noFill/>
          </a:ln>
        </p:spPr>
        <p:txBody>
          <a:bodyPr lIns="91425" tIns="91425" rIns="91425" bIns="91425" anchor="t" anchorCtr="0">
            <a:noAutofit/>
          </a:bodyPr>
          <a:lstStyle/>
          <a:p>
            <a:pPr lvl="0" rtl="0">
              <a:spcBef>
                <a:spcPts val="0"/>
              </a:spcBef>
              <a:buNone/>
            </a:pPr>
            <a:r>
              <a:rPr lang="en" sz="3600"/>
              <a:t>Inspiration</a:t>
            </a:r>
          </a:p>
        </p:txBody>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pic>
        <p:nvPicPr>
          <p:cNvPr id="52" name="Shape 52"/>
          <p:cNvPicPr preferRelativeResize="0"/>
          <p:nvPr/>
        </p:nvPicPr>
        <p:blipFill>
          <a:blip r:embed="rId3">
            <a:alphaModFix/>
          </a:blip>
          <a:stretch>
            <a:fillRect/>
          </a:stretch>
        </p:blipFill>
        <p:spPr>
          <a:xfrm>
            <a:off x="-14325" y="-3774"/>
            <a:ext cx="5062820" cy="5143499"/>
          </a:xfrm>
          <a:prstGeom prst="rect">
            <a:avLst/>
          </a:prstGeom>
          <a:noFill/>
          <a:ln>
            <a:noFill/>
          </a:ln>
        </p:spPr>
      </p:pic>
      <p:sp>
        <p:nvSpPr>
          <p:cNvPr id="53" name="Shape 53"/>
          <p:cNvSpPr txBox="1"/>
          <p:nvPr/>
        </p:nvSpPr>
        <p:spPr>
          <a:xfrm>
            <a:off x="5305400" y="1422775"/>
            <a:ext cx="3697199" cy="3473099"/>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1800">
                <a:solidFill>
                  <a:schemeClr val="dk1"/>
                </a:solidFill>
              </a:rPr>
              <a:t>Experience a new, fun and exciting augmented reality game played via your phone app. Feel as if you have been emerged into a post-apocalyptic world. Overcome tasks and defeat enemies in order to stay alive. Connect with friends and conquer missions together.</a:t>
            </a:r>
          </a:p>
          <a:p>
            <a:pPr lvl="0" rtl="0">
              <a:lnSpc>
                <a:spcPct val="115000"/>
              </a:lnSpc>
              <a:spcBef>
                <a:spcPts val="0"/>
              </a:spcBef>
              <a:buNone/>
            </a:pPr>
            <a:endParaRPr sz="1100">
              <a:solidFill>
                <a:schemeClr val="dk1"/>
              </a:solidFill>
            </a:endParaRPr>
          </a:p>
          <a:p>
            <a:pPr lvl="0" rtl="0">
              <a:spcBef>
                <a:spcPts val="0"/>
              </a:spcBef>
              <a:buClr>
                <a:schemeClr val="dk1"/>
              </a:buClr>
              <a:buFont typeface="Arial"/>
              <a:buNone/>
            </a:pPr>
            <a:endParaRPr sz="2000">
              <a:solidFill>
                <a:srgbClr val="333333"/>
              </a:solidFill>
              <a:latin typeface="Georgia"/>
              <a:ea typeface="Georgia"/>
              <a:cs typeface="Georgia"/>
              <a:sym typeface="Georgia"/>
            </a:endParaRPr>
          </a:p>
          <a:p>
            <a:pPr>
              <a:spcBef>
                <a:spcPts val="0"/>
              </a:spcBef>
              <a:buNone/>
            </a:pPr>
            <a:endParaRPr sz="2000">
              <a:solidFill>
                <a:srgbClr val="333333"/>
              </a:solidFill>
              <a:latin typeface="Georgia"/>
              <a:ea typeface="Georgia"/>
              <a:cs typeface="Georgia"/>
              <a:sym typeface="Georgia"/>
            </a:endParaRPr>
          </a:p>
        </p:txBody>
      </p:sp>
      <p:sp>
        <p:nvSpPr>
          <p:cNvPr id="54" name="Shape 54"/>
          <p:cNvSpPr txBox="1"/>
          <p:nvPr/>
        </p:nvSpPr>
        <p:spPr>
          <a:xfrm>
            <a:off x="5335950" y="324925"/>
            <a:ext cx="3666600" cy="499200"/>
          </a:xfrm>
          <a:prstGeom prst="rect">
            <a:avLst/>
          </a:prstGeom>
          <a:noFill/>
          <a:ln>
            <a:noFill/>
          </a:ln>
        </p:spPr>
        <p:txBody>
          <a:bodyPr lIns="91425" tIns="91425" rIns="91425" bIns="91425" anchor="t" anchorCtr="0">
            <a:noAutofit/>
          </a:bodyPr>
          <a:lstStyle/>
          <a:p>
            <a:pPr>
              <a:spcBef>
                <a:spcPts val="0"/>
              </a:spcBef>
              <a:buNone/>
            </a:pPr>
            <a:r>
              <a:rPr lang="en" sz="3000"/>
              <a:t>Project Description</a:t>
            </a:r>
          </a:p>
        </p:txBody>
      </p:sp>
      <p:pic>
        <p:nvPicPr>
          <p:cNvPr id="55" name="Shape 55"/>
          <p:cNvPicPr preferRelativeResize="0"/>
          <p:nvPr/>
        </p:nvPicPr>
        <p:blipFill>
          <a:blip r:embed="rId4">
            <a:alphaModFix/>
          </a:blip>
          <a:stretch>
            <a:fillRect/>
          </a:stretch>
        </p:blipFill>
        <p:spPr>
          <a:xfrm>
            <a:off x="-41874" y="-3775"/>
            <a:ext cx="5117923" cy="5143499"/>
          </a:xfrm>
          <a:prstGeom prst="rect">
            <a:avLst/>
          </a:prstGeom>
          <a:noFill/>
          <a:ln>
            <a:noFill/>
          </a:ln>
        </p:spPr>
      </p:pic>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p:nvPr/>
        </p:nvSpPr>
        <p:spPr>
          <a:xfrm>
            <a:off x="5305400" y="1422775"/>
            <a:ext cx="3697199" cy="3473099"/>
          </a:xfrm>
          <a:prstGeom prst="rect">
            <a:avLst/>
          </a:prstGeom>
          <a:noFill/>
          <a:ln>
            <a:noFill/>
          </a:ln>
        </p:spPr>
        <p:txBody>
          <a:bodyPr lIns="91425" tIns="91425" rIns="91425" bIns="91425" anchor="t" anchorCtr="0">
            <a:noAutofit/>
          </a:bodyPr>
          <a:lstStyle/>
          <a:p>
            <a:pPr lvl="0" rtl="0">
              <a:lnSpc>
                <a:spcPct val="171428"/>
              </a:lnSpc>
              <a:spcBef>
                <a:spcPts val="0"/>
              </a:spcBef>
              <a:buClr>
                <a:schemeClr val="dk1"/>
              </a:buClr>
              <a:buSzPct val="68750"/>
              <a:buFont typeface="Arial"/>
              <a:buNone/>
            </a:pPr>
            <a:r>
              <a:rPr lang="en" sz="1600">
                <a:solidFill>
                  <a:srgbClr val="444444"/>
                </a:solidFill>
              </a:rPr>
              <a:t>This app is geared towards gamers interested in augmented reality apps. Due to the nature of the scenarios they will have to be ages 13 and up, with a focal point on teens and young adults that are interested in </a:t>
            </a:r>
            <a:r>
              <a:rPr lang="en" sz="1600">
                <a:solidFill>
                  <a:schemeClr val="dk1"/>
                </a:solidFill>
              </a:rPr>
              <a:t>apocalypti</a:t>
            </a:r>
            <a:r>
              <a:rPr lang="en" sz="1600">
                <a:solidFill>
                  <a:srgbClr val="444444"/>
                </a:solidFill>
              </a:rPr>
              <a:t>c styled games.</a:t>
            </a:r>
          </a:p>
          <a:p>
            <a:pPr lvl="0" rtl="0">
              <a:spcBef>
                <a:spcPts val="0"/>
              </a:spcBef>
              <a:buNone/>
            </a:pPr>
            <a:endParaRPr sz="2000">
              <a:solidFill>
                <a:srgbClr val="333333"/>
              </a:solidFill>
              <a:latin typeface="Georgia"/>
              <a:ea typeface="Georgia"/>
              <a:cs typeface="Georgia"/>
              <a:sym typeface="Georgia"/>
            </a:endParaRPr>
          </a:p>
        </p:txBody>
      </p:sp>
      <p:sp>
        <p:nvSpPr>
          <p:cNvPr id="61" name="Shape 61"/>
          <p:cNvSpPr txBox="1"/>
          <p:nvPr/>
        </p:nvSpPr>
        <p:spPr>
          <a:xfrm>
            <a:off x="5335950" y="324925"/>
            <a:ext cx="3666600" cy="499200"/>
          </a:xfrm>
          <a:prstGeom prst="rect">
            <a:avLst/>
          </a:prstGeom>
          <a:noFill/>
          <a:ln>
            <a:noFill/>
          </a:ln>
        </p:spPr>
        <p:txBody>
          <a:bodyPr lIns="91425" tIns="91425" rIns="91425" bIns="91425" anchor="t" anchorCtr="0">
            <a:noAutofit/>
          </a:bodyPr>
          <a:lstStyle/>
          <a:p>
            <a:pPr lvl="0" rtl="0">
              <a:spcBef>
                <a:spcPts val="0"/>
              </a:spcBef>
              <a:buNone/>
            </a:pPr>
            <a:r>
              <a:rPr lang="en" sz="3000"/>
              <a:t>Target User Group: </a:t>
            </a:r>
          </a:p>
        </p:txBody>
      </p:sp>
      <p:pic>
        <p:nvPicPr>
          <p:cNvPr id="62" name="Shape 62"/>
          <p:cNvPicPr preferRelativeResize="0"/>
          <p:nvPr/>
        </p:nvPicPr>
        <p:blipFill>
          <a:blip r:embed="rId3">
            <a:alphaModFix/>
          </a:blip>
          <a:stretch>
            <a:fillRect/>
          </a:stretch>
        </p:blipFill>
        <p:spPr>
          <a:xfrm>
            <a:off x="-41874" y="-3775"/>
            <a:ext cx="5117923" cy="5143499"/>
          </a:xfrm>
          <a:prstGeom prst="rect">
            <a:avLst/>
          </a:prstGeom>
          <a:noFill/>
          <a:ln>
            <a:noFill/>
          </a:ln>
        </p:spPr>
      </p:pic>
      <p:pic>
        <p:nvPicPr>
          <p:cNvPr id="63" name="Shape 63"/>
          <p:cNvPicPr preferRelativeResize="0"/>
          <p:nvPr/>
        </p:nvPicPr>
        <p:blipFill>
          <a:blip r:embed="rId3">
            <a:alphaModFix/>
          </a:blip>
          <a:stretch>
            <a:fillRect/>
          </a:stretch>
        </p:blipFill>
        <p:spPr>
          <a:xfrm>
            <a:off x="-41874" y="-3775"/>
            <a:ext cx="5117923" cy="5143499"/>
          </a:xfrm>
          <a:prstGeom prst="rect">
            <a:avLst/>
          </a:prstGeom>
          <a:noFill/>
          <a:ln>
            <a:noFill/>
          </a:ln>
        </p:spPr>
      </p:pic>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Shape 68"/>
          <p:cNvPicPr preferRelativeResize="0"/>
          <p:nvPr/>
        </p:nvPicPr>
        <p:blipFill>
          <a:blip r:embed="rId3">
            <a:alphaModFix/>
          </a:blip>
          <a:stretch>
            <a:fillRect/>
          </a:stretch>
        </p:blipFill>
        <p:spPr>
          <a:xfrm>
            <a:off x="-14325" y="-3774"/>
            <a:ext cx="5062820" cy="5143499"/>
          </a:xfrm>
          <a:prstGeom prst="rect">
            <a:avLst/>
          </a:prstGeom>
          <a:noFill/>
          <a:ln>
            <a:noFill/>
          </a:ln>
        </p:spPr>
      </p:pic>
      <p:sp>
        <p:nvSpPr>
          <p:cNvPr id="69" name="Shape 69"/>
          <p:cNvSpPr txBox="1"/>
          <p:nvPr/>
        </p:nvSpPr>
        <p:spPr>
          <a:xfrm>
            <a:off x="5305400" y="1422775"/>
            <a:ext cx="3697199" cy="3473099"/>
          </a:xfrm>
          <a:prstGeom prst="rect">
            <a:avLst/>
          </a:prstGeom>
          <a:noFill/>
          <a:ln>
            <a:noFill/>
          </a:ln>
        </p:spPr>
        <p:txBody>
          <a:bodyPr lIns="91425" tIns="91425" rIns="91425" bIns="91425" anchor="t" anchorCtr="0">
            <a:noAutofit/>
          </a:bodyPr>
          <a:lstStyle/>
          <a:p>
            <a:pPr lvl="0" rtl="0">
              <a:lnSpc>
                <a:spcPct val="171428"/>
              </a:lnSpc>
              <a:spcBef>
                <a:spcPts val="0"/>
              </a:spcBef>
              <a:buNone/>
            </a:pPr>
            <a:r>
              <a:rPr lang="en">
                <a:solidFill>
                  <a:srgbClr val="444444"/>
                </a:solidFill>
              </a:rPr>
              <a:t>Many inexpensive games, that allow for multiplayer interaction, are stagnant. There is a need for more games that allow for actual physical activity while remaining interesting. Today’s generation is used to sitting down and just doing nothing so this game will allow users to be able to get some small exercise but be involved in a game that is immersive and fun.  </a:t>
            </a:r>
          </a:p>
          <a:p>
            <a:pPr lvl="0" rtl="0">
              <a:lnSpc>
                <a:spcPct val="171428"/>
              </a:lnSpc>
              <a:spcBef>
                <a:spcPts val="0"/>
              </a:spcBef>
              <a:buClr>
                <a:schemeClr val="dk1"/>
              </a:buClr>
              <a:buFont typeface="Arial"/>
              <a:buNone/>
            </a:pPr>
            <a:endParaRPr>
              <a:solidFill>
                <a:srgbClr val="444444"/>
              </a:solidFill>
            </a:endParaRPr>
          </a:p>
          <a:p>
            <a:pPr lvl="0" rtl="0">
              <a:spcBef>
                <a:spcPts val="0"/>
              </a:spcBef>
              <a:buNone/>
            </a:pPr>
            <a:endParaRPr sz="2000">
              <a:solidFill>
                <a:srgbClr val="333333"/>
              </a:solidFill>
              <a:latin typeface="Georgia"/>
              <a:ea typeface="Georgia"/>
              <a:cs typeface="Georgia"/>
              <a:sym typeface="Georgia"/>
            </a:endParaRPr>
          </a:p>
        </p:txBody>
      </p:sp>
      <p:sp>
        <p:nvSpPr>
          <p:cNvPr id="70" name="Shape 70"/>
          <p:cNvSpPr txBox="1"/>
          <p:nvPr/>
        </p:nvSpPr>
        <p:spPr>
          <a:xfrm>
            <a:off x="5335950" y="324925"/>
            <a:ext cx="3666600" cy="499200"/>
          </a:xfrm>
          <a:prstGeom prst="rect">
            <a:avLst/>
          </a:prstGeom>
          <a:noFill/>
          <a:ln>
            <a:noFill/>
          </a:ln>
        </p:spPr>
        <p:txBody>
          <a:bodyPr lIns="91425" tIns="91425" rIns="91425" bIns="91425" anchor="t" anchorCtr="0">
            <a:noAutofit/>
          </a:bodyPr>
          <a:lstStyle/>
          <a:p>
            <a:pPr lvl="0" rtl="0">
              <a:spcBef>
                <a:spcPts val="0"/>
              </a:spcBef>
              <a:buNone/>
            </a:pPr>
            <a:r>
              <a:rPr lang="en" sz="3000"/>
              <a:t>Problem Context:</a:t>
            </a:r>
          </a:p>
        </p:txBody>
      </p:sp>
      <p:pic>
        <p:nvPicPr>
          <p:cNvPr id="71" name="Shape 71"/>
          <p:cNvPicPr preferRelativeResize="0"/>
          <p:nvPr/>
        </p:nvPicPr>
        <p:blipFill>
          <a:blip r:embed="rId4">
            <a:alphaModFix/>
          </a:blip>
          <a:stretch>
            <a:fillRect/>
          </a:stretch>
        </p:blipFill>
        <p:spPr>
          <a:xfrm>
            <a:off x="-41874" y="-3775"/>
            <a:ext cx="5117923" cy="5143499"/>
          </a:xfrm>
          <a:prstGeom prst="rect">
            <a:avLst/>
          </a:prstGeom>
          <a:noFill/>
          <a:ln>
            <a:noFill/>
          </a:ln>
        </p:spPr>
      </p:pic>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Shape 76"/>
          <p:cNvPicPr preferRelativeResize="0"/>
          <p:nvPr/>
        </p:nvPicPr>
        <p:blipFill>
          <a:blip r:embed="rId3">
            <a:alphaModFix/>
          </a:blip>
          <a:stretch>
            <a:fillRect/>
          </a:stretch>
        </p:blipFill>
        <p:spPr>
          <a:xfrm>
            <a:off x="-14325" y="-3774"/>
            <a:ext cx="5062820" cy="5143499"/>
          </a:xfrm>
          <a:prstGeom prst="rect">
            <a:avLst/>
          </a:prstGeom>
          <a:noFill/>
          <a:ln>
            <a:noFill/>
          </a:ln>
        </p:spPr>
      </p:pic>
      <p:sp>
        <p:nvSpPr>
          <p:cNvPr id="77" name="Shape 77"/>
          <p:cNvSpPr txBox="1"/>
          <p:nvPr/>
        </p:nvSpPr>
        <p:spPr>
          <a:xfrm>
            <a:off x="5305400" y="1422775"/>
            <a:ext cx="3697199" cy="3473099"/>
          </a:xfrm>
          <a:prstGeom prst="rect">
            <a:avLst/>
          </a:prstGeom>
          <a:noFill/>
          <a:ln>
            <a:noFill/>
          </a:ln>
        </p:spPr>
        <p:txBody>
          <a:bodyPr lIns="91425" tIns="91425" rIns="91425" bIns="91425" anchor="t" anchorCtr="0">
            <a:noAutofit/>
          </a:bodyPr>
          <a:lstStyle/>
          <a:p>
            <a:pPr lvl="0" rtl="0">
              <a:spcBef>
                <a:spcPts val="0"/>
              </a:spcBef>
              <a:buNone/>
            </a:pPr>
            <a:r>
              <a:rPr lang="en" sz="1700">
                <a:solidFill>
                  <a:srgbClr val="444444"/>
                </a:solidFill>
              </a:rPr>
              <a:t>The main motivation for this game is to not only provide a game that is fun but also a game that can provide some small exercise.  My little cousin is always just sitting on her phone not doing anything constructive.  This game will allow people like her to be able to have fun on her phone but also to get some exercise and strengthen their strategy and teamwork skills.  </a:t>
            </a:r>
          </a:p>
        </p:txBody>
      </p:sp>
      <p:sp>
        <p:nvSpPr>
          <p:cNvPr id="78" name="Shape 78"/>
          <p:cNvSpPr txBox="1"/>
          <p:nvPr/>
        </p:nvSpPr>
        <p:spPr>
          <a:xfrm>
            <a:off x="5335950" y="324925"/>
            <a:ext cx="3666600" cy="499200"/>
          </a:xfrm>
          <a:prstGeom prst="rect">
            <a:avLst/>
          </a:prstGeom>
          <a:noFill/>
          <a:ln>
            <a:noFill/>
          </a:ln>
        </p:spPr>
        <p:txBody>
          <a:bodyPr lIns="91425" tIns="91425" rIns="91425" bIns="91425" anchor="t" anchorCtr="0">
            <a:noAutofit/>
          </a:bodyPr>
          <a:lstStyle/>
          <a:p>
            <a:pPr lvl="0" rtl="0">
              <a:spcBef>
                <a:spcPts val="0"/>
              </a:spcBef>
              <a:buNone/>
            </a:pPr>
            <a:r>
              <a:rPr lang="en" sz="3000"/>
              <a:t>Motivation:</a:t>
            </a:r>
          </a:p>
        </p:txBody>
      </p:sp>
      <p:pic>
        <p:nvPicPr>
          <p:cNvPr id="79" name="Shape 79"/>
          <p:cNvPicPr preferRelativeResize="0"/>
          <p:nvPr/>
        </p:nvPicPr>
        <p:blipFill>
          <a:blip r:embed="rId4">
            <a:alphaModFix/>
          </a:blip>
          <a:stretch>
            <a:fillRect/>
          </a:stretch>
        </p:blipFill>
        <p:spPr>
          <a:xfrm>
            <a:off x="-41874" y="-3775"/>
            <a:ext cx="5117923" cy="5143499"/>
          </a:xfrm>
          <a:prstGeom prst="rect">
            <a:avLst/>
          </a:prstGeom>
          <a:noFill/>
          <a:ln>
            <a:noFill/>
          </a:ln>
        </p:spPr>
      </p:pic>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Shape 84"/>
          <p:cNvPicPr preferRelativeResize="0"/>
          <p:nvPr/>
        </p:nvPicPr>
        <p:blipFill>
          <a:blip r:embed="rId3">
            <a:alphaModFix/>
          </a:blip>
          <a:stretch>
            <a:fillRect/>
          </a:stretch>
        </p:blipFill>
        <p:spPr>
          <a:xfrm>
            <a:off x="-14325" y="-3774"/>
            <a:ext cx="5062820" cy="5143499"/>
          </a:xfrm>
          <a:prstGeom prst="rect">
            <a:avLst/>
          </a:prstGeom>
          <a:noFill/>
          <a:ln>
            <a:noFill/>
          </a:ln>
        </p:spPr>
      </p:pic>
      <p:sp>
        <p:nvSpPr>
          <p:cNvPr id="85" name="Shape 85"/>
          <p:cNvSpPr txBox="1"/>
          <p:nvPr/>
        </p:nvSpPr>
        <p:spPr>
          <a:xfrm>
            <a:off x="5305400" y="1422775"/>
            <a:ext cx="3838500" cy="3473099"/>
          </a:xfrm>
          <a:prstGeom prst="rect">
            <a:avLst/>
          </a:prstGeom>
          <a:noFill/>
          <a:ln>
            <a:noFill/>
          </a:ln>
        </p:spPr>
        <p:txBody>
          <a:bodyPr lIns="91425" tIns="91425" rIns="91425" bIns="91425" anchor="t" anchorCtr="0">
            <a:noAutofit/>
          </a:bodyPr>
          <a:lstStyle/>
          <a:p>
            <a:pPr lvl="0" rtl="0">
              <a:spcBef>
                <a:spcPts val="0"/>
              </a:spcBef>
              <a:buNone/>
            </a:pPr>
            <a:r>
              <a:rPr lang="en" sz="2000">
                <a:solidFill>
                  <a:srgbClr val="444444"/>
                </a:solidFill>
              </a:rPr>
              <a:t>This game will not only provide a fun and exciting experience but also a physical challenge that provides some exercise.  With our game, users will be able to play with their friends or the online community while physically walking around and accomplishing augmented reality tasks. </a:t>
            </a:r>
          </a:p>
        </p:txBody>
      </p:sp>
      <p:sp>
        <p:nvSpPr>
          <p:cNvPr id="86" name="Shape 86"/>
          <p:cNvSpPr txBox="1"/>
          <p:nvPr/>
        </p:nvSpPr>
        <p:spPr>
          <a:xfrm>
            <a:off x="5335950" y="324925"/>
            <a:ext cx="3666600" cy="499200"/>
          </a:xfrm>
          <a:prstGeom prst="rect">
            <a:avLst/>
          </a:prstGeom>
          <a:noFill/>
          <a:ln>
            <a:noFill/>
          </a:ln>
        </p:spPr>
        <p:txBody>
          <a:bodyPr lIns="91425" tIns="91425" rIns="91425" bIns="91425" anchor="t" anchorCtr="0">
            <a:noAutofit/>
          </a:bodyPr>
          <a:lstStyle/>
          <a:p>
            <a:pPr lvl="0" rtl="0">
              <a:spcBef>
                <a:spcPts val="0"/>
              </a:spcBef>
              <a:buNone/>
            </a:pPr>
            <a:r>
              <a:rPr lang="en" sz="3000"/>
              <a:t>Solution:</a:t>
            </a:r>
          </a:p>
        </p:txBody>
      </p:sp>
      <p:pic>
        <p:nvPicPr>
          <p:cNvPr id="87" name="Shape 87"/>
          <p:cNvPicPr preferRelativeResize="0"/>
          <p:nvPr/>
        </p:nvPicPr>
        <p:blipFill>
          <a:blip r:embed="rId4">
            <a:alphaModFix/>
          </a:blip>
          <a:stretch>
            <a:fillRect/>
          </a:stretch>
        </p:blipFill>
        <p:spPr>
          <a:xfrm>
            <a:off x="-41874" y="-3775"/>
            <a:ext cx="5117923" cy="5143499"/>
          </a:xfrm>
          <a:prstGeom prst="rect">
            <a:avLst/>
          </a:prstGeom>
          <a:noFill/>
          <a:ln>
            <a:noFill/>
          </a:ln>
        </p:spPr>
      </p:pic>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Shape 92"/>
          <p:cNvPicPr preferRelativeResize="0"/>
          <p:nvPr/>
        </p:nvPicPr>
        <p:blipFill>
          <a:blip r:embed="rId3">
            <a:alphaModFix/>
          </a:blip>
          <a:stretch>
            <a:fillRect/>
          </a:stretch>
        </p:blipFill>
        <p:spPr>
          <a:xfrm>
            <a:off x="-14325" y="-3774"/>
            <a:ext cx="5062820" cy="5143499"/>
          </a:xfrm>
          <a:prstGeom prst="rect">
            <a:avLst/>
          </a:prstGeom>
          <a:noFill/>
          <a:ln>
            <a:noFill/>
          </a:ln>
        </p:spPr>
      </p:pic>
      <p:sp>
        <p:nvSpPr>
          <p:cNvPr id="93" name="Shape 93"/>
          <p:cNvSpPr txBox="1"/>
          <p:nvPr/>
        </p:nvSpPr>
        <p:spPr>
          <a:xfrm>
            <a:off x="5305400" y="1422775"/>
            <a:ext cx="3697199" cy="3473099"/>
          </a:xfrm>
          <a:prstGeom prst="rect">
            <a:avLst/>
          </a:prstGeom>
          <a:noFill/>
          <a:ln>
            <a:noFill/>
          </a:ln>
        </p:spPr>
        <p:txBody>
          <a:bodyPr lIns="91425" tIns="91425" rIns="91425" bIns="91425" anchor="t" anchorCtr="0">
            <a:noAutofit/>
          </a:bodyPr>
          <a:lstStyle/>
          <a:p>
            <a:pPr lvl="0" rtl="0">
              <a:lnSpc>
                <a:spcPct val="115000"/>
              </a:lnSpc>
              <a:spcBef>
                <a:spcPts val="0"/>
              </a:spcBef>
              <a:buClr>
                <a:schemeClr val="dk1"/>
              </a:buClr>
              <a:buSzPct val="45833"/>
              <a:buFont typeface="Arial"/>
              <a:buNone/>
            </a:pPr>
            <a:r>
              <a:rPr lang="en" sz="2400">
                <a:solidFill>
                  <a:schemeClr val="dk1"/>
                </a:solidFill>
                <a:latin typeface="Helvetica Neue"/>
                <a:ea typeface="Helvetica Neue"/>
                <a:cs typeface="Helvetica Neue"/>
                <a:sym typeface="Helvetica Neue"/>
              </a:rPr>
              <a:t>After having played the app you will see an increase in physical health, social skills, and “FUNdum.”  What’s more fun than using the real world around you to play games. </a:t>
            </a:r>
          </a:p>
          <a:p>
            <a:pPr lvl="0" rtl="0">
              <a:spcBef>
                <a:spcPts val="0"/>
              </a:spcBef>
              <a:buNone/>
            </a:pPr>
            <a:endParaRPr sz="2000">
              <a:solidFill>
                <a:srgbClr val="333333"/>
              </a:solidFill>
              <a:latin typeface="Georgia"/>
              <a:ea typeface="Georgia"/>
              <a:cs typeface="Georgia"/>
              <a:sym typeface="Georgia"/>
            </a:endParaRPr>
          </a:p>
        </p:txBody>
      </p:sp>
      <p:sp>
        <p:nvSpPr>
          <p:cNvPr id="94" name="Shape 94"/>
          <p:cNvSpPr txBox="1"/>
          <p:nvPr/>
        </p:nvSpPr>
        <p:spPr>
          <a:xfrm>
            <a:off x="5335950" y="324925"/>
            <a:ext cx="3666600" cy="499200"/>
          </a:xfrm>
          <a:prstGeom prst="rect">
            <a:avLst/>
          </a:prstGeom>
          <a:noFill/>
          <a:ln>
            <a:noFill/>
          </a:ln>
        </p:spPr>
        <p:txBody>
          <a:bodyPr lIns="91425" tIns="91425" rIns="91425" bIns="91425" anchor="t" anchorCtr="0">
            <a:noAutofit/>
          </a:bodyPr>
          <a:lstStyle/>
          <a:p>
            <a:pPr lvl="0" rtl="0">
              <a:spcBef>
                <a:spcPts val="0"/>
              </a:spcBef>
              <a:buNone/>
            </a:pPr>
            <a:r>
              <a:rPr lang="en" sz="3000"/>
              <a:t>Outcome:</a:t>
            </a:r>
          </a:p>
        </p:txBody>
      </p:sp>
      <p:pic>
        <p:nvPicPr>
          <p:cNvPr id="95" name="Shape 95"/>
          <p:cNvPicPr preferRelativeResize="0"/>
          <p:nvPr/>
        </p:nvPicPr>
        <p:blipFill>
          <a:blip r:embed="rId4">
            <a:alphaModFix/>
          </a:blip>
          <a:stretch>
            <a:fillRect/>
          </a:stretch>
        </p:blipFill>
        <p:spPr>
          <a:xfrm>
            <a:off x="-41874" y="-3775"/>
            <a:ext cx="5117923" cy="5143499"/>
          </a:xfrm>
          <a:prstGeom prst="rect">
            <a:avLst/>
          </a:prstGeom>
          <a:noFill/>
          <a:ln>
            <a:noFill/>
          </a:ln>
        </p:spPr>
      </p:pic>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Shape 100"/>
          <p:cNvPicPr preferRelativeResize="0"/>
          <p:nvPr/>
        </p:nvPicPr>
        <p:blipFill>
          <a:blip r:embed="rId3">
            <a:alphaModFix/>
          </a:blip>
          <a:stretch>
            <a:fillRect/>
          </a:stretch>
        </p:blipFill>
        <p:spPr>
          <a:xfrm>
            <a:off x="-173350" y="-330499"/>
            <a:ext cx="4896497" cy="5921098"/>
          </a:xfrm>
          <a:prstGeom prst="rect">
            <a:avLst/>
          </a:prstGeom>
          <a:noFill/>
          <a:ln>
            <a:noFill/>
          </a:ln>
        </p:spPr>
      </p:pic>
      <p:pic>
        <p:nvPicPr>
          <p:cNvPr id="101" name="Shape 101"/>
          <p:cNvPicPr preferRelativeResize="0"/>
          <p:nvPr/>
        </p:nvPicPr>
        <p:blipFill>
          <a:blip r:embed="rId4">
            <a:extLst>
              <a:ext uri="{28A0092B-C50C-407E-A947-70E740481C1C}">
                <a14:useLocalDpi xmlns:a14="http://schemas.microsoft.com/office/drawing/2010/main" val="0"/>
              </a:ext>
            </a:extLst>
          </a:blip>
          <a:stretch>
            <a:fillRect/>
          </a:stretch>
        </p:blipFill>
        <p:spPr>
          <a:xfrm>
            <a:off x="4182500" y="-330508"/>
            <a:ext cx="4652773" cy="5804519"/>
          </a:xfrm>
          <a:prstGeom prst="rect">
            <a:avLst/>
          </a:prstGeom>
          <a:noFill/>
          <a:ln>
            <a:noFill/>
          </a:ln>
        </p:spPr>
      </p:pic>
      <p:cxnSp>
        <p:nvCxnSpPr>
          <p:cNvPr id="102" name="Shape 102"/>
          <p:cNvCxnSpPr/>
          <p:nvPr/>
        </p:nvCxnSpPr>
        <p:spPr>
          <a:xfrm flipH="1">
            <a:off x="4269575" y="311725"/>
            <a:ext cx="9599" cy="4543800"/>
          </a:xfrm>
          <a:prstGeom prst="straightConnector1">
            <a:avLst/>
          </a:prstGeom>
          <a:noFill/>
          <a:ln w="19050" cap="flat">
            <a:solidFill>
              <a:schemeClr val="dk2"/>
            </a:solidFill>
            <a:prstDash val="solid"/>
            <a:round/>
            <a:headEnd type="none" w="lg" len="lg"/>
            <a:tailEnd type="none" w="lg" len="lg"/>
          </a:ln>
        </p:spPr>
      </p:cxnSp>
      <p:sp>
        <p:nvSpPr>
          <p:cNvPr id="103" name="Shape 103"/>
          <p:cNvSpPr txBox="1"/>
          <p:nvPr/>
        </p:nvSpPr>
        <p:spPr>
          <a:xfrm>
            <a:off x="1667200" y="2312650"/>
            <a:ext cx="5441099" cy="634800"/>
          </a:xfrm>
          <a:prstGeom prst="rect">
            <a:avLst/>
          </a:prstGeom>
          <a:noFill/>
          <a:ln>
            <a:noFill/>
          </a:ln>
        </p:spPr>
        <p:txBody>
          <a:bodyPr lIns="91425" tIns="91425" rIns="91425" bIns="91425" anchor="t" anchorCtr="0">
            <a:noAutofit/>
          </a:bodyPr>
          <a:lstStyle/>
          <a:p>
            <a:pPr>
              <a:spcBef>
                <a:spcPts val="0"/>
              </a:spcBef>
              <a:buNone/>
            </a:pPr>
            <a:r>
              <a:rPr lang="en">
                <a:solidFill>
                  <a:srgbClr val="FF0000"/>
                </a:solidFill>
              </a:rPr>
              <a:t>Vertical                                                                          Horizontal</a:t>
            </a:r>
          </a:p>
        </p:txBody>
      </p:sp>
    </p:spTree>
  </p:cSld>
  <p:clrMapOvr>
    <a:masterClrMapping/>
  </p:clrMapOvr>
  <p:transition xmlns:p14="http://schemas.microsoft.com/office/powerpoint/2010/main" spd="slow">
    <p:cut/>
  </p:transition>
</p:sld>
</file>

<file path=ppt/theme/theme1.xml><?xml version="1.0" encoding="utf-8"?>
<a:theme xmlns:a="http://schemas.openxmlformats.org/drawingml/2006/main" name="swiss">
  <a:themeElements>
    <a:clrScheme name="Custom 218">
      <a:dk1>
        <a:srgbClr val="000000"/>
      </a:dk1>
      <a:lt1>
        <a:srgbClr val="FFFFFF"/>
      </a:lt1>
      <a:dk2>
        <a:srgbClr val="5B595A"/>
      </a:dk2>
      <a:lt2>
        <a:srgbClr val="CFD4D4"/>
      </a:lt2>
      <a:accent1>
        <a:srgbClr val="CC0202"/>
      </a:accent1>
      <a:accent2>
        <a:srgbClr val="228AFF"/>
      </a:accent2>
      <a:accent3>
        <a:srgbClr val="FBC82F"/>
      </a:accent3>
      <a:accent4>
        <a:srgbClr val="253E91"/>
      </a:accent4>
      <a:accent5>
        <a:srgbClr val="F68D0C"/>
      </a:accent5>
      <a:accent6>
        <a:srgbClr val="257E12"/>
      </a:accent6>
      <a:hlink>
        <a:srgbClr val="144C72"/>
      </a:hlink>
      <a:folHlink>
        <a:srgbClr val="8C9D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517</Words>
  <Application>Microsoft Macintosh PowerPoint</Application>
  <PresentationFormat>On-screen Show (16:9)</PresentationFormat>
  <Paragraphs>29</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swiss</vt:lpstr>
      <vt:lpstr>Apocalypse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Apocalypse  Trail</dc:title>
  <cp:lastModifiedBy>Entertainment Technology</cp:lastModifiedBy>
  <cp:revision>1</cp:revision>
  <dcterms:modified xsi:type="dcterms:W3CDTF">2015-04-02T14:30:21Z</dcterms:modified>
</cp:coreProperties>
</file>