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cbi.nlm.nih.gov/books/NBK534784/" TargetMode="External"/><Relationship Id="rId2" Type="http://schemas.openxmlformats.org/officeDocument/2006/relationships/hyperlink" Target="https://www.ncbi.nlm.nih.gov/pubmed/27359016" TargetMode="External"/><Relationship Id="rId1" Type="http://schemas.openxmlformats.org/officeDocument/2006/relationships/slideLayout" Target="../slideLayouts/slideLayout2.xml"/><Relationship Id="rId6" Type="http://schemas.openxmlformats.org/officeDocument/2006/relationships/hyperlink" Target="https://www.who.int/genomics/public/patientrights/en/" TargetMode="External"/><Relationship Id="rId5" Type="http://schemas.openxmlformats.org/officeDocument/2006/relationships/hyperlink" Target="https://www.robertkreisman.com/medical-malpractice-lawyer/435000-jury-verdict-negligent-insertion-iv/#more-2591" TargetMode="External"/><Relationship Id="rId4" Type="http://schemas.openxmlformats.org/officeDocument/2006/relationships/hyperlink" Target="https://www.hhs.gov/hipaa/for-professionals/privacy/guidance/disclosures-treatment-payment-health-care-operations/index.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97140-4D5C-490F-B873-88F4EB7D1DAF}"/>
              </a:ext>
            </a:extLst>
          </p:cNvPr>
          <p:cNvSpPr>
            <a:spLocks noGrp="1"/>
          </p:cNvSpPr>
          <p:nvPr>
            <p:ph type="ctrTitle"/>
          </p:nvPr>
        </p:nvSpPr>
        <p:spPr/>
        <p:txBody>
          <a:bodyPr/>
          <a:lstStyle/>
          <a:p>
            <a:r>
              <a:rPr lang="en-US" dirty="0"/>
              <a:t>Legal Issues in Case management</a:t>
            </a:r>
          </a:p>
        </p:txBody>
      </p:sp>
      <p:sp>
        <p:nvSpPr>
          <p:cNvPr id="3" name="Subtitle 2">
            <a:extLst>
              <a:ext uri="{FF2B5EF4-FFF2-40B4-BE49-F238E27FC236}">
                <a16:creationId xmlns:a16="http://schemas.microsoft.com/office/drawing/2014/main" id="{1561D3E9-7D47-4586-9DE7-048347685930}"/>
              </a:ext>
            </a:extLst>
          </p:cNvPr>
          <p:cNvSpPr>
            <a:spLocks noGrp="1"/>
          </p:cNvSpPr>
          <p:nvPr>
            <p:ph type="subTitle" idx="1"/>
          </p:nvPr>
        </p:nvSpPr>
        <p:spPr/>
        <p:txBody>
          <a:bodyPr/>
          <a:lstStyle/>
          <a:p>
            <a:r>
              <a:rPr lang="en-US" dirty="0"/>
              <a:t>By Igor Lebedivskyi RN</a:t>
            </a:r>
          </a:p>
        </p:txBody>
      </p:sp>
    </p:spTree>
    <p:extLst>
      <p:ext uri="{BB962C8B-B14F-4D97-AF65-F5344CB8AC3E}">
        <p14:creationId xmlns:p14="http://schemas.microsoft.com/office/powerpoint/2010/main" val="1398172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1FAE-9399-45CA-BA54-1D8B596E61FC}"/>
              </a:ext>
            </a:extLst>
          </p:cNvPr>
          <p:cNvSpPr>
            <a:spLocks noGrp="1"/>
          </p:cNvSpPr>
          <p:nvPr>
            <p:ph type="title"/>
          </p:nvPr>
        </p:nvSpPr>
        <p:spPr/>
        <p:txBody>
          <a:bodyPr/>
          <a:lstStyle/>
          <a:p>
            <a:r>
              <a:rPr lang="en-US" dirty="0"/>
              <a:t>                Conclusion</a:t>
            </a:r>
          </a:p>
        </p:txBody>
      </p:sp>
      <p:sp>
        <p:nvSpPr>
          <p:cNvPr id="3" name="Content Placeholder 2">
            <a:extLst>
              <a:ext uri="{FF2B5EF4-FFF2-40B4-BE49-F238E27FC236}">
                <a16:creationId xmlns:a16="http://schemas.microsoft.com/office/drawing/2014/main" id="{C04564B7-D4A8-41E6-BD73-B6ACD1FE2F24}"/>
              </a:ext>
            </a:extLst>
          </p:cNvPr>
          <p:cNvSpPr>
            <a:spLocks noGrp="1"/>
          </p:cNvSpPr>
          <p:nvPr>
            <p:ph idx="1"/>
          </p:nvPr>
        </p:nvSpPr>
        <p:spPr>
          <a:xfrm>
            <a:off x="862012" y="2111022"/>
            <a:ext cx="8915400" cy="3777622"/>
          </a:xfrm>
        </p:spPr>
        <p:txBody>
          <a:bodyPr>
            <a:normAutofit/>
          </a:bodyPr>
          <a:lstStyle/>
          <a:p>
            <a:r>
              <a:rPr lang="en-US" dirty="0"/>
              <a:t>For last few decades healthcare delivery system embraced by fundamental changes to transform the way medicine is practice and deliver.</a:t>
            </a:r>
          </a:p>
          <a:p>
            <a:r>
              <a:rPr lang="en-US" dirty="0"/>
              <a:t>Drastic expansion of case manager nurse role to clinical, administrative, and legal responsibilities.</a:t>
            </a:r>
          </a:p>
          <a:p>
            <a:r>
              <a:rPr lang="en-US" dirty="0"/>
              <a:t>Case managers serves as frontline clinician and patient’s advocate.</a:t>
            </a:r>
          </a:p>
          <a:p>
            <a:r>
              <a:rPr lang="en-US" dirty="0"/>
              <a:t>Technological development creates more demand for patient’s personal information protection and understanding legal risk management. </a:t>
            </a:r>
          </a:p>
          <a:p>
            <a:r>
              <a:rPr lang="en-US" dirty="0"/>
              <a:t>Case manager nurses need to be proficient in legal aspects of health care in order to practice on the top of their license and deliver quality care. </a:t>
            </a:r>
          </a:p>
          <a:p>
            <a:pPr marL="0" indent="0">
              <a:buNone/>
            </a:pPr>
            <a:endParaRPr lang="en-US" dirty="0"/>
          </a:p>
        </p:txBody>
      </p:sp>
    </p:spTree>
    <p:extLst>
      <p:ext uri="{BB962C8B-B14F-4D97-AF65-F5344CB8AC3E}">
        <p14:creationId xmlns:p14="http://schemas.microsoft.com/office/powerpoint/2010/main" val="1808052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CDDC-878F-40CC-95C6-012DE9B900E1}"/>
              </a:ext>
            </a:extLst>
          </p:cNvPr>
          <p:cNvSpPr>
            <a:spLocks noGrp="1"/>
          </p:cNvSpPr>
          <p:nvPr>
            <p:ph type="title"/>
          </p:nvPr>
        </p:nvSpPr>
        <p:spPr/>
        <p:txBody>
          <a:bodyPr/>
          <a:lstStyle/>
          <a:p>
            <a:r>
              <a:rPr lang="en-US" dirty="0"/>
              <a:t>                       References</a:t>
            </a:r>
          </a:p>
        </p:txBody>
      </p:sp>
      <p:sp>
        <p:nvSpPr>
          <p:cNvPr id="3" name="Content Placeholder 2">
            <a:extLst>
              <a:ext uri="{FF2B5EF4-FFF2-40B4-BE49-F238E27FC236}">
                <a16:creationId xmlns:a16="http://schemas.microsoft.com/office/drawing/2014/main" id="{3119197A-6325-446A-9C4B-5C7EB08DC450}"/>
              </a:ext>
            </a:extLst>
          </p:cNvPr>
          <p:cNvSpPr>
            <a:spLocks noGrp="1"/>
          </p:cNvSpPr>
          <p:nvPr>
            <p:ph idx="1"/>
          </p:nvPr>
        </p:nvSpPr>
        <p:spPr>
          <a:xfrm>
            <a:off x="1524000" y="2133599"/>
            <a:ext cx="9980612" cy="4380089"/>
          </a:xfrm>
        </p:spPr>
        <p:txBody>
          <a:bodyPr>
            <a:normAutofit fontScale="55000" lnSpcReduction="20000"/>
          </a:bodyPr>
          <a:lstStyle/>
          <a:p>
            <a:r>
              <a:rPr lang="en-US" sz="2200" dirty="0"/>
              <a:t>Berenson, A., &amp; </a:t>
            </a:r>
            <a:r>
              <a:rPr lang="en-US" sz="2200" dirty="0" err="1"/>
              <a:t>Khalaila</a:t>
            </a:r>
            <a:r>
              <a:rPr lang="en-US" sz="2200" dirty="0"/>
              <a:t>, R. (2014,). PATIENT'S RIGHTS LAW AND CULTURALLY COMPETENT NURSING CARE: AN ISRAELI PERSPECTIVE. Retrieved from </a:t>
            </a:r>
            <a:r>
              <a:rPr lang="en-US" sz="2200" u="sng" dirty="0">
                <a:hlinkClick r:id="rId2"/>
              </a:rPr>
              <a:t>https://www.ncbi.nlm.nih.gov/pubmed/27359016</a:t>
            </a:r>
            <a:endParaRPr lang="en-US" sz="2200" dirty="0"/>
          </a:p>
          <a:p>
            <a:r>
              <a:rPr lang="en-US" sz="2200" dirty="0"/>
              <a:t>Brunt, B. A. (2019, January 8). Nursing Professional Development (NPD) Standards. Retrieved from </a:t>
            </a:r>
            <a:r>
              <a:rPr lang="en-US" sz="2200" u="sng" dirty="0">
                <a:hlinkClick r:id="rId3"/>
              </a:rPr>
              <a:t>https://www.ncbi.nlm.nih.gov/books/NBK534784/</a:t>
            </a:r>
            <a:r>
              <a:rPr lang="en-US" sz="2200" dirty="0"/>
              <a:t> </a:t>
            </a:r>
          </a:p>
          <a:p>
            <a:r>
              <a:rPr lang="en-US" sz="2200" dirty="0"/>
              <a:t>CMSA's Standards of Practice for Case Management, 2016. (n.d.). Retrieved from https://solutions.cmsa.org/acton/media/10442/standards-of-practice-for-case-management</a:t>
            </a:r>
          </a:p>
          <a:p>
            <a:r>
              <a:rPr lang="en-US" sz="2200" dirty="0"/>
              <a:t>HHS Office of the </a:t>
            </a:r>
            <a:r>
              <a:rPr lang="en-US" sz="2200" dirty="0" err="1"/>
              <a:t>Secretary,Office</a:t>
            </a:r>
            <a:r>
              <a:rPr lang="en-US" sz="2200" dirty="0"/>
              <a:t> for Civil Rights, &amp; </a:t>
            </a:r>
            <a:r>
              <a:rPr lang="en-US" sz="2200" dirty="0" err="1"/>
              <a:t>Ocr</a:t>
            </a:r>
            <a:r>
              <a:rPr lang="en-US" sz="2200" dirty="0"/>
              <a:t>. (2013, July 26). Guidance: Treatment, Payment, and Health Care Operations. Retrieved from </a:t>
            </a:r>
            <a:r>
              <a:rPr lang="en-US" sz="2200" u="sng" dirty="0">
                <a:hlinkClick r:id="rId4"/>
              </a:rPr>
              <a:t>https://www.hhs.gov/hipaa/for-professionals/privacy/guidance/disclosures-treatment-payment-health-care-operations/index.html</a:t>
            </a:r>
            <a:endParaRPr lang="en-US" sz="2200" dirty="0"/>
          </a:p>
          <a:p>
            <a:r>
              <a:rPr lang="en-US" sz="2200" dirty="0"/>
              <a:t>Informed Consent. (n.d.). American Medical Association. Retrieved from https://www.ama-assn.org/delivering-care/ethics/informed-consent</a:t>
            </a:r>
          </a:p>
          <a:p>
            <a:r>
              <a:rPr lang="en-US" sz="2200" dirty="0"/>
              <a:t>Jacoby, S. R., &amp; </a:t>
            </a:r>
            <a:r>
              <a:rPr lang="en-US" sz="2200" dirty="0" err="1"/>
              <a:t>Scruth</a:t>
            </a:r>
            <a:r>
              <a:rPr lang="en-US" sz="2200" dirty="0"/>
              <a:t>, E. A. (2017). Negligence and the Nurse. </a:t>
            </a:r>
            <a:r>
              <a:rPr lang="en-US" sz="2200" i="1" dirty="0"/>
              <a:t>Clinical Nurse Specialist</a:t>
            </a:r>
            <a:r>
              <a:rPr lang="en-US" sz="2200" dirty="0"/>
              <a:t>, </a:t>
            </a:r>
            <a:r>
              <a:rPr lang="en-US" sz="2200" i="1" dirty="0"/>
              <a:t>31</a:t>
            </a:r>
            <a:r>
              <a:rPr lang="en-US" sz="2200" dirty="0"/>
              <a:t>(4), 183–185. </a:t>
            </a:r>
            <a:r>
              <a:rPr lang="en-US" sz="2200" dirty="0" err="1"/>
              <a:t>doi</a:t>
            </a:r>
            <a:r>
              <a:rPr lang="en-US" sz="2200" dirty="0"/>
              <a:t>: 10.1097/nur.0000000000000301</a:t>
            </a:r>
          </a:p>
          <a:p>
            <a:r>
              <a:rPr lang="en-US" sz="2200" dirty="0" err="1"/>
              <a:t>Koczkodaj</a:t>
            </a:r>
            <a:r>
              <a:rPr lang="en-US" sz="2200" dirty="0"/>
              <a:t>, W. W., </a:t>
            </a:r>
            <a:r>
              <a:rPr lang="en-US" sz="2200" dirty="0" err="1"/>
              <a:t>Masiak</a:t>
            </a:r>
            <a:r>
              <a:rPr lang="en-US" sz="2200" dirty="0"/>
              <a:t>, J., Mazurek, M., </a:t>
            </a:r>
            <a:r>
              <a:rPr lang="en-US" sz="2200" dirty="0" err="1"/>
              <a:t>Strzałka</a:t>
            </a:r>
            <a:r>
              <a:rPr lang="en-US" sz="2200" dirty="0"/>
              <a:t>, D., &amp; </a:t>
            </a:r>
            <a:r>
              <a:rPr lang="en-US" sz="2200" dirty="0" err="1"/>
              <a:t>Zabrodskii</a:t>
            </a:r>
            <a:r>
              <a:rPr lang="en-US" sz="2200" dirty="0"/>
              <a:t>, P. F. (2019). Massive Health Record Breaches Evidenced by the Office for Civil Rights Data. </a:t>
            </a:r>
            <a:r>
              <a:rPr lang="en-US" sz="2200" i="1" dirty="0"/>
              <a:t>Iranian Journal of Public Health</a:t>
            </a:r>
            <a:r>
              <a:rPr lang="en-US" sz="2200" dirty="0"/>
              <a:t>. </a:t>
            </a:r>
            <a:r>
              <a:rPr lang="en-US" sz="2200" dirty="0" err="1"/>
              <a:t>doi</a:t>
            </a:r>
            <a:r>
              <a:rPr lang="en-US" sz="2200" dirty="0"/>
              <a:t>: 10.18502/ijph.v48i2.826</a:t>
            </a:r>
          </a:p>
          <a:p>
            <a:r>
              <a:rPr lang="en-US" sz="2200" dirty="0" err="1"/>
              <a:t>Kreisman</a:t>
            </a:r>
            <a:r>
              <a:rPr lang="en-US" sz="2200" dirty="0"/>
              <a:t>, R. (2016). $435,000 Jury Verdict for Negligent Insertion of IV. Retrieved from </a:t>
            </a:r>
            <a:r>
              <a:rPr lang="en-US" sz="2200" u="sng" dirty="0">
                <a:hlinkClick r:id="rId5"/>
              </a:rPr>
              <a:t>https://www.robertkreisman.com/medical-malpractice-lawyer/435000-jury-verdict-negligent-insertion-iv/#more-2591</a:t>
            </a:r>
            <a:endParaRPr lang="en-US" sz="2200" dirty="0"/>
          </a:p>
          <a:p>
            <a:r>
              <a:rPr lang="en-US" sz="2200" dirty="0"/>
              <a:t>Patients' rights. (2010). World Health Organization. Retrieved from </a:t>
            </a:r>
            <a:r>
              <a:rPr lang="en-US" sz="2200" u="sng" dirty="0">
                <a:hlinkClick r:id="rId6"/>
              </a:rPr>
              <a:t>https://www.who.int/genomics/public/patientrights/en/</a:t>
            </a:r>
            <a:endParaRPr lang="en-US" sz="2200" dirty="0"/>
          </a:p>
          <a:p>
            <a:endParaRPr lang="en-US" dirty="0"/>
          </a:p>
        </p:txBody>
      </p:sp>
    </p:spTree>
    <p:extLst>
      <p:ext uri="{BB962C8B-B14F-4D97-AF65-F5344CB8AC3E}">
        <p14:creationId xmlns:p14="http://schemas.microsoft.com/office/powerpoint/2010/main" val="123675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4B3EB-5D24-467B-BE30-C7AE38045C98}"/>
              </a:ext>
            </a:extLst>
          </p:cNvPr>
          <p:cNvSpPr>
            <a:spLocks noGrp="1"/>
          </p:cNvSpPr>
          <p:nvPr>
            <p:ph type="ctrTitle"/>
          </p:nvPr>
        </p:nvSpPr>
        <p:spPr/>
        <p:txBody>
          <a:bodyPr/>
          <a:lstStyle/>
          <a:p>
            <a:r>
              <a:rPr lang="en-US" dirty="0"/>
              <a:t>                   </a:t>
            </a:r>
            <a:r>
              <a:rPr lang="en-US" sz="7200" dirty="0"/>
              <a:t>The End</a:t>
            </a:r>
          </a:p>
        </p:txBody>
      </p:sp>
      <p:sp>
        <p:nvSpPr>
          <p:cNvPr id="4" name="Subtitle 3">
            <a:extLst>
              <a:ext uri="{FF2B5EF4-FFF2-40B4-BE49-F238E27FC236}">
                <a16:creationId xmlns:a16="http://schemas.microsoft.com/office/drawing/2014/main" id="{946A4478-FCA2-4DB7-BA43-81049345078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386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ABB2C-5ED1-4D04-A3D2-1C270AF59AC8}"/>
              </a:ext>
            </a:extLst>
          </p:cNvPr>
          <p:cNvSpPr>
            <a:spLocks noGrp="1"/>
          </p:cNvSpPr>
          <p:nvPr>
            <p:ph type="title"/>
          </p:nvPr>
        </p:nvSpPr>
        <p:spPr/>
        <p:txBody>
          <a:bodyPr/>
          <a:lstStyle/>
          <a:p>
            <a:r>
              <a:rPr lang="en-US" dirty="0"/>
              <a:t>                     Introduction </a:t>
            </a:r>
          </a:p>
        </p:txBody>
      </p:sp>
      <p:sp>
        <p:nvSpPr>
          <p:cNvPr id="3" name="Content Placeholder 2">
            <a:extLst>
              <a:ext uri="{FF2B5EF4-FFF2-40B4-BE49-F238E27FC236}">
                <a16:creationId xmlns:a16="http://schemas.microsoft.com/office/drawing/2014/main" id="{4057C199-795B-4541-B8C0-64440A581061}"/>
              </a:ext>
            </a:extLst>
          </p:cNvPr>
          <p:cNvSpPr>
            <a:spLocks noGrp="1"/>
          </p:cNvSpPr>
          <p:nvPr>
            <p:ph idx="1"/>
          </p:nvPr>
        </p:nvSpPr>
        <p:spPr>
          <a:xfrm>
            <a:off x="874712" y="1905000"/>
            <a:ext cx="8915400" cy="3845355"/>
          </a:xfrm>
        </p:spPr>
        <p:txBody>
          <a:bodyPr/>
          <a:lstStyle/>
          <a:p>
            <a:r>
              <a:rPr lang="en-US" dirty="0"/>
              <a:t>Legal aspects are integral part of healthcare.</a:t>
            </a:r>
          </a:p>
          <a:p>
            <a:r>
              <a:rPr lang="en-US" dirty="0"/>
              <a:t>Evolving role of Case Management Nurse (administrative tasks, patient advocate)</a:t>
            </a:r>
          </a:p>
          <a:p>
            <a:r>
              <a:rPr lang="en-US" dirty="0"/>
              <a:t>Embracing changes: HIPAA, Patient rights, personal health record protection, New standards of practice for nurses.</a:t>
            </a:r>
          </a:p>
          <a:p>
            <a:r>
              <a:rPr lang="en-US" dirty="0"/>
              <a:t>Development of technology and additional legal issues</a:t>
            </a:r>
          </a:p>
          <a:p>
            <a:pPr lvl="1"/>
            <a:r>
              <a:rPr lang="en-US" dirty="0"/>
              <a:t>Cybersecurity, hacking, breach of personal medical records. </a:t>
            </a:r>
          </a:p>
          <a:p>
            <a:endParaRPr lang="en-US" dirty="0"/>
          </a:p>
        </p:txBody>
      </p:sp>
    </p:spTree>
    <p:extLst>
      <p:ext uri="{BB962C8B-B14F-4D97-AF65-F5344CB8AC3E}">
        <p14:creationId xmlns:p14="http://schemas.microsoft.com/office/powerpoint/2010/main" val="426115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3F747-ECAE-485D-BF15-2679C104ABD5}"/>
              </a:ext>
            </a:extLst>
          </p:cNvPr>
          <p:cNvSpPr>
            <a:spLocks noGrp="1"/>
          </p:cNvSpPr>
          <p:nvPr>
            <p:ph type="title"/>
          </p:nvPr>
        </p:nvSpPr>
        <p:spPr/>
        <p:txBody>
          <a:bodyPr/>
          <a:lstStyle/>
          <a:p>
            <a:r>
              <a:rPr lang="en-US" dirty="0"/>
              <a:t>                       Confidentiality </a:t>
            </a:r>
          </a:p>
        </p:txBody>
      </p:sp>
      <p:sp>
        <p:nvSpPr>
          <p:cNvPr id="3" name="Content Placeholder 2">
            <a:extLst>
              <a:ext uri="{FF2B5EF4-FFF2-40B4-BE49-F238E27FC236}">
                <a16:creationId xmlns:a16="http://schemas.microsoft.com/office/drawing/2014/main" id="{BABA1801-017D-46DB-BE56-F564D0283404}"/>
              </a:ext>
            </a:extLst>
          </p:cNvPr>
          <p:cNvSpPr>
            <a:spLocks noGrp="1"/>
          </p:cNvSpPr>
          <p:nvPr>
            <p:ph idx="1"/>
          </p:nvPr>
        </p:nvSpPr>
        <p:spPr>
          <a:xfrm>
            <a:off x="374649" y="2047875"/>
            <a:ext cx="8915400" cy="3777622"/>
          </a:xfrm>
        </p:spPr>
        <p:txBody>
          <a:bodyPr/>
          <a:lstStyle/>
          <a:p>
            <a:r>
              <a:rPr lang="en-US" dirty="0"/>
              <a:t>Building trust and enable nursing –patient relation.</a:t>
            </a:r>
          </a:p>
          <a:p>
            <a:r>
              <a:rPr lang="en-US" dirty="0"/>
              <a:t>Electronic Health Record and vulnerability to hacking and theft</a:t>
            </a:r>
          </a:p>
          <a:p>
            <a:r>
              <a:rPr lang="en-US" dirty="0"/>
              <a:t>Health information is lifelong, unlike credit card patient cannot call to bank and deactivated it. </a:t>
            </a:r>
          </a:p>
          <a:p>
            <a:r>
              <a:rPr lang="en-US" dirty="0"/>
              <a:t>Health organizations often collect not only medical information ( financial, home address, social security etc.)</a:t>
            </a:r>
          </a:p>
          <a:p>
            <a:r>
              <a:rPr lang="en-US" dirty="0"/>
              <a:t>Cybercriminals can monetize personal health information</a:t>
            </a:r>
          </a:p>
          <a:p>
            <a:endParaRPr lang="en-US" dirty="0"/>
          </a:p>
        </p:txBody>
      </p:sp>
    </p:spTree>
    <p:extLst>
      <p:ext uri="{BB962C8B-B14F-4D97-AF65-F5344CB8AC3E}">
        <p14:creationId xmlns:p14="http://schemas.microsoft.com/office/powerpoint/2010/main" val="3185282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C58-2ECF-457B-A639-974C3C295947}"/>
              </a:ext>
            </a:extLst>
          </p:cNvPr>
          <p:cNvSpPr>
            <a:spLocks noGrp="1"/>
          </p:cNvSpPr>
          <p:nvPr>
            <p:ph type="title"/>
          </p:nvPr>
        </p:nvSpPr>
        <p:spPr/>
        <p:txBody>
          <a:bodyPr/>
          <a:lstStyle/>
          <a:p>
            <a:r>
              <a:rPr lang="en-US" dirty="0"/>
              <a:t>                            HIPAA</a:t>
            </a:r>
          </a:p>
        </p:txBody>
      </p:sp>
      <p:sp>
        <p:nvSpPr>
          <p:cNvPr id="3" name="Content Placeholder 2">
            <a:extLst>
              <a:ext uri="{FF2B5EF4-FFF2-40B4-BE49-F238E27FC236}">
                <a16:creationId xmlns:a16="http://schemas.microsoft.com/office/drawing/2014/main" id="{8C066FF9-85AA-41A5-9A67-AAA8DAC1981F}"/>
              </a:ext>
            </a:extLst>
          </p:cNvPr>
          <p:cNvSpPr>
            <a:spLocks noGrp="1"/>
          </p:cNvSpPr>
          <p:nvPr>
            <p:ph idx="1"/>
          </p:nvPr>
        </p:nvSpPr>
        <p:spPr>
          <a:xfrm>
            <a:off x="687388" y="1904999"/>
            <a:ext cx="8915400" cy="4563533"/>
          </a:xfrm>
        </p:spPr>
        <p:txBody>
          <a:bodyPr>
            <a:normAutofit/>
          </a:bodyPr>
          <a:lstStyle/>
          <a:p>
            <a:r>
              <a:rPr lang="en-US" dirty="0"/>
              <a:t>The Health Insurance Portability and Accountability Act (HIPAA).</a:t>
            </a:r>
          </a:p>
          <a:p>
            <a:r>
              <a:rPr lang="en-US" dirty="0"/>
              <a:t>Signed into law in 1996 by President Bill Clinton.</a:t>
            </a:r>
          </a:p>
          <a:p>
            <a:r>
              <a:rPr lang="en-US" dirty="0"/>
              <a:t>Provide guideline of how Personal Identifiable Information (PII) must be protected by nurses and health organizations. </a:t>
            </a:r>
          </a:p>
          <a:p>
            <a:r>
              <a:rPr lang="en-US" dirty="0"/>
              <a:t>What information cover under HIPAA?</a:t>
            </a:r>
          </a:p>
          <a:p>
            <a:pPr marL="0" indent="0">
              <a:buNone/>
            </a:pPr>
            <a:r>
              <a:rPr lang="en-US" dirty="0"/>
              <a:t>            - Any spoken, written, and digital health information that potentially able to identify individual and related to patient’s past or present medical information, health coverage policy, current or future payments for health services and personal financial information.</a:t>
            </a:r>
          </a:p>
          <a:p>
            <a:r>
              <a:rPr lang="en-US" dirty="0"/>
              <a:t>All members of healthcare team, healthcare organization and business involved in care require to protect Personal Health Information (PHI).   </a:t>
            </a:r>
          </a:p>
          <a:p>
            <a:r>
              <a:rPr lang="en-US" dirty="0"/>
              <a:t>Case manager nurse on a frontline to protect patient’s PHI</a:t>
            </a:r>
          </a:p>
          <a:p>
            <a:r>
              <a:rPr lang="en-US" dirty="0"/>
              <a:t>Case manager must obtain patient’s consent to </a:t>
            </a:r>
            <a:r>
              <a:rPr lang="en-US" dirty="0" err="1"/>
              <a:t>realese</a:t>
            </a:r>
            <a:r>
              <a:rPr lang="en-US" dirty="0"/>
              <a:t> any information. </a:t>
            </a:r>
          </a:p>
        </p:txBody>
      </p:sp>
    </p:spTree>
    <p:extLst>
      <p:ext uri="{BB962C8B-B14F-4D97-AF65-F5344CB8AC3E}">
        <p14:creationId xmlns:p14="http://schemas.microsoft.com/office/powerpoint/2010/main" val="3998511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E30D5-E90A-4691-B9EB-DF7C2384BB7E}"/>
              </a:ext>
            </a:extLst>
          </p:cNvPr>
          <p:cNvSpPr>
            <a:spLocks noGrp="1"/>
          </p:cNvSpPr>
          <p:nvPr>
            <p:ph type="title"/>
          </p:nvPr>
        </p:nvSpPr>
        <p:spPr/>
        <p:txBody>
          <a:bodyPr/>
          <a:lstStyle/>
          <a:p>
            <a:r>
              <a:rPr lang="en-US" dirty="0"/>
              <a:t>       Standards of care  and Practice </a:t>
            </a:r>
          </a:p>
        </p:txBody>
      </p:sp>
      <p:sp>
        <p:nvSpPr>
          <p:cNvPr id="3" name="Content Placeholder 2">
            <a:extLst>
              <a:ext uri="{FF2B5EF4-FFF2-40B4-BE49-F238E27FC236}">
                <a16:creationId xmlns:a16="http://schemas.microsoft.com/office/drawing/2014/main" id="{19BF382D-F4E0-49FC-BC0E-873CA9B90F68}"/>
              </a:ext>
            </a:extLst>
          </p:cNvPr>
          <p:cNvSpPr>
            <a:spLocks noGrp="1"/>
          </p:cNvSpPr>
          <p:nvPr>
            <p:ph idx="1"/>
          </p:nvPr>
        </p:nvSpPr>
        <p:spPr>
          <a:xfrm>
            <a:off x="293510" y="1727200"/>
            <a:ext cx="10217679" cy="4724400"/>
          </a:xfrm>
        </p:spPr>
        <p:txBody>
          <a:bodyPr/>
          <a:lstStyle/>
          <a:p>
            <a:r>
              <a:rPr lang="en-US" dirty="0"/>
              <a:t>Individual vs Organizational level.</a:t>
            </a:r>
          </a:p>
          <a:p>
            <a:r>
              <a:rPr lang="en-US" dirty="0"/>
              <a:t>Individual: Personal decisions, Moral, Ethics.</a:t>
            </a:r>
          </a:p>
          <a:p>
            <a:pPr lvl="1"/>
            <a:r>
              <a:rPr lang="en-US" dirty="0"/>
              <a:t>Problem: Subjective, lack of standard organization, difference in ethical principles among cultures.  </a:t>
            </a:r>
          </a:p>
          <a:p>
            <a:r>
              <a:rPr lang="en-US" dirty="0"/>
              <a:t>Organizational:  American Nurses Association (ANA) defines standards and scope of practice for register nurses. </a:t>
            </a:r>
          </a:p>
          <a:p>
            <a:r>
              <a:rPr lang="en-US" dirty="0"/>
              <a:t>The Case Management Society of America (CMSA) is governing organization to determine standard of practice for case professionals.</a:t>
            </a:r>
          </a:p>
          <a:p>
            <a:pPr lvl="1"/>
            <a:r>
              <a:rPr lang="en-US" dirty="0"/>
              <a:t>In 2016 CMSA released guidelines for case management industry which</a:t>
            </a:r>
          </a:p>
          <a:p>
            <a:pPr lvl="1"/>
            <a:r>
              <a:rPr lang="en-US" dirty="0"/>
              <a:t>identify and address important foundational knowledge, skills, and competencies for the professional case managers.</a:t>
            </a:r>
          </a:p>
          <a:p>
            <a:r>
              <a:rPr lang="en-US" dirty="0"/>
              <a:t>Organization navigate case manages to deliver quality care and protect own professional role.</a:t>
            </a:r>
          </a:p>
          <a:p>
            <a:endParaRPr lang="en-US" dirty="0"/>
          </a:p>
        </p:txBody>
      </p:sp>
    </p:spTree>
    <p:extLst>
      <p:ext uri="{BB962C8B-B14F-4D97-AF65-F5344CB8AC3E}">
        <p14:creationId xmlns:p14="http://schemas.microsoft.com/office/powerpoint/2010/main" val="2897240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17F52-5307-4B79-97C2-02522AA6F5EC}"/>
              </a:ext>
            </a:extLst>
          </p:cNvPr>
          <p:cNvSpPr>
            <a:spLocks noGrp="1"/>
          </p:cNvSpPr>
          <p:nvPr>
            <p:ph type="title"/>
          </p:nvPr>
        </p:nvSpPr>
        <p:spPr/>
        <p:txBody>
          <a:bodyPr/>
          <a:lstStyle/>
          <a:p>
            <a:r>
              <a:rPr lang="en-US" dirty="0"/>
              <a:t> Informed Consent and patient’s rights</a:t>
            </a:r>
          </a:p>
        </p:txBody>
      </p:sp>
      <p:sp>
        <p:nvSpPr>
          <p:cNvPr id="3" name="Content Placeholder 2">
            <a:extLst>
              <a:ext uri="{FF2B5EF4-FFF2-40B4-BE49-F238E27FC236}">
                <a16:creationId xmlns:a16="http://schemas.microsoft.com/office/drawing/2014/main" id="{46B6640B-B22C-4030-970F-C4EB67402FA5}"/>
              </a:ext>
            </a:extLst>
          </p:cNvPr>
          <p:cNvSpPr>
            <a:spLocks noGrp="1"/>
          </p:cNvSpPr>
          <p:nvPr>
            <p:ph idx="1"/>
          </p:nvPr>
        </p:nvSpPr>
        <p:spPr/>
        <p:txBody>
          <a:bodyPr/>
          <a:lstStyle/>
          <a:p>
            <a:r>
              <a:rPr lang="en-US" dirty="0"/>
              <a:t>Protect patient from harm and provide information about treatment.</a:t>
            </a:r>
          </a:p>
          <a:p>
            <a:r>
              <a:rPr lang="en-US" dirty="0"/>
              <a:t>Form of communication between patient and provider.</a:t>
            </a:r>
          </a:p>
          <a:p>
            <a:r>
              <a:rPr lang="en-US" dirty="0"/>
              <a:t>Patient need to approve any new treatment or procedures. </a:t>
            </a:r>
          </a:p>
          <a:p>
            <a:r>
              <a:rPr lang="en-US" dirty="0"/>
              <a:t>Respect patient’s culture and dignity.</a:t>
            </a:r>
          </a:p>
          <a:p>
            <a:r>
              <a:rPr lang="en-US" dirty="0"/>
              <a:t>Culturally competent case management.</a:t>
            </a:r>
          </a:p>
          <a:p>
            <a:endParaRPr lang="en-US" dirty="0"/>
          </a:p>
        </p:txBody>
      </p:sp>
    </p:spTree>
    <p:extLst>
      <p:ext uri="{BB962C8B-B14F-4D97-AF65-F5344CB8AC3E}">
        <p14:creationId xmlns:p14="http://schemas.microsoft.com/office/powerpoint/2010/main" val="1522146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CE77-CCF8-4957-9FF5-7C250C4B0CE0}"/>
              </a:ext>
            </a:extLst>
          </p:cNvPr>
          <p:cNvSpPr>
            <a:spLocks noGrp="1"/>
          </p:cNvSpPr>
          <p:nvPr>
            <p:ph type="title"/>
          </p:nvPr>
        </p:nvSpPr>
        <p:spPr/>
        <p:txBody>
          <a:bodyPr/>
          <a:lstStyle/>
          <a:p>
            <a:r>
              <a:rPr lang="en-US" dirty="0"/>
              <a:t>            Theories of negligence </a:t>
            </a:r>
          </a:p>
        </p:txBody>
      </p:sp>
      <p:sp>
        <p:nvSpPr>
          <p:cNvPr id="3" name="Content Placeholder 2">
            <a:extLst>
              <a:ext uri="{FF2B5EF4-FFF2-40B4-BE49-F238E27FC236}">
                <a16:creationId xmlns:a16="http://schemas.microsoft.com/office/drawing/2014/main" id="{3777EBBB-F500-4B65-AEB5-787FCB412BC9}"/>
              </a:ext>
            </a:extLst>
          </p:cNvPr>
          <p:cNvSpPr>
            <a:spLocks noGrp="1"/>
          </p:cNvSpPr>
          <p:nvPr>
            <p:ph idx="1"/>
          </p:nvPr>
        </p:nvSpPr>
        <p:spPr>
          <a:xfrm>
            <a:off x="541867" y="1783644"/>
            <a:ext cx="10962745" cy="4921956"/>
          </a:xfrm>
        </p:spPr>
        <p:txBody>
          <a:bodyPr/>
          <a:lstStyle/>
          <a:p>
            <a:r>
              <a:rPr lang="en-US" dirty="0"/>
              <a:t>Negligence is act of omission and happens when nurse failed to provide expected care for patient. </a:t>
            </a:r>
          </a:p>
          <a:p>
            <a:r>
              <a:rPr lang="en-US" dirty="0"/>
              <a:t>Four elements of negligence:</a:t>
            </a:r>
          </a:p>
          <a:p>
            <a:pPr lvl="1"/>
            <a:r>
              <a:rPr lang="en-US" dirty="0"/>
              <a:t>Duty (nurse must own duty to provide care for patient) </a:t>
            </a:r>
          </a:p>
          <a:p>
            <a:pPr lvl="1"/>
            <a:r>
              <a:rPr lang="en-US" dirty="0"/>
              <a:t>Breach (violation of duty)</a:t>
            </a:r>
          </a:p>
          <a:p>
            <a:pPr lvl="1"/>
            <a:r>
              <a:rPr lang="en-US" dirty="0"/>
              <a:t>Cause (Breach of duty must have cause)</a:t>
            </a:r>
          </a:p>
          <a:p>
            <a:pPr lvl="1"/>
            <a:r>
              <a:rPr lang="en-US" dirty="0"/>
              <a:t>Harm (breach cause harm to consider negligence)</a:t>
            </a:r>
          </a:p>
          <a:p>
            <a:r>
              <a:rPr lang="en-US" dirty="0"/>
              <a:t>Malpractice is professional negligence:</a:t>
            </a:r>
          </a:p>
          <a:p>
            <a:pPr lvl="1"/>
            <a:r>
              <a:rPr lang="en-US" dirty="0"/>
              <a:t>failure to provide care what reasonably have been done by another nurse under same circumstances.</a:t>
            </a:r>
          </a:p>
          <a:p>
            <a:pPr lvl="1"/>
            <a:r>
              <a:rPr lang="en-US" dirty="0"/>
              <a:t>According code of ethics professional negligence include failure to recognize incompetent, unethical, illegal, or impaired practice that places patient at risk </a:t>
            </a:r>
          </a:p>
          <a:p>
            <a:pPr lvl="1"/>
            <a:endParaRPr lang="en-US" dirty="0"/>
          </a:p>
          <a:p>
            <a:endParaRPr lang="en-US" dirty="0"/>
          </a:p>
        </p:txBody>
      </p:sp>
    </p:spTree>
    <p:extLst>
      <p:ext uri="{BB962C8B-B14F-4D97-AF65-F5344CB8AC3E}">
        <p14:creationId xmlns:p14="http://schemas.microsoft.com/office/powerpoint/2010/main" val="3727108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61A89-7D81-499C-8D58-6AA8BDDBA5E8}"/>
              </a:ext>
            </a:extLst>
          </p:cNvPr>
          <p:cNvSpPr>
            <a:spLocks noGrp="1"/>
          </p:cNvSpPr>
          <p:nvPr>
            <p:ph type="title"/>
          </p:nvPr>
        </p:nvSpPr>
        <p:spPr/>
        <p:txBody>
          <a:bodyPr/>
          <a:lstStyle/>
          <a:p>
            <a:r>
              <a:rPr lang="en-US" dirty="0"/>
              <a:t>                      Legal Issue </a:t>
            </a:r>
            <a:br>
              <a:rPr lang="en-US" dirty="0"/>
            </a:br>
            <a:r>
              <a:rPr lang="en-US" dirty="0"/>
              <a:t>                       Case Study</a:t>
            </a:r>
          </a:p>
        </p:txBody>
      </p:sp>
      <p:sp>
        <p:nvSpPr>
          <p:cNvPr id="3" name="Content Placeholder 2">
            <a:extLst>
              <a:ext uri="{FF2B5EF4-FFF2-40B4-BE49-F238E27FC236}">
                <a16:creationId xmlns:a16="http://schemas.microsoft.com/office/drawing/2014/main" id="{536F7CB6-A215-4E59-95A0-EC4C60FB7F01}"/>
              </a:ext>
            </a:extLst>
          </p:cNvPr>
          <p:cNvSpPr>
            <a:spLocks noGrp="1"/>
          </p:cNvSpPr>
          <p:nvPr>
            <p:ph idx="1"/>
          </p:nvPr>
        </p:nvSpPr>
        <p:spPr>
          <a:xfrm>
            <a:off x="688622" y="2133600"/>
            <a:ext cx="10815990" cy="4538133"/>
          </a:xfrm>
        </p:spPr>
        <p:txBody>
          <a:bodyPr>
            <a:normAutofit/>
          </a:bodyPr>
          <a:lstStyle/>
          <a:p>
            <a:r>
              <a:rPr lang="en-US" dirty="0"/>
              <a:t>“Angelica </a:t>
            </a:r>
            <a:r>
              <a:rPr lang="en-US" dirty="0" err="1"/>
              <a:t>Heavner</a:t>
            </a:r>
            <a:r>
              <a:rPr lang="en-US" dirty="0"/>
              <a:t>, 41, went to the hospital emergency room for treatment of jaw and head pain. A hospital employee placed an IV into </a:t>
            </a:r>
            <a:r>
              <a:rPr lang="en-US" dirty="0" err="1"/>
              <a:t>Heavner’s</a:t>
            </a:r>
            <a:r>
              <a:rPr lang="en-US" dirty="0"/>
              <a:t> metacarpal vein on her right hand. The insertion of the IV caused her to develop a blister at that site, plus burning and stinging pain. The IV was not removed immediately. </a:t>
            </a:r>
            <a:r>
              <a:rPr lang="en-US" dirty="0" err="1"/>
              <a:t>Heavner</a:t>
            </a:r>
            <a:r>
              <a:rPr lang="en-US" dirty="0"/>
              <a:t> developed complications and was later diagnosed with having complex regional pain syndrome (CRPS) of the right hand, which necessitated medication and a spinal cord stimulator. CRPS, or reflex sympathetic dystrophy syndrome, causes chronic pain in patients who have contracted it. The cause of CRPS is varied. In some cases, the cause of CRPS is the dysfunction in the central or peripheral nervous system. </a:t>
            </a:r>
            <a:r>
              <a:rPr lang="en-US" dirty="0" err="1"/>
              <a:t>Heavner</a:t>
            </a:r>
            <a:r>
              <a:rPr lang="en-US" dirty="0"/>
              <a:t> filed a lawsuit against the hospital, alleging its employee negligently inserted the IV, which resulted in nerve contact and thus was the cause of the CRPS. The lawsuit also maintained that the defendant’s failure to promptly identify the problem and remove the IV led to the chronic pain syndrome.” (</a:t>
            </a:r>
            <a:r>
              <a:rPr lang="en-US" dirty="0" err="1"/>
              <a:t>Kreisman</a:t>
            </a:r>
            <a:r>
              <a:rPr lang="en-US" dirty="0"/>
              <a:t>, R.,2016).</a:t>
            </a:r>
          </a:p>
          <a:p>
            <a:r>
              <a:rPr lang="en-US" dirty="0"/>
              <a:t>Is IV insertion was done in negligent way? Is nurse failed to identify and address problem in timely manner?  </a:t>
            </a:r>
          </a:p>
          <a:p>
            <a:endParaRPr lang="en-US" dirty="0"/>
          </a:p>
        </p:txBody>
      </p:sp>
    </p:spTree>
    <p:extLst>
      <p:ext uri="{BB962C8B-B14F-4D97-AF65-F5344CB8AC3E}">
        <p14:creationId xmlns:p14="http://schemas.microsoft.com/office/powerpoint/2010/main" val="784938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EBD15-C7F5-4E5F-B9AD-60CFEB5F69CA}"/>
              </a:ext>
            </a:extLst>
          </p:cNvPr>
          <p:cNvSpPr>
            <a:spLocks noGrp="1"/>
          </p:cNvSpPr>
          <p:nvPr>
            <p:ph type="title"/>
          </p:nvPr>
        </p:nvSpPr>
        <p:spPr/>
        <p:txBody>
          <a:bodyPr/>
          <a:lstStyle/>
          <a:p>
            <a:r>
              <a:rPr lang="en-US" dirty="0"/>
              <a:t>Case study. Answers…</a:t>
            </a:r>
          </a:p>
        </p:txBody>
      </p:sp>
      <p:sp>
        <p:nvSpPr>
          <p:cNvPr id="3" name="Content Placeholder 2">
            <a:extLst>
              <a:ext uri="{FF2B5EF4-FFF2-40B4-BE49-F238E27FC236}">
                <a16:creationId xmlns:a16="http://schemas.microsoft.com/office/drawing/2014/main" id="{AF99A127-DB84-41A4-8EA5-BF4D22CA48F6}"/>
              </a:ext>
            </a:extLst>
          </p:cNvPr>
          <p:cNvSpPr>
            <a:spLocks noGrp="1"/>
          </p:cNvSpPr>
          <p:nvPr>
            <p:ph idx="1"/>
          </p:nvPr>
        </p:nvSpPr>
        <p:spPr/>
        <p:txBody>
          <a:bodyPr/>
          <a:lstStyle/>
          <a:p>
            <a:r>
              <a:rPr lang="en-US" dirty="0"/>
              <a:t>From information in the case, it is unclear if IV insertion was negligent from nurse. Even though patient developed pain and other complications on insertion site, it is not necessary nurse’s fall. The IV complications such as infiltration and phlebitis may developed even after using correct technique of IV insertion and care. </a:t>
            </a:r>
          </a:p>
          <a:p>
            <a:r>
              <a:rPr lang="en-US" dirty="0"/>
              <a:t>Second part of the claim can be considered as professional negligence or malpractice. In this nurse failed to examine site of insertion and identify problem in timely manner which caused harm. According the protocol nurse must regular monitor insertion site for any signs of phlebitis or infiltration. When nurse identify signs of complications in this case pain and burning sensation, nurse had to assess patient conditions, stop therapy, and removed IV immediately.</a:t>
            </a:r>
          </a:p>
        </p:txBody>
      </p:sp>
    </p:spTree>
    <p:extLst>
      <p:ext uri="{BB962C8B-B14F-4D97-AF65-F5344CB8AC3E}">
        <p14:creationId xmlns:p14="http://schemas.microsoft.com/office/powerpoint/2010/main" val="5325749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159</TotalTime>
  <Words>1340</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Legal Issues in Case management</vt:lpstr>
      <vt:lpstr>                     Introduction </vt:lpstr>
      <vt:lpstr>                       Confidentiality </vt:lpstr>
      <vt:lpstr>                            HIPAA</vt:lpstr>
      <vt:lpstr>       Standards of care  and Practice </vt:lpstr>
      <vt:lpstr> Informed Consent and patient’s rights</vt:lpstr>
      <vt:lpstr>            Theories of negligence </vt:lpstr>
      <vt:lpstr>                      Legal Issue                         Case Study</vt:lpstr>
      <vt:lpstr>Case study. Answers…</vt:lpstr>
      <vt:lpstr>                Conclusion</vt:lpstr>
      <vt:lpstr>                       References</vt:lpstr>
      <vt:lpstr>                   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Issues in Case management</dc:title>
  <dc:creator>Igor.Lebedivskyi@mail.citytech.cuny.edu</dc:creator>
  <cp:lastModifiedBy>Igor.Lebedivskyi@mail.citytech.cuny.edu</cp:lastModifiedBy>
  <cp:revision>17</cp:revision>
  <dcterms:created xsi:type="dcterms:W3CDTF">2020-05-13T01:59:32Z</dcterms:created>
  <dcterms:modified xsi:type="dcterms:W3CDTF">2020-05-13T15:12:38Z</dcterms:modified>
</cp:coreProperties>
</file>