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531191D-F82B-47FD-AF34-A76EA37DE5F4}">
  <a:tblStyle styleId="{9531191D-F82B-47FD-AF34-A76EA37DE5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dad466018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1dad466018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23483a9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23483a9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ad46601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dad46601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ad46601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dad46601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ad466018_0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dad466018_0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dad46601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dad46601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23483a9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123483a9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23483a9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23483a9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dad46601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dad46601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23483a9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23483a9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ad466018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1dad466018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ad46601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dad46601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dad46601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dad46601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ad466018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dad466018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812726" y="2652117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475930" y="4878958"/>
            <a:ext cx="1854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mnd.udacity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2126025" y="2047270"/>
            <a:ext cx="48918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Project 4: On-Site SEO</a:t>
            </a:r>
            <a:endParaRPr sz="2000"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500" y="0"/>
            <a:ext cx="5076825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Page Index</a:t>
            </a:r>
            <a:endParaRPr u="sng"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932325" cy="27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385350" y="3752900"/>
            <a:ext cx="7120500" cy="1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Page index is important due to the fact </a:t>
            </a:r>
            <a:r>
              <a:rPr lang="en">
                <a:solidFill>
                  <a:srgbClr val="FFFFFF"/>
                </a:solidFill>
              </a:rPr>
              <a:t>it's</a:t>
            </a:r>
            <a:r>
              <a:rPr lang="en">
                <a:solidFill>
                  <a:srgbClr val="FFFFFF"/>
                </a:solidFill>
              </a:rPr>
              <a:t> the website used when the web browser is opened. In this case Udacity DMND has no record of any Index pages.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Page Speed</a:t>
            </a:r>
            <a:endParaRPr u="sng"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4"/>
            <a:ext cx="4563724" cy="23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/>
          <p:nvPr/>
        </p:nvSpPr>
        <p:spPr>
          <a:xfrm>
            <a:off x="343450" y="3644000"/>
            <a:ext cx="6827400" cy="1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Good page speed is important due to the fact it helps website’s performance </a:t>
            </a:r>
            <a:r>
              <a:rPr lang="en">
                <a:solidFill>
                  <a:srgbClr val="FFFFFF"/>
                </a:solidFill>
              </a:rPr>
              <a:t>optimization.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Mobile-Friendly Evaluation</a:t>
            </a:r>
            <a:endParaRPr u="sng"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63225"/>
            <a:ext cx="4678898" cy="22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544500" y="3417825"/>
            <a:ext cx="72798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Mobile Evaluation helps optimize your website for mobile devices to drive traffic to your website because mobile devices are more </a:t>
            </a:r>
            <a:r>
              <a:rPr lang="en">
                <a:solidFill>
                  <a:srgbClr val="FFFFFF"/>
                </a:solidFill>
              </a:rPr>
              <a:t>convenient</a:t>
            </a:r>
            <a:r>
              <a:rPr lang="en">
                <a:solidFill>
                  <a:srgbClr val="FFFFFF"/>
                </a:solidFill>
              </a:rPr>
              <a:t> than desktops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2126025" y="2047270"/>
            <a:ext cx="48918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Recommendations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t/>
            </a:r>
            <a:endParaRPr sz="2000"/>
          </a:p>
        </p:txBody>
      </p:sp>
      <p:sp>
        <p:nvSpPr>
          <p:cNvPr id="143" name="Google Shape;143;p26"/>
          <p:cNvSpPr/>
          <p:nvPr/>
        </p:nvSpPr>
        <p:spPr>
          <a:xfrm>
            <a:off x="4214813" y="1873140"/>
            <a:ext cx="714300" cy="38100"/>
          </a:xfrm>
          <a:prstGeom prst="rect">
            <a:avLst/>
          </a:prstGeom>
          <a:solidFill>
            <a:srgbClr val="DBE2E8"/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62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Based on the On site, Off site research, performance of the recommended website </a:t>
            </a:r>
            <a:r>
              <a:rPr lang="en" sz="1400" u="sng">
                <a:solidFill>
                  <a:srgbClr val="0000FF"/>
                </a:solidFill>
                <a:hlinkClick r:id="rId3"/>
              </a:rPr>
              <a:t>http://dmnd.udacity.com/</a:t>
            </a:r>
            <a:r>
              <a:rPr lang="en" sz="1400">
                <a:solidFill>
                  <a:srgbClr val="FFFFFF"/>
                </a:solidFill>
              </a:rPr>
              <a:t> the following flaws overlooked are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sz="1400">
                <a:solidFill>
                  <a:srgbClr val="FFFFFF"/>
                </a:solidFill>
              </a:rPr>
              <a:t>Index Pages are N/A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sz="1400">
                <a:solidFill>
                  <a:srgbClr val="FFFFFF"/>
                </a:solidFill>
              </a:rPr>
              <a:t>Mobile Page speed is Good but can be improved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sz="1400">
                <a:solidFill>
                  <a:srgbClr val="FFFFFF"/>
                </a:solidFill>
              </a:rPr>
              <a:t>Alt and Meta tags are lacking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To help improve the </a:t>
            </a:r>
            <a:r>
              <a:rPr lang="en" sz="1400">
                <a:solidFill>
                  <a:srgbClr val="FFFFFF"/>
                </a:solidFill>
              </a:rPr>
              <a:t>website's</a:t>
            </a:r>
            <a:r>
              <a:rPr lang="en" sz="1400">
                <a:solidFill>
                  <a:srgbClr val="FFFFFF"/>
                </a:solidFill>
              </a:rPr>
              <a:t> usage and </a:t>
            </a:r>
            <a:r>
              <a:rPr lang="en" sz="1400">
                <a:solidFill>
                  <a:srgbClr val="FFFFFF"/>
                </a:solidFill>
              </a:rPr>
              <a:t>trafficking the following must be done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-more pages must me added to website to improve the google indexation 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- More Alt and Meta tags so the page can be tracked by more search engines</a:t>
            </a:r>
            <a:r>
              <a:rPr lang="en" sz="1400">
                <a:solidFill>
                  <a:srgbClr val="FFFFFF"/>
                </a:solidFill>
              </a:rPr>
              <a:t> 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Keywords </a:t>
            </a:r>
            <a:endParaRPr sz="3000" u="sng"/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8520600" cy="5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25C65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6" name="Google Shape;66;p15"/>
          <p:cNvGraphicFramePr/>
          <p:nvPr/>
        </p:nvGraphicFramePr>
        <p:xfrm>
          <a:off x="952500" y="202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{9531191D-F82B-47FD-AF34-A76EA37DE5F4}</a:tableStyleId>
              </a:tblPr>
              <a:tblGrid>
                <a:gridCol w="382850"/>
                <a:gridCol w="2728650"/>
                <a:gridCol w="4127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Head Keywords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Tail Keywords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Marketing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 Digital Marketing Course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Social Media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Social Media advertising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Udacity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Udacity digital marketing program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Ebook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Udacity DMND Ebook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Website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Udacity website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D676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Keyword with the Greatest Potential</a:t>
            </a:r>
            <a:endParaRPr sz="3000" u="sng"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976350"/>
            <a:ext cx="8520600" cy="3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25C65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highlight>
                  <a:schemeClr val="lt1"/>
                </a:highlight>
              </a:rPr>
              <a:t>The head Keyword with the highest potential would be</a:t>
            </a:r>
            <a:r>
              <a:rPr b="1" lang="en" sz="1400">
                <a:solidFill>
                  <a:srgbClr val="FF0000"/>
                </a:solidFill>
                <a:highlight>
                  <a:schemeClr val="lt1"/>
                </a:highlight>
              </a:rPr>
              <a:t> “Udacity”</a:t>
            </a:r>
            <a:endParaRPr b="1" sz="14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525C65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525C65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highlight>
                  <a:schemeClr val="lt1"/>
                </a:highlight>
              </a:rPr>
              <a:t>The tail keyword with the greatest potential would be </a:t>
            </a:r>
            <a:r>
              <a:rPr b="1" lang="en" sz="1400">
                <a:solidFill>
                  <a:srgbClr val="FF0000"/>
                </a:solidFill>
                <a:highlight>
                  <a:schemeClr val="lt1"/>
                </a:highlight>
              </a:rPr>
              <a:t>“Social media advertising”</a:t>
            </a:r>
            <a:endParaRPr b="1" sz="14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25C65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00" y="3770575"/>
            <a:ext cx="5053973" cy="9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400" y="1762300"/>
            <a:ext cx="5014177" cy="8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Technical Audit: Metadata</a:t>
            </a:r>
            <a:endParaRPr u="sng"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5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25C65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1" name="Google Shape;81;p17"/>
          <p:cNvGraphicFramePr/>
          <p:nvPr/>
        </p:nvGraphicFramePr>
        <p:xfrm>
          <a:off x="311700" y="183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{9531191D-F82B-47FD-AF34-A76EA37DE5F4}</a:tableStyleId>
              </a:tblPr>
              <a:tblGrid>
                <a:gridCol w="1702975"/>
                <a:gridCol w="3160625"/>
                <a:gridCol w="3749650"/>
              </a:tblGrid>
              <a:tr h="38635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DMND URL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http://dmnd.udacity.com/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6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Current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Revision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7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Title Tag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Udacity Digital Marketing Nanodegree Program Website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Digital Marketing Nano Degree Program/Udacity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Meta-Description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Obtain real world experiences running live campaigns from mentors. Expand your knowledge on digital marketing. 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Alt-Tag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-Udacity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-Digital Marketing 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-Online Course 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-Online instructor 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Suggested Blog Topics </a:t>
            </a:r>
            <a:endParaRPr sz="3000" u="sng"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b="1" lang="en">
                <a:solidFill>
                  <a:srgbClr val="FFFFFF"/>
                </a:solidFill>
              </a:rPr>
              <a:t>Reasons why Online Digital Marketing Programs will expand your market strategy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b="1" lang="en">
                <a:solidFill>
                  <a:srgbClr val="FFFFFF"/>
                </a:solidFill>
              </a:rPr>
              <a:t>5 reasons why </a:t>
            </a:r>
            <a:r>
              <a:rPr b="1" lang="en">
                <a:solidFill>
                  <a:srgbClr val="FFFFFF"/>
                </a:solidFill>
              </a:rPr>
              <a:t>Udacity</a:t>
            </a:r>
            <a:r>
              <a:rPr b="1" lang="en">
                <a:solidFill>
                  <a:srgbClr val="FFFFFF"/>
                </a:solidFill>
              </a:rPr>
              <a:t> Digital </a:t>
            </a:r>
            <a:r>
              <a:rPr b="1" lang="en">
                <a:solidFill>
                  <a:srgbClr val="FFFFFF"/>
                </a:solidFill>
              </a:rPr>
              <a:t>Marketing</a:t>
            </a:r>
            <a:r>
              <a:rPr b="1" lang="en">
                <a:solidFill>
                  <a:srgbClr val="FFFFFF"/>
                </a:solidFill>
              </a:rPr>
              <a:t> program is getting popular for college students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b="1" lang="en">
                <a:solidFill>
                  <a:srgbClr val="FFFFFF"/>
                </a:solidFill>
              </a:rPr>
              <a:t>5 </a:t>
            </a:r>
            <a:r>
              <a:rPr b="1" lang="en">
                <a:solidFill>
                  <a:srgbClr val="FFFFFF"/>
                </a:solidFill>
              </a:rPr>
              <a:t>reasons</a:t>
            </a:r>
            <a:r>
              <a:rPr b="1" lang="en">
                <a:solidFill>
                  <a:srgbClr val="FFFFFF"/>
                </a:solidFill>
              </a:rPr>
              <a:t> why Online courses help build </a:t>
            </a:r>
            <a:r>
              <a:rPr b="1" lang="en">
                <a:solidFill>
                  <a:srgbClr val="FFFFFF"/>
                </a:solidFill>
              </a:rPr>
              <a:t>strong</a:t>
            </a:r>
            <a:r>
              <a:rPr b="1" lang="en">
                <a:solidFill>
                  <a:srgbClr val="FFFFFF"/>
                </a:solidFill>
              </a:rPr>
              <a:t> Companies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Summary</a:t>
            </a:r>
            <a:r>
              <a:rPr lang="en">
                <a:solidFill>
                  <a:srgbClr val="FFFFFF"/>
                </a:solidFill>
              </a:rPr>
              <a:t>: These are suggested blog topics relevant towards my expanding target persona. Starting with topic 1. Targeting </a:t>
            </a:r>
            <a:r>
              <a:rPr lang="en">
                <a:solidFill>
                  <a:srgbClr val="FFFFFF"/>
                </a:solidFill>
              </a:rPr>
              <a:t>business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professionals trying to gain more knowledge, Topic 2  targets students who want to set up a foundation for their career and the last topic is targeting anyone trying to expand or grow their own personal company.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25C6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2126025" y="2047270"/>
            <a:ext cx="48918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Off-Site SEO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t/>
            </a:r>
            <a:endParaRPr sz="2000"/>
          </a:p>
        </p:txBody>
      </p:sp>
      <p:sp>
        <p:nvSpPr>
          <p:cNvPr id="93" name="Google Shape;93;p19"/>
          <p:cNvSpPr/>
          <p:nvPr/>
        </p:nvSpPr>
        <p:spPr>
          <a:xfrm>
            <a:off x="4214813" y="1873140"/>
            <a:ext cx="714300" cy="38100"/>
          </a:xfrm>
          <a:prstGeom prst="rect">
            <a:avLst/>
          </a:prstGeom>
          <a:solidFill>
            <a:srgbClr val="DBE2E8"/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Technical Audit: Backlink Audit</a:t>
            </a:r>
            <a:br>
              <a:rPr lang="en" sz="3000" u="sng"/>
            </a:br>
            <a:endParaRPr sz="3000" u="sng"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143925" y="1017725"/>
            <a:ext cx="8520600" cy="11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graphicFrame>
        <p:nvGraphicFramePr>
          <p:cNvPr id="100" name="Google Shape;100;p20"/>
          <p:cNvGraphicFramePr/>
          <p:nvPr/>
        </p:nvGraphicFramePr>
        <p:xfrm>
          <a:off x="461225" y="15000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{9531191D-F82B-47FD-AF34-A76EA37DE5F4}</a:tableStyleId>
              </a:tblPr>
              <a:tblGrid>
                <a:gridCol w="319125"/>
                <a:gridCol w="3596400"/>
                <a:gridCol w="3668900"/>
              </a:tblGrid>
              <a:tr h="40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25C6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Backlink 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Domain Authority (DA)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7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25C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solidFill>
                          <a:srgbClr val="525C6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twitter.com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25C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solidFill>
                          <a:srgbClr val="525C6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Reddit.com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97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25C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>
                        <a:solidFill>
                          <a:srgbClr val="525C6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Facebook.com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100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Link-Building</a:t>
            </a:r>
            <a:endParaRPr sz="3000" u="sng"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11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graphicFrame>
        <p:nvGraphicFramePr>
          <p:cNvPr id="107" name="Google Shape;107;p21"/>
          <p:cNvGraphicFramePr/>
          <p:nvPr/>
        </p:nvGraphicFramePr>
        <p:xfrm>
          <a:off x="311700" y="11524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{9531191D-F82B-47FD-AF34-A76EA37DE5F4}</a:tableStyleId>
              </a:tblPr>
              <a:tblGrid>
                <a:gridCol w="426300"/>
                <a:gridCol w="2245300"/>
                <a:gridCol w="3269500"/>
                <a:gridCol w="2493400"/>
              </a:tblGrid>
              <a:tr h="550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525C6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Site Name 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Site URL 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Organic Search Traffic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0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25C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solidFill>
                          <a:srgbClr val="525C6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Forbes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forbes.com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39.8M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25C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solidFill>
                          <a:srgbClr val="525C6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I-programmer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i-programmer.info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22.9K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0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25C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>
                        <a:solidFill>
                          <a:srgbClr val="525C6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Business Wire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businesswire.com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794K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25C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2126025" y="2047270"/>
            <a:ext cx="48918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Performance Testing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t/>
            </a:r>
            <a:endParaRPr sz="2000"/>
          </a:p>
        </p:txBody>
      </p:sp>
      <p:sp>
        <p:nvSpPr>
          <p:cNvPr id="113" name="Google Shape;113;p22"/>
          <p:cNvSpPr/>
          <p:nvPr/>
        </p:nvSpPr>
        <p:spPr>
          <a:xfrm>
            <a:off x="4214813" y="1873140"/>
            <a:ext cx="714300" cy="38100"/>
          </a:xfrm>
          <a:prstGeom prst="rect">
            <a:avLst/>
          </a:prstGeom>
          <a:solidFill>
            <a:srgbClr val="DBE2E8"/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