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embeddedFontLst>
    <p:embeddedFont>
      <p:font typeface="Helvetica Neue"/>
      <p:regular r:id="rId13"/>
      <p:bold r:id="rId14"/>
      <p:italic r:id="rId15"/>
      <p:boldItalic r:id="rId16"/>
    </p:embeddedFont>
    <p:embeddedFont>
      <p:font typeface="Open Sans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HelveticaNeue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HelveticaNeue-italic.fntdata"/><Relationship Id="rId14" Type="http://schemas.openxmlformats.org/officeDocument/2006/relationships/font" Target="fonts/HelveticaNeue-bold.fntdata"/><Relationship Id="rId17" Type="http://schemas.openxmlformats.org/officeDocument/2006/relationships/font" Target="fonts/OpenSans-regular.fntdata"/><Relationship Id="rId16" Type="http://schemas.openxmlformats.org/officeDocument/2006/relationships/font" Target="fonts/HelveticaNeue-boldItalic.fntdata"/><Relationship Id="rId5" Type="http://schemas.openxmlformats.org/officeDocument/2006/relationships/slide" Target="slides/slide1.xml"/><Relationship Id="rId19" Type="http://schemas.openxmlformats.org/officeDocument/2006/relationships/font" Target="fonts/OpenSans-italic.fntdata"/><Relationship Id="rId6" Type="http://schemas.openxmlformats.org/officeDocument/2006/relationships/slide" Target="slides/slide2.xml"/><Relationship Id="rId18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123483a9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123483a9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df75bd824_0_0:notes"/>
          <p:cNvSpPr/>
          <p:nvPr>
            <p:ph idx="2" type="sldImg"/>
          </p:nvPr>
        </p:nvSpPr>
        <p:spPr>
          <a:xfrm>
            <a:off x="381353" y="685800"/>
            <a:ext cx="6095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df75bd8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457fff0d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457fff0d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457fff0d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457fff0d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123483a9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123483a9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123483a9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123483a9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123483a9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123483a9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&amp; Sub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1812726" y="863947"/>
            <a:ext cx="5518500" cy="1741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"/>
              <a:buNone/>
              <a:defRPr b="0" i="0" sz="4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812726" y="2652117"/>
            <a:ext cx="5518500" cy="5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None/>
              <a:defRPr b="0" i="0" sz="17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"/>
              <a:buChar char="•"/>
              <a:defRPr b="0" i="0" sz="1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475930" y="4878958"/>
            <a:ext cx="185400" cy="1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  <a:defRPr b="0" i="0" sz="9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507400" y="2120550"/>
            <a:ext cx="8382000" cy="70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Open Sans"/>
              <a:buNone/>
            </a:pPr>
            <a:r>
              <a:rPr lang="en"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Project 3: Run a Facebook Campaign</a:t>
            </a:r>
            <a:endParaRPr sz="3600"/>
          </a:p>
        </p:txBody>
      </p:sp>
      <p:sp>
        <p:nvSpPr>
          <p:cNvPr id="59" name="Google Shape;59;p14"/>
          <p:cNvSpPr/>
          <p:nvPr/>
        </p:nvSpPr>
        <p:spPr>
          <a:xfrm>
            <a:off x="1834706" y="2946950"/>
            <a:ext cx="55863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CBD6"/>
              </a:buClr>
              <a:buFont typeface="Open Sans"/>
              <a:buNone/>
            </a:pPr>
            <a:r>
              <a:t/>
            </a:r>
            <a:endParaRPr sz="2400"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3575" y="0"/>
            <a:ext cx="5076825" cy="89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Digital Marketing </a:t>
            </a:r>
            <a:r>
              <a:rPr lang="en" sz="3000" u="sng"/>
              <a:t>Nanodegree</a:t>
            </a:r>
            <a:r>
              <a:rPr lang="en" sz="3000" u="sng"/>
              <a:t> Program (DMND)</a:t>
            </a:r>
            <a:endParaRPr sz="3000" u="sng"/>
          </a:p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(DMND) is my </a:t>
            </a:r>
            <a:r>
              <a:rPr lang="en">
                <a:solidFill>
                  <a:srgbClr val="FFFFFF"/>
                </a:solidFill>
              </a:rPr>
              <a:t>preferred</a:t>
            </a:r>
            <a:r>
              <a:rPr lang="en">
                <a:solidFill>
                  <a:srgbClr val="FFFFFF"/>
                </a:solidFill>
              </a:rPr>
              <a:t> product for my Facebook campaign. The purpose of this campaign is to increase the conversions of the free </a:t>
            </a:r>
            <a:r>
              <a:rPr lang="en">
                <a:solidFill>
                  <a:srgbClr val="FFFFFF"/>
                </a:solidFill>
              </a:rPr>
              <a:t>EBook</a:t>
            </a:r>
            <a:r>
              <a:rPr lang="en">
                <a:solidFill>
                  <a:srgbClr val="FFFFFF"/>
                </a:solidFill>
              </a:rPr>
              <a:t>. My goal is to obtain more </a:t>
            </a:r>
            <a:r>
              <a:rPr lang="en">
                <a:solidFill>
                  <a:srgbClr val="FFFFFF"/>
                </a:solidFill>
              </a:rPr>
              <a:t>potential</a:t>
            </a:r>
            <a:r>
              <a:rPr lang="en">
                <a:solidFill>
                  <a:srgbClr val="FFFFFF"/>
                </a:solidFill>
              </a:rPr>
              <a:t> customers by offering the Free EBook on social Media platforms such as Facebook.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The type of customers I tried attracting were from the ages of 18-25. With </a:t>
            </a:r>
            <a:r>
              <a:rPr lang="en">
                <a:solidFill>
                  <a:srgbClr val="FFFFFF"/>
                </a:solidFill>
              </a:rPr>
              <a:t>interests</a:t>
            </a:r>
            <a:r>
              <a:rPr lang="en">
                <a:solidFill>
                  <a:srgbClr val="FFFFFF"/>
                </a:solidFill>
              </a:rPr>
              <a:t> towards college goals, and </a:t>
            </a:r>
            <a:r>
              <a:rPr lang="en">
                <a:solidFill>
                  <a:srgbClr val="FFFFFF"/>
                </a:solidFill>
              </a:rPr>
              <a:t>were located</a:t>
            </a:r>
            <a:r>
              <a:rPr lang="en">
                <a:solidFill>
                  <a:srgbClr val="FFFFFF"/>
                </a:solidFill>
              </a:rPr>
              <a:t> around cities. I used images similar to college and school experiences to help gain the attention.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525C65"/>
                </a:solidFill>
              </a:rPr>
              <a:t>Target Persona</a:t>
            </a:r>
            <a:endParaRPr b="1">
              <a:solidFill>
                <a:srgbClr val="525C65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525C65"/>
              </a:solidFill>
            </a:endParaRPr>
          </a:p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B4E5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20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Customer Persona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24450" y="811900"/>
            <a:ext cx="2854500" cy="1835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Background &amp; Demographics</a:t>
            </a:r>
            <a:endParaRPr b="1"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23 Years Old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Male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Bachelor's Degree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Single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222150" y="3010050"/>
            <a:ext cx="2628600" cy="1835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E7CC3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r>
              <a:rPr b="1"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Sports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Traveling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Meeting with Friends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6142200" y="3010050"/>
            <a:ext cx="2690100" cy="1835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E7CC3"/>
                </a:solidFill>
                <a:latin typeface="Open Sans"/>
                <a:ea typeface="Open Sans"/>
                <a:cs typeface="Open Sans"/>
                <a:sym typeface="Open Sans"/>
              </a:rPr>
              <a:t>Barriers</a:t>
            </a:r>
            <a:endParaRPr b="1">
              <a:solidFill>
                <a:srgbClr val="8E7CC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8E7CC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Bad time management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Ignorance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Insufficient experience in marketing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6142300" y="811900"/>
            <a:ext cx="3001800" cy="1835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8E7CC3"/>
                </a:solidFill>
              </a:rPr>
              <a:t>Needs</a:t>
            </a:r>
            <a:endParaRPr b="1">
              <a:solidFill>
                <a:srgbClr val="8E7CC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8E7CC3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Experience in Marketing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Self development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Career Recognition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</a:pPr>
            <a:r>
              <a:rPr lang="en">
                <a:solidFill>
                  <a:schemeClr val="dk2"/>
                </a:solidFill>
              </a:rPr>
              <a:t>Hunger for success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7" name="Google Shape;77;p16"/>
          <p:cNvSpPr txBox="1"/>
          <p:nvPr/>
        </p:nvSpPr>
        <p:spPr>
          <a:xfrm>
            <a:off x="3111625" y="3022775"/>
            <a:ext cx="2854500" cy="18357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74EA7"/>
                </a:solidFill>
                <a:latin typeface="Open Sans"/>
                <a:ea typeface="Open Sans"/>
                <a:cs typeface="Open Sans"/>
                <a:sym typeface="Open Sans"/>
              </a:rPr>
              <a:t>Goals</a:t>
            </a:r>
            <a:endParaRPr b="1"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74EA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Further knowledge in marketing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Good income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Raise a family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AutoNum type="arabicPeriod"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Launch stable career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576575" y="601175"/>
            <a:ext cx="1868100" cy="260400"/>
          </a:xfrm>
          <a:prstGeom prst="rect">
            <a:avLst/>
          </a:prstGeom>
          <a:solidFill>
            <a:srgbClr val="02B4E5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674EA7"/>
                </a:solidFill>
              </a:rPr>
              <a:t>Robert Anderson</a:t>
            </a:r>
            <a:endParaRPr sz="1600">
              <a:solidFill>
                <a:srgbClr val="674EA7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6141" y="1045305"/>
            <a:ext cx="1371758" cy="1368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Marketing Objective </a:t>
            </a:r>
            <a:endParaRPr sz="3000" u="sng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5321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highlight>
                  <a:schemeClr val="lt1"/>
                </a:highlight>
              </a:rPr>
              <a:t>To achieve the total number of 500 potential customers from Facebook advertising with a Budget of $125 in a 5 day timeframe.</a:t>
            </a:r>
            <a:endParaRPr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KPI</a:t>
            </a:r>
            <a:r>
              <a:rPr lang="en" u="sng"/>
              <a:t>  </a:t>
            </a:r>
            <a:endParaRPr u="sng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Will be tracked through the number of page likes and Post </a:t>
            </a:r>
            <a:r>
              <a:rPr lang="en">
                <a:solidFill>
                  <a:srgbClr val="FFFFFF"/>
                </a:solidFill>
              </a:rPr>
              <a:t>engagements</a:t>
            </a:r>
            <a:r>
              <a:rPr lang="en">
                <a:solidFill>
                  <a:srgbClr val="FFFFFF"/>
                </a:solidFill>
              </a:rPr>
              <a:t>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6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525C65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435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Campaign &amp; Ad Set: Sample </a:t>
            </a:r>
            <a:br>
              <a:rPr lang="en" u="sng"/>
            </a:br>
            <a:endParaRPr u="sng"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458025"/>
            <a:ext cx="4241100" cy="31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I targeted the minds of Students and recent college </a:t>
            </a:r>
            <a:r>
              <a:rPr lang="en">
                <a:solidFill>
                  <a:srgbClr val="FFFFFF"/>
                </a:solidFill>
              </a:rPr>
              <a:t>graduates</a:t>
            </a:r>
            <a:r>
              <a:rPr lang="en">
                <a:solidFill>
                  <a:srgbClr val="FFFFFF"/>
                </a:solidFill>
              </a:rPr>
              <a:t> with the Text and images provided for the Ad, to attract those types of customers.</a:t>
            </a:r>
            <a:endParaRPr i="1" sz="1400">
              <a:solidFill>
                <a:srgbClr val="FFFFFF"/>
              </a:solidFill>
            </a:endParaRPr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8825" y="0"/>
            <a:ext cx="3605175" cy="50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Ad Summary: Sample </a:t>
            </a:r>
            <a:endParaRPr u="sng"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0000"/>
              </a:lnSpc>
              <a:spcBef>
                <a:spcPts val="0"/>
              </a:spcBef>
              <a:spcAft>
                <a:spcPts val="1100"/>
              </a:spcAft>
              <a:buNone/>
            </a:pPr>
            <a:r>
              <a:rPr lang="en">
                <a:solidFill>
                  <a:srgbClr val="FFFFFF"/>
                </a:solidFill>
              </a:rPr>
              <a:t>I used Images from Stock Image and Text that I personally generated. As shown in the next slide.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2775" y="2165250"/>
            <a:ext cx="6454974" cy="29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/>
              <a:t>Ad Images: Sample </a:t>
            </a:r>
            <a:endParaRPr u="sng"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952" y="1335175"/>
            <a:ext cx="3378574" cy="311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1594" y="1300050"/>
            <a:ext cx="2867881" cy="318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2225" y="1264925"/>
            <a:ext cx="2758850" cy="318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