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2616200"/>
            <a:ext cx="10464800" cy="2540000"/>
          </a:xfrm>
          <a:prstGeom prst="rect">
            <a:avLst/>
          </a:prstGeom>
        </p:spPr>
        <p:txBody>
          <a:bodyPr anchor="b"/>
          <a:lstStyle/>
          <a:p>
            <a:pPr/>
            <a:r>
              <a:t>Title Text</a:t>
            </a:r>
          </a:p>
        </p:txBody>
      </p:sp>
      <p:sp>
        <p:nvSpPr>
          <p:cNvPr id="12" name="Body Level One…"/>
          <p:cNvSpPr txBox="1"/>
          <p:nvPr>
            <p:ph type="body" sz="quarter" idx="1"/>
          </p:nvPr>
        </p:nvSpPr>
        <p:spPr>
          <a:xfrm>
            <a:off x="1270000" y="5207000"/>
            <a:ext cx="10464800" cy="16637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5715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94" name="“Type a quote here.”"/>
          <p:cNvSpPr txBox="1"/>
          <p:nvPr>
            <p:ph type="body" sz="quarter" idx="14"/>
          </p:nvPr>
        </p:nvSpPr>
        <p:spPr>
          <a:xfrm>
            <a:off x="1270000" y="4518049"/>
            <a:ext cx="10464800" cy="717502"/>
          </a:xfrm>
          <a:prstGeom prst="rect">
            <a:avLst/>
          </a:prstGeom>
        </p:spPr>
        <p:txBody>
          <a:bodyPr>
            <a:spAutoFit/>
          </a:bodyPr>
          <a:lstStyle>
            <a:lvl1pPr marL="0" indent="0" algn="ctr">
              <a:spcBef>
                <a:spcPts val="2400"/>
              </a:spcBef>
              <a:buSzTx/>
              <a:buNone/>
              <a:defRPr sz="3800"/>
            </a:lvl1pPr>
          </a:lstStyle>
          <a:p>
            <a:pPr/>
            <a:r>
              <a:t>“Type a quote here.”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a:ln w="88900"/>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181100" y="1160942"/>
            <a:ext cx="10642600" cy="5511801"/>
          </a:xfrm>
          <a:prstGeom prst="rect">
            <a:avLst/>
          </a:prstGeom>
          <a:ln w="9525">
            <a:round/>
          </a:ln>
        </p:spPr>
        <p:txBody>
          <a:bodyPr lIns="91439" tIns="45719" rIns="91439" bIns="45719" anchor="t">
            <a:noAutofit/>
          </a:bodyPr>
          <a:lstStyle/>
          <a:p>
            <a:pPr/>
          </a:p>
        </p:txBody>
      </p:sp>
      <p:sp>
        <p:nvSpPr>
          <p:cNvPr id="21" name="Title Text"/>
          <p:cNvSpPr txBox="1"/>
          <p:nvPr>
            <p:ph type="title"/>
          </p:nvPr>
        </p:nvSpPr>
        <p:spPr>
          <a:xfrm>
            <a:off x="1181100" y="6794500"/>
            <a:ext cx="10642600" cy="1511300"/>
          </a:xfrm>
          <a:prstGeom prst="rect">
            <a:avLst/>
          </a:prstGeom>
        </p:spPr>
        <p:txBody>
          <a:bodyPr/>
          <a:lstStyle/>
          <a:p>
            <a:pPr/>
            <a:r>
              <a:t>Title Text</a:t>
            </a:r>
          </a:p>
        </p:txBody>
      </p:sp>
      <p:sp>
        <p:nvSpPr>
          <p:cNvPr id="22" name="Body Level One…"/>
          <p:cNvSpPr txBox="1"/>
          <p:nvPr>
            <p:ph type="body" sz="quarter" idx="1"/>
          </p:nvPr>
        </p:nvSpPr>
        <p:spPr>
          <a:xfrm>
            <a:off x="1181100" y="8382000"/>
            <a:ext cx="10642600" cy="9398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606800"/>
            <a:ext cx="10464800" cy="2540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7226300" y="1231900"/>
            <a:ext cx="4914900" cy="6997700"/>
          </a:xfrm>
          <a:prstGeom prst="rect">
            <a:avLst/>
          </a:prstGeom>
          <a:ln w="9525">
            <a:round/>
          </a:ln>
        </p:spPr>
        <p:txBody>
          <a:bodyPr lIns="91439" tIns="45719" rIns="91439" bIns="45719" anchor="t">
            <a:noAutofit/>
          </a:bodyPr>
          <a:lstStyle/>
          <a:p>
            <a:pPr/>
          </a:p>
        </p:txBody>
      </p:sp>
      <p:sp>
        <p:nvSpPr>
          <p:cNvPr id="39" name="Title Text"/>
          <p:cNvSpPr txBox="1"/>
          <p:nvPr>
            <p:ph type="title"/>
          </p:nvPr>
        </p:nvSpPr>
        <p:spPr>
          <a:xfrm>
            <a:off x="609600" y="1155700"/>
            <a:ext cx="5994400" cy="3568700"/>
          </a:xfrm>
          <a:prstGeom prst="rect">
            <a:avLst/>
          </a:prstGeom>
        </p:spPr>
        <p:txBody>
          <a:bodyPr anchor="b"/>
          <a:lstStyle>
            <a:lvl1pPr>
              <a:defRPr sz="5800"/>
            </a:lvl1pPr>
          </a:lstStyle>
          <a:p>
            <a:pPr/>
            <a:r>
              <a:t>Title Text</a:t>
            </a:r>
          </a:p>
        </p:txBody>
      </p:sp>
      <p:sp>
        <p:nvSpPr>
          <p:cNvPr id="40" name="Body Level One…"/>
          <p:cNvSpPr txBox="1"/>
          <p:nvPr>
            <p:ph type="body" sz="quarter" idx="1"/>
          </p:nvPr>
        </p:nvSpPr>
        <p:spPr>
          <a:xfrm>
            <a:off x="609600" y="4762500"/>
            <a:ext cx="5994400" cy="35687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xfrm>
            <a:off x="1270000" y="2768600"/>
            <a:ext cx="10464800" cy="57404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972300" y="2984500"/>
            <a:ext cx="4747115" cy="6019800"/>
          </a:xfrm>
          <a:prstGeom prst="rect">
            <a:avLst/>
          </a:prstGeom>
          <a:ln w="9525">
            <a:round/>
          </a:ln>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270000" y="2946400"/>
            <a:ext cx="5270500" cy="6096000"/>
          </a:xfrm>
          <a:prstGeom prst="rect">
            <a:avLst/>
          </a:prstGeom>
        </p:spPr>
        <p:txBody>
          <a:bodyPr/>
          <a:lstStyle>
            <a:lvl1pPr marL="482600" indent="-482600">
              <a:spcBef>
                <a:spcPts val="3200"/>
              </a:spcBef>
              <a:buBlip>
                <a:blip r:embed="rId2"/>
              </a:buBlip>
              <a:defRPr sz="3200"/>
            </a:lvl1pPr>
            <a:lvl2pPr marL="965200" indent="-482600">
              <a:spcBef>
                <a:spcPts val="3200"/>
              </a:spcBef>
              <a:buBlip>
                <a:blip r:embed="rId2"/>
              </a:buBlip>
              <a:defRPr sz="3200"/>
            </a:lvl2pPr>
            <a:lvl3pPr marL="1447800" indent="-482600">
              <a:spcBef>
                <a:spcPts val="3200"/>
              </a:spcBef>
              <a:buBlip>
                <a:blip r:embed="rId2"/>
              </a:buBlip>
              <a:defRPr sz="3200"/>
            </a:lvl3pPr>
            <a:lvl4pPr marL="1930400" indent="-482600">
              <a:spcBef>
                <a:spcPts val="3200"/>
              </a:spcBef>
              <a:buBlip>
                <a:blip r:embed="rId2"/>
              </a:buBlip>
              <a:defRPr sz="3200"/>
            </a:lvl4pPr>
            <a:lvl5pPr marL="2413000" indent="-482600">
              <a:spcBef>
                <a:spcPts val="3200"/>
              </a:spcBef>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256723" y="9197831"/>
            <a:ext cx="409839" cy="454169"/>
          </a:xfrm>
          <a:prstGeom prst="rect">
            <a:avLst/>
          </a:prstGeom>
        </p:spPr>
        <p:txBody>
          <a:bodyPr/>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7273168" y="5018682"/>
            <a:ext cx="4927601" cy="3937001"/>
          </a:xfrm>
          <a:prstGeom prst="rect">
            <a:avLst/>
          </a:prstGeom>
          <a:ln w="9525">
            <a:round/>
          </a:ln>
        </p:spPr>
        <p:txBody>
          <a:bodyPr lIns="91439" tIns="45719" rIns="91439" bIns="45719" anchor="t">
            <a:noAutofit/>
          </a:bodyPr>
          <a:lstStyle/>
          <a:p>
            <a:pPr/>
          </a:p>
        </p:txBody>
      </p:sp>
      <p:sp>
        <p:nvSpPr>
          <p:cNvPr id="84" name="Image"/>
          <p:cNvSpPr/>
          <p:nvPr>
            <p:ph type="pic" sz="quarter" idx="14"/>
          </p:nvPr>
        </p:nvSpPr>
        <p:spPr>
          <a:xfrm rot="21600000">
            <a:off x="7269536" y="774699"/>
            <a:ext cx="4927601" cy="3937001"/>
          </a:xfrm>
          <a:prstGeom prst="rect">
            <a:avLst/>
          </a:prstGeom>
          <a:ln w="9525">
            <a:round/>
          </a:ln>
        </p:spPr>
        <p:txBody>
          <a:bodyPr lIns="91439" tIns="45719" rIns="91439" bIns="45719" anchor="t">
            <a:noAutofit/>
          </a:bodyPr>
          <a:lstStyle/>
          <a:p>
            <a:pPr/>
          </a:p>
        </p:txBody>
      </p:sp>
      <p:sp>
        <p:nvSpPr>
          <p:cNvPr id="85" name="Image"/>
          <p:cNvSpPr/>
          <p:nvPr>
            <p:ph type="pic" sz="half" idx="15"/>
          </p:nvPr>
        </p:nvSpPr>
        <p:spPr>
          <a:xfrm rot="21600000">
            <a:off x="787399" y="774699"/>
            <a:ext cx="6159501" cy="8204201"/>
          </a:xfrm>
          <a:prstGeom prst="rect">
            <a:avLst/>
          </a:prstGeom>
          <a:ln w="9525">
            <a:round/>
          </a:ln>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1270000" y="1066800"/>
            <a:ext cx="10464800" cy="762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1270000" y="203200"/>
            <a:ext cx="10464800" cy="254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6297011" y="9197831"/>
            <a:ext cx="409839" cy="454169"/>
          </a:xfrm>
          <a:prstGeom prst="rect">
            <a:avLst/>
          </a:prstGeom>
          <a:ln w="12700">
            <a:miter lim="400000"/>
          </a:ln>
        </p:spPr>
        <p:txBody>
          <a:bodyPr wrap="none" lIns="50800" tIns="50800" rIns="50800" bIns="50800" anchor="b">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9pPr>
    </p:titleStyle>
    <p:bodyStyle>
      <a:lvl1pPr marL="5715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1pPr>
      <a:lvl2pPr marL="11430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2pPr>
      <a:lvl3pPr marL="17145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3pPr>
      <a:lvl4pPr marL="22860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4pPr>
      <a:lvl5pPr marL="28575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5pPr>
      <a:lvl6pPr marL="34290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6pPr>
      <a:lvl7pPr marL="40005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7pPr>
      <a:lvl8pPr marL="45720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8pPr>
      <a:lvl9pPr marL="51435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9pPr>
    </p:bodyStyle>
    <p:otherStyle>
      <a:lvl1pPr marL="0" marR="0" indent="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 Id="rId3" Type="http://schemas.openxmlformats.org/officeDocument/2006/relationships/image" Target="../media/image1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hyperlink" Target="https://www.ncbi.nlm.nih.gov/pmc/articles/PMC3200025/?report=classic" TargetMode="External"/><Relationship Id="rId4" Type="http://schemas.openxmlformats.org/officeDocument/2006/relationships/hyperlink" Target="http://www.chop.edu/conditions-diseases/ankyloglossia-tongue-tie" TargetMode="External"/><Relationship Id="rId5" Type="http://schemas.openxmlformats.org/officeDocument/2006/relationships/hyperlink" Target="https://www.healthline.com/health/geographic-tongue#when-to-call-your-doctor4" TargetMode="External"/><Relationship Id="rId6" Type="http://schemas.openxmlformats.org/officeDocument/2006/relationships/hyperlink" Target="https://oralb.com/en-us/oral-health/conditions/bad-breath/black-hairy-tongue-causes-symptoms-treatments"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Infections of the tongue:…"/>
          <p:cNvSpPr txBox="1"/>
          <p:nvPr>
            <p:ph type="ctrTitle"/>
          </p:nvPr>
        </p:nvSpPr>
        <p:spPr>
          <a:xfrm>
            <a:off x="506926" y="308922"/>
            <a:ext cx="11990948" cy="4714141"/>
          </a:xfrm>
          <a:prstGeom prst="rect">
            <a:avLst/>
          </a:prstGeom>
        </p:spPr>
        <p:txBody>
          <a:bodyPr/>
          <a:lstStyle/>
          <a:p>
            <a:pPr defTabSz="393192">
              <a:defRPr sz="6192"/>
            </a:pPr>
            <a:r>
              <a:t> Infections of the tongue:</a:t>
            </a:r>
          </a:p>
          <a:p>
            <a:pPr defTabSz="393192">
              <a:defRPr sz="6192"/>
            </a:pPr>
            <a:r>
              <a:t> Ankyloglossia </a:t>
            </a:r>
          </a:p>
          <a:p>
            <a:pPr defTabSz="393192">
              <a:defRPr sz="6192"/>
            </a:pPr>
            <a:r>
              <a:t>Geographic tongue </a:t>
            </a:r>
          </a:p>
          <a:p>
            <a:pPr defTabSz="393192">
              <a:defRPr sz="6192"/>
            </a:pPr>
            <a:r>
              <a:t>Black hairy tongue </a:t>
            </a:r>
          </a:p>
        </p:txBody>
      </p:sp>
      <p:sp>
        <p:nvSpPr>
          <p:cNvPr id="120" name="Ita Glick…"/>
          <p:cNvSpPr txBox="1"/>
          <p:nvPr>
            <p:ph type="subTitle" sz="quarter" idx="1"/>
          </p:nvPr>
        </p:nvSpPr>
        <p:spPr>
          <a:xfrm>
            <a:off x="1262329" y="8420769"/>
            <a:ext cx="9874204" cy="1257186"/>
          </a:xfrm>
          <a:prstGeom prst="rect">
            <a:avLst/>
          </a:prstGeom>
        </p:spPr>
        <p:txBody>
          <a:bodyPr/>
          <a:lstStyle/>
          <a:p>
            <a:pPr defTabSz="379475">
              <a:defRPr sz="2988"/>
            </a:pPr>
            <a:r>
              <a:t> Ita Glick </a:t>
            </a:r>
          </a:p>
          <a:p>
            <a:pPr defTabSz="379475">
              <a:defRPr sz="2988"/>
            </a:pPr>
            <a:r>
              <a:t>DEN1114 Histology and Embryology</a:t>
            </a:r>
          </a:p>
        </p:txBody>
      </p:sp>
      <p:pic>
        <p:nvPicPr>
          <p:cNvPr id="121" name="742267E9-808F-4940-B80F-62CA3673CA0D-L0-001.png" descr="742267E9-808F-4940-B80F-62CA3673CA0D-L0-001.png"/>
          <p:cNvPicPr>
            <a:picLocks noChangeAspect="1"/>
          </p:cNvPicPr>
          <p:nvPr/>
        </p:nvPicPr>
        <p:blipFill>
          <a:blip r:embed="rId2">
            <a:extLst/>
          </a:blip>
          <a:stretch>
            <a:fillRect/>
          </a:stretch>
        </p:blipFill>
        <p:spPr>
          <a:xfrm>
            <a:off x="867528" y="5511863"/>
            <a:ext cx="2726691" cy="2657879"/>
          </a:xfrm>
          <a:prstGeom prst="rect">
            <a:avLst/>
          </a:prstGeom>
          <a:ln w="88900">
            <a:miter lim="400000"/>
          </a:ln>
        </p:spPr>
      </p:pic>
      <p:pic>
        <p:nvPicPr>
          <p:cNvPr id="122" name="9A699EB0-4168-454D-A0FE-17F0F21B6337-L0-001.jpeg" descr="9A699EB0-4168-454D-A0FE-17F0F21B6337-L0-001.jpeg"/>
          <p:cNvPicPr>
            <a:picLocks noChangeAspect="1"/>
          </p:cNvPicPr>
          <p:nvPr/>
        </p:nvPicPr>
        <p:blipFill>
          <a:blip r:embed="rId3">
            <a:extLst/>
          </a:blip>
          <a:stretch>
            <a:fillRect/>
          </a:stretch>
        </p:blipFill>
        <p:spPr>
          <a:xfrm>
            <a:off x="4593804" y="5300299"/>
            <a:ext cx="2542304" cy="3081008"/>
          </a:xfrm>
          <a:prstGeom prst="rect">
            <a:avLst/>
          </a:prstGeom>
          <a:ln w="88900">
            <a:miter lim="400000"/>
          </a:ln>
        </p:spPr>
      </p:pic>
      <p:pic>
        <p:nvPicPr>
          <p:cNvPr id="123" name="32176AC2-E193-4159-BFA0-822D320155DB-L0-001.png" descr="32176AC2-E193-4159-BFA0-822D320155DB-L0-001.png"/>
          <p:cNvPicPr>
            <a:picLocks noChangeAspect="1"/>
          </p:cNvPicPr>
          <p:nvPr/>
        </p:nvPicPr>
        <p:blipFill>
          <a:blip r:embed="rId4">
            <a:extLst/>
          </a:blip>
          <a:stretch>
            <a:fillRect/>
          </a:stretch>
        </p:blipFill>
        <p:spPr>
          <a:xfrm>
            <a:off x="8267442" y="5431556"/>
            <a:ext cx="3681298" cy="2818494"/>
          </a:xfrm>
          <a:prstGeom prst="rect">
            <a:avLst/>
          </a:prstGeom>
          <a:ln w="889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Ankyloglossia"/>
          <p:cNvSpPr txBox="1"/>
          <p:nvPr/>
        </p:nvSpPr>
        <p:spPr>
          <a:xfrm>
            <a:off x="2659817" y="474175"/>
            <a:ext cx="6780094" cy="12578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7200" u="sng">
                <a:solidFill>
                  <a:schemeClr val="accent5">
                    <a:hueOff val="457874"/>
                    <a:satOff val="-29218"/>
                    <a:lumOff val="-29125"/>
                  </a:schemeClr>
                </a:solidFill>
              </a:defRPr>
            </a:pPr>
            <a:r>
              <a:rPr sz="5200"/>
              <a:t>Ankyloglossia</a:t>
            </a:r>
            <a:r>
              <a:t> </a:t>
            </a:r>
          </a:p>
        </p:txBody>
      </p:sp>
      <p:sp>
        <p:nvSpPr>
          <p:cNvPr id="126" name="It's more commonly known as tongue tied. When someone is born with their tongue “tied” to the floor of the mouth due to a short thick lingual frenulum, impairing the tongue’s mobility.…"/>
          <p:cNvSpPr txBox="1"/>
          <p:nvPr>
            <p:ph type="body" sz="half" idx="1"/>
          </p:nvPr>
        </p:nvSpPr>
        <p:spPr>
          <a:xfrm>
            <a:off x="214667" y="2314973"/>
            <a:ext cx="12138270" cy="3492902"/>
          </a:xfrm>
          <a:prstGeom prst="rect">
            <a:avLst/>
          </a:prstGeom>
        </p:spPr>
        <p:txBody>
          <a:bodyPr/>
          <a:lstStyle/>
          <a:p>
            <a:pPr marL="344487" indent="-344487" algn="l" defTabSz="320039">
              <a:buSzPct val="100000"/>
              <a:buChar char="-"/>
              <a:defRPr sz="2170"/>
            </a:pPr>
            <a:r>
              <a:t> It's more commonly known as tongue tied. When someone is born with their tongue “tied” to the floor of the mouth due to a short thick lingual frenulum, impairing the tongue’s mobility. </a:t>
            </a:r>
          </a:p>
          <a:p>
            <a:pPr marL="344487" indent="-344487" algn="l" defTabSz="320039">
              <a:buSzPct val="100000"/>
              <a:buChar char="-"/>
              <a:defRPr sz="2170"/>
            </a:pPr>
            <a:r>
              <a:t>This happens when the lingual frenulum fails to separate before birth. It can be linked to genetics, and is more common in males then females. </a:t>
            </a:r>
          </a:p>
          <a:p>
            <a:pPr marL="344487" indent="-344487" algn="l" defTabSz="320039">
              <a:buSzPct val="100000"/>
              <a:buChar char="-"/>
              <a:defRPr sz="2170"/>
            </a:pPr>
            <a:r>
              <a:t> This condition is very common affecting 5% of newborns. </a:t>
            </a:r>
          </a:p>
          <a:p>
            <a:pPr marL="344487" indent="-344487" algn="l" defTabSz="320039">
              <a:buSzPct val="100000"/>
              <a:buChar char="-"/>
              <a:defRPr sz="2170"/>
            </a:pPr>
            <a:r>
              <a:t>It  can affect a persons speech, eating, swallowing as well as newborns breastfeeding. </a:t>
            </a:r>
          </a:p>
        </p:txBody>
      </p:sp>
      <p:sp>
        <p:nvSpPr>
          <p:cNvPr id="127" name="What is it?"/>
          <p:cNvSpPr txBox="1"/>
          <p:nvPr/>
        </p:nvSpPr>
        <p:spPr>
          <a:xfrm>
            <a:off x="251407" y="1639186"/>
            <a:ext cx="4632468" cy="7803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666750" indent="-666750" algn="l">
              <a:buSzPct val="100000"/>
              <a:buChar char="-"/>
              <a:defRPr>
                <a:solidFill>
                  <a:schemeClr val="accent5"/>
                </a:solidFill>
              </a:defRPr>
            </a:lvl1pPr>
          </a:lstStyle>
          <a:p>
            <a:pPr/>
            <a:r>
              <a:t>What is it? </a:t>
            </a:r>
          </a:p>
        </p:txBody>
      </p:sp>
      <p:sp>
        <p:nvSpPr>
          <p:cNvPr id="128" name="What are the symptoms?"/>
          <p:cNvSpPr txBox="1"/>
          <p:nvPr/>
        </p:nvSpPr>
        <p:spPr>
          <a:xfrm>
            <a:off x="67010" y="5775212"/>
            <a:ext cx="8238042" cy="7803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666750" indent="-666750">
              <a:buSzPct val="100000"/>
              <a:buChar char="-"/>
              <a:defRPr>
                <a:solidFill>
                  <a:schemeClr val="accent5"/>
                </a:solidFill>
              </a:defRPr>
            </a:lvl1pPr>
          </a:lstStyle>
          <a:p>
            <a:pPr/>
            <a:r>
              <a:t>What are the symptoms? </a:t>
            </a:r>
          </a:p>
        </p:txBody>
      </p:sp>
      <p:sp>
        <p:nvSpPr>
          <p:cNvPr id="129" name="Difficulty sticking tongue out of the mouth…"/>
          <p:cNvSpPr txBox="1"/>
          <p:nvPr/>
        </p:nvSpPr>
        <p:spPr>
          <a:xfrm>
            <a:off x="178541" y="6547863"/>
            <a:ext cx="11167389" cy="28409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65125" indent="-365125" algn="l">
              <a:buSzPct val="100000"/>
              <a:buChar char="-"/>
              <a:defRPr sz="2300"/>
            </a:pPr>
            <a:r>
              <a:t>Difficulty sticking tongue out of the mouth </a:t>
            </a:r>
          </a:p>
          <a:p>
            <a:pPr marL="365125" indent="-365125" algn="l">
              <a:buSzPct val="100000"/>
              <a:buChar char="-"/>
              <a:defRPr sz="2300"/>
            </a:pPr>
            <a:r>
              <a:t>Difficulty touching tongue to roof of mouth, or moving it side to side.</a:t>
            </a:r>
          </a:p>
          <a:p>
            <a:pPr marL="365125" indent="-365125" algn="l">
              <a:buSzPct val="100000"/>
              <a:buChar char="-"/>
              <a:defRPr sz="2300"/>
            </a:pPr>
            <a:r>
              <a:t>Difficulty speaking </a:t>
            </a:r>
          </a:p>
          <a:p>
            <a:pPr marL="365125" indent="-365125" algn="l">
              <a:buSzPct val="100000"/>
              <a:buChar char="-"/>
              <a:defRPr sz="2300"/>
            </a:pPr>
            <a:r>
              <a:t>Difficulty eating such as sucking a lollipop, or licking an ice cream cone.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188D1370-5132-4CE4-BFE4-9EDA4FB2B32E-L0-001.jpeg" descr="188D1370-5132-4CE4-BFE4-9EDA4FB2B32E-L0-001.jpeg"/>
          <p:cNvPicPr>
            <a:picLocks noChangeAspect="0"/>
          </p:cNvPicPr>
          <p:nvPr>
            <p:ph type="pic" idx="13"/>
          </p:nvPr>
        </p:nvPicPr>
        <p:blipFill>
          <a:blip r:embed="rId2">
            <a:extLst/>
          </a:blip>
          <a:stretch>
            <a:fillRect/>
          </a:stretch>
        </p:blipFill>
        <p:spPr>
          <a:xfrm>
            <a:off x="7228718" y="5171082"/>
            <a:ext cx="5193507" cy="3773489"/>
          </a:xfrm>
          <a:prstGeom prst="rect">
            <a:avLst/>
          </a:prstGeom>
        </p:spPr>
      </p:pic>
      <p:pic>
        <p:nvPicPr>
          <p:cNvPr id="132" name="DF9D4081-84CF-457B-A7EB-EC53D40FEDAA-L0-001.jpeg" descr="DF9D4081-84CF-457B-A7EB-EC53D40FEDAA-L0-001.jpeg"/>
          <p:cNvPicPr>
            <a:picLocks noChangeAspect="0"/>
          </p:cNvPicPr>
          <p:nvPr>
            <p:ph type="pic" idx="14"/>
          </p:nvPr>
        </p:nvPicPr>
        <p:blipFill>
          <a:blip r:embed="rId3">
            <a:extLst/>
          </a:blip>
          <a:stretch>
            <a:fillRect/>
          </a:stretch>
        </p:blipFill>
        <p:spPr>
          <a:xfrm rot="21600000">
            <a:off x="7225086" y="1103777"/>
            <a:ext cx="4801791" cy="3278982"/>
          </a:xfrm>
          <a:prstGeom prst="rect">
            <a:avLst/>
          </a:prstGeom>
        </p:spPr>
      </p:pic>
      <p:pic>
        <p:nvPicPr>
          <p:cNvPr id="133" name="8959FF03-A302-4673-AFE5-7BB7A1D74C82-L0-001.jpeg" descr="8959FF03-A302-4673-AFE5-7BB7A1D74C82-L0-001.jpeg"/>
          <p:cNvPicPr>
            <a:picLocks noChangeAspect="0"/>
          </p:cNvPicPr>
          <p:nvPr>
            <p:ph type="pic" idx="15"/>
          </p:nvPr>
        </p:nvPicPr>
        <p:blipFill>
          <a:blip r:embed="rId4">
            <a:extLst/>
          </a:blip>
          <a:stretch>
            <a:fillRect/>
          </a:stretch>
        </p:blipFill>
        <p:spPr>
          <a:xfrm rot="21600000">
            <a:off x="742949" y="730250"/>
            <a:ext cx="6248401" cy="8293100"/>
          </a:xfrm>
          <a:prstGeom prst="rect">
            <a:avLst/>
          </a:prstGeom>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Dental implications:"/>
          <p:cNvSpPr txBox="1"/>
          <p:nvPr/>
        </p:nvSpPr>
        <p:spPr>
          <a:xfrm>
            <a:off x="269099" y="215797"/>
            <a:ext cx="7255389" cy="7928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682625" indent="-682625" algn="l">
              <a:buSzPct val="100000"/>
              <a:buChar char="-"/>
              <a:defRPr sz="4300">
                <a:solidFill>
                  <a:schemeClr val="accent5"/>
                </a:solidFill>
              </a:defRPr>
            </a:lvl1pPr>
          </a:lstStyle>
          <a:p>
            <a:pPr/>
            <a:r>
              <a:t>Dental implications: </a:t>
            </a:r>
          </a:p>
        </p:txBody>
      </p:sp>
      <p:sp>
        <p:nvSpPr>
          <p:cNvPr id="136" name="A patient with tongue tied may have difficulty clearing food debris from their mouth, causing tooth decay or gingivitis.…"/>
          <p:cNvSpPr txBox="1"/>
          <p:nvPr/>
        </p:nvSpPr>
        <p:spPr>
          <a:xfrm>
            <a:off x="113109" y="1088337"/>
            <a:ext cx="12309535" cy="20276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12750" indent="-412750" algn="l">
              <a:buSzPct val="100000"/>
              <a:buChar char="-"/>
              <a:defRPr sz="2600"/>
            </a:pPr>
            <a:r>
              <a:t>A patient with tongue tied may have difficulty clearing food debris from their mouth, causing tooth decay or gingivitis. </a:t>
            </a:r>
          </a:p>
          <a:p>
            <a:pPr marL="412750" indent="-412750" algn="l">
              <a:buSzPct val="100000"/>
              <a:buChar char="-"/>
              <a:defRPr sz="2600"/>
            </a:pPr>
            <a:r>
              <a:t>Patients with tongue tied may develop a gap between their mandibular central incisors </a:t>
            </a:r>
          </a:p>
        </p:txBody>
      </p:sp>
      <p:sp>
        <p:nvSpPr>
          <p:cNvPr id="137" name="Treatment:"/>
          <p:cNvSpPr txBox="1"/>
          <p:nvPr/>
        </p:nvSpPr>
        <p:spPr>
          <a:xfrm>
            <a:off x="228378" y="3317253"/>
            <a:ext cx="4110939" cy="7928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682625" indent="-682625">
              <a:buSzPct val="100000"/>
              <a:buChar char="-"/>
              <a:defRPr sz="4300">
                <a:solidFill>
                  <a:schemeClr val="accent5"/>
                </a:solidFill>
              </a:defRPr>
            </a:lvl1pPr>
          </a:lstStyle>
          <a:p>
            <a:pPr/>
            <a:r>
              <a:t>Treatment:</a:t>
            </a:r>
          </a:p>
        </p:txBody>
      </p:sp>
      <p:sp>
        <p:nvSpPr>
          <p:cNvPr id="138" name="There is a lot of controversy surrounding this topic; some doctors say to cut the lingual frenulum before the baby leaves the hospital, others say to leave it lone. You can leave it alone, and the lingual frenulum may loosen over time, but if it tightens and it gets harder to live with a surgery can be done to cut the lingual frenulum.…"/>
          <p:cNvSpPr txBox="1"/>
          <p:nvPr/>
        </p:nvSpPr>
        <p:spPr>
          <a:xfrm>
            <a:off x="112662" y="4311406"/>
            <a:ext cx="12779476" cy="51269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65125" indent="-365125" algn="l">
              <a:buSzPct val="100000"/>
              <a:buChar char="-"/>
              <a:defRPr sz="2300"/>
            </a:pPr>
            <a:r>
              <a:t>There is a lot of controversy surrounding this topic; some doctors say to cut the lingual frenulum before the baby leaves the hospital, others say to leave it lone. You can leave it alone, and the lingual frenulum may loosen over time, but if it tightens and it gets harder to live with a surgery can be done to cut the lingual frenulum. </a:t>
            </a:r>
          </a:p>
          <a:p>
            <a:pPr marL="365125" indent="-365125" algn="l">
              <a:buSzPct val="100000"/>
              <a:buChar char="-"/>
              <a:defRPr sz="2300"/>
            </a:pPr>
            <a:r>
              <a:t>A frenotomy is a painless quick procedure, where the doctor just snips the frenulum free. </a:t>
            </a:r>
          </a:p>
          <a:p>
            <a:pPr marL="365125" indent="-365125" algn="l">
              <a:buSzPct val="100000"/>
              <a:buChar char="-"/>
              <a:defRPr sz="2300"/>
            </a:pPr>
            <a:r>
              <a:t>If the lingual frenulum is too thick a more extensive procedure called a frenuloplasty is done. The patient is put under general anesthesia, and the wound is closed with stitches.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Geographic tongue"/>
          <p:cNvSpPr txBox="1"/>
          <p:nvPr>
            <p:ph type="title"/>
          </p:nvPr>
        </p:nvSpPr>
        <p:spPr>
          <a:xfrm>
            <a:off x="2543235" y="34457"/>
            <a:ext cx="6725098" cy="1473120"/>
          </a:xfrm>
          <a:prstGeom prst="rect">
            <a:avLst/>
          </a:prstGeom>
        </p:spPr>
        <p:txBody>
          <a:bodyPr/>
          <a:lstStyle>
            <a:lvl1pPr defTabSz="297179">
              <a:defRPr sz="4680" u="sng">
                <a:solidFill>
                  <a:schemeClr val="accent5">
                    <a:hueOff val="457874"/>
                    <a:satOff val="-29218"/>
                    <a:lumOff val="-29125"/>
                  </a:schemeClr>
                </a:solidFill>
              </a:defRPr>
            </a:lvl1pPr>
          </a:lstStyle>
          <a:p>
            <a:pPr/>
            <a:r>
              <a:t>Geographic tongue </a:t>
            </a:r>
          </a:p>
        </p:txBody>
      </p:sp>
      <p:sp>
        <p:nvSpPr>
          <p:cNvPr id="141" name="A tongue lesion, that looks like red and pale pink to white patches on the dorsal surface of the tongue. They can change shape with time.…"/>
          <p:cNvSpPr txBox="1"/>
          <p:nvPr>
            <p:ph type="body" sz="half" idx="1"/>
          </p:nvPr>
        </p:nvSpPr>
        <p:spPr>
          <a:xfrm>
            <a:off x="119485" y="1537773"/>
            <a:ext cx="11308512" cy="3845888"/>
          </a:xfrm>
          <a:prstGeom prst="rect">
            <a:avLst/>
          </a:prstGeom>
        </p:spPr>
        <p:txBody>
          <a:bodyPr/>
          <a:lstStyle/>
          <a:p>
            <a:pPr marL="333375" indent="-333375">
              <a:spcBef>
                <a:spcPts val="0"/>
              </a:spcBef>
              <a:buSzPct val="100000"/>
              <a:buChar char="-"/>
              <a:defRPr sz="2100"/>
            </a:pPr>
            <a:r>
              <a:t>A tongue lesion, that looks like red and pale pink to white patches on the dorsal surface of the tongue. They can change shape with time. </a:t>
            </a:r>
          </a:p>
          <a:p>
            <a:pPr marL="333375" indent="-333375">
              <a:spcBef>
                <a:spcPts val="0"/>
              </a:spcBef>
              <a:buSzPct val="100000"/>
              <a:buChar char="-"/>
              <a:defRPr sz="2100"/>
            </a:pPr>
            <a:r>
              <a:t>It is found with all age groups, and shows the sensitivity of the filiform lingual papillae to changes in their environment. </a:t>
            </a:r>
          </a:p>
          <a:p>
            <a:pPr marL="333375" indent="-333375">
              <a:spcBef>
                <a:spcPts val="0"/>
              </a:spcBef>
              <a:buSzPct val="100000"/>
              <a:buChar char="-"/>
              <a:defRPr sz="2100"/>
            </a:pPr>
            <a:r>
              <a:t>The patches corrospond to the groups of filliform undergoing changes from the parakeratinized epithelium, that are redder to the orthokeratinized epithelium that is whiter. </a:t>
            </a:r>
          </a:p>
        </p:txBody>
      </p:sp>
      <p:sp>
        <p:nvSpPr>
          <p:cNvPr id="142" name="What is it?"/>
          <p:cNvSpPr txBox="1"/>
          <p:nvPr/>
        </p:nvSpPr>
        <p:spPr>
          <a:xfrm>
            <a:off x="213164" y="1175077"/>
            <a:ext cx="3918386" cy="7803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666750" indent="-666750" algn="l">
              <a:buSzPct val="100000"/>
              <a:buChar char="-"/>
              <a:defRPr>
                <a:solidFill>
                  <a:schemeClr val="accent5"/>
                </a:solidFill>
              </a:defRPr>
            </a:lvl1pPr>
          </a:lstStyle>
          <a:p>
            <a:pPr/>
            <a:r>
              <a:t>What is it?</a:t>
            </a:r>
          </a:p>
        </p:txBody>
      </p:sp>
      <p:sp>
        <p:nvSpPr>
          <p:cNvPr id="143" name="What are the symptoms?"/>
          <p:cNvSpPr txBox="1"/>
          <p:nvPr/>
        </p:nvSpPr>
        <p:spPr>
          <a:xfrm>
            <a:off x="124262" y="4963346"/>
            <a:ext cx="8238042" cy="7803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666750" indent="-666750" algn="l">
              <a:buSzPct val="100000"/>
              <a:buChar char="-"/>
              <a:defRPr>
                <a:solidFill>
                  <a:schemeClr val="accent5"/>
                </a:solidFill>
              </a:defRPr>
            </a:lvl1pPr>
          </a:lstStyle>
          <a:p>
            <a:pPr/>
            <a:r>
              <a:t>What are the symptoms? </a:t>
            </a:r>
          </a:p>
        </p:txBody>
      </p:sp>
      <p:sp>
        <p:nvSpPr>
          <p:cNvPr id="144" name="Red and pink/ whitish patches on tongue’s dorsal surface…"/>
          <p:cNvSpPr txBox="1"/>
          <p:nvPr/>
        </p:nvSpPr>
        <p:spPr>
          <a:xfrm>
            <a:off x="118147" y="5631278"/>
            <a:ext cx="12093538" cy="9108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33375" indent="-333375" algn="l">
              <a:buSzPct val="100000"/>
              <a:buChar char="-"/>
              <a:defRPr sz="2100"/>
            </a:pPr>
            <a:r>
              <a:t>Red and pink/ whitish patches on tongue’s dorsal surface </a:t>
            </a:r>
          </a:p>
          <a:p>
            <a:pPr marL="333375" indent="-333375" algn="l">
              <a:buSzPct val="100000"/>
              <a:buChar char="-"/>
              <a:defRPr sz="2100"/>
            </a:pPr>
            <a:r>
              <a:t>Slight burning or soreness of the tongue</a:t>
            </a:r>
          </a:p>
        </p:txBody>
      </p:sp>
      <p:sp>
        <p:nvSpPr>
          <p:cNvPr id="145" name="Treatment:"/>
          <p:cNvSpPr txBox="1"/>
          <p:nvPr/>
        </p:nvSpPr>
        <p:spPr>
          <a:xfrm>
            <a:off x="166901" y="6629507"/>
            <a:ext cx="4283220" cy="7803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666750" indent="-666750" algn="l">
              <a:buSzPct val="100000"/>
              <a:buChar char="-"/>
              <a:defRPr>
                <a:solidFill>
                  <a:schemeClr val="accent5"/>
                </a:solidFill>
              </a:defRPr>
            </a:lvl1pPr>
          </a:lstStyle>
          <a:p>
            <a:pPr/>
            <a:r>
              <a:t>Treatment: </a:t>
            </a:r>
          </a:p>
        </p:txBody>
      </p:sp>
      <p:sp>
        <p:nvSpPr>
          <p:cNvPr id="146" name="No treatment is needed for geographic tongue however any over the counter painkillers can be used to treat pain or discomfort caused by the lesions.…"/>
          <p:cNvSpPr txBox="1"/>
          <p:nvPr/>
        </p:nvSpPr>
        <p:spPr>
          <a:xfrm>
            <a:off x="33253" y="7343797"/>
            <a:ext cx="12824130" cy="21300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33375" indent="-333375" algn="l">
              <a:buSzPct val="100000"/>
              <a:buChar char="-"/>
              <a:defRPr sz="2100"/>
            </a:pPr>
            <a:r>
              <a:t>No treatment is needed for geographic tongue however any over the counter painkillers can be used to treat pain or discomfort caused by the lesions. </a:t>
            </a:r>
          </a:p>
          <a:p>
            <a:pPr marL="333375" indent="-333375" algn="l">
              <a:buSzPct val="100000"/>
              <a:buChar char="-"/>
              <a:defRPr sz="2100"/>
            </a:pPr>
            <a:r>
              <a:t>A corticosteroid mouth rinse can be prescribed to help reduce the inflammation.  </a:t>
            </a:r>
          </a:p>
          <a:p>
            <a:pPr marL="333375" indent="-333375" algn="l">
              <a:buSzPct val="100000"/>
              <a:buChar char="-"/>
              <a:defRPr sz="2100"/>
            </a:pPr>
            <a:r>
              <a:t>Avoid flavored toothpaste or foods that cause a reaction.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8" name="4D9C89CF-2D46-4E4D-8672-CAD8F6ADFF70-L0-001.jpeg" descr="4D9C89CF-2D46-4E4D-8672-CAD8F6ADFF70-L0-001.jpeg"/>
          <p:cNvPicPr>
            <a:picLocks noChangeAspect="0"/>
          </p:cNvPicPr>
          <p:nvPr>
            <p:ph type="pic" idx="13"/>
          </p:nvPr>
        </p:nvPicPr>
        <p:blipFill>
          <a:blip r:embed="rId2">
            <a:extLst/>
          </a:blip>
          <a:stretch>
            <a:fillRect/>
          </a:stretch>
        </p:blipFill>
        <p:spPr>
          <a:xfrm>
            <a:off x="1292064" y="234113"/>
            <a:ext cx="5490370" cy="4404520"/>
          </a:xfrm>
          <a:prstGeom prst="rect">
            <a:avLst/>
          </a:prstGeom>
        </p:spPr>
      </p:pic>
      <p:pic>
        <p:nvPicPr>
          <p:cNvPr id="149" name="CBEA1DE9-D0B8-4EC0-A790-66F662C557B3-L0-001.jpeg" descr="CBEA1DE9-D0B8-4EC0-A790-66F662C557B3-L0-001.jpeg"/>
          <p:cNvPicPr>
            <a:picLocks noChangeAspect="0"/>
          </p:cNvPicPr>
          <p:nvPr>
            <p:ph type="pic" idx="14"/>
          </p:nvPr>
        </p:nvPicPr>
        <p:blipFill>
          <a:blip r:embed="rId3">
            <a:extLst/>
          </a:blip>
          <a:stretch>
            <a:fillRect/>
          </a:stretch>
        </p:blipFill>
        <p:spPr>
          <a:xfrm rot="21600000">
            <a:off x="7349699" y="2755155"/>
            <a:ext cx="5077223" cy="4074319"/>
          </a:xfrm>
          <a:prstGeom prst="rect">
            <a:avLst/>
          </a:prstGeom>
        </p:spPr>
      </p:pic>
      <p:pic>
        <p:nvPicPr>
          <p:cNvPr id="150" name="27559E6D-B075-46AC-92CA-BDB86FFF50C6-L0-001.jpeg" descr="27559E6D-B075-46AC-92CA-BDB86FFF50C6-L0-001.jpeg"/>
          <p:cNvPicPr>
            <a:picLocks noChangeAspect="0"/>
          </p:cNvPicPr>
          <p:nvPr>
            <p:ph type="pic" idx="15"/>
          </p:nvPr>
        </p:nvPicPr>
        <p:blipFill>
          <a:blip r:embed="rId4">
            <a:extLst/>
          </a:blip>
          <a:stretch>
            <a:fillRect/>
          </a:stretch>
        </p:blipFill>
        <p:spPr>
          <a:xfrm rot="21600000">
            <a:off x="558867" y="5321133"/>
            <a:ext cx="6142832" cy="4039792"/>
          </a:xfrm>
          <a:prstGeom prst="rect">
            <a:avLst/>
          </a:prstGeom>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Black hairy tongue"/>
          <p:cNvSpPr txBox="1"/>
          <p:nvPr>
            <p:ph type="title"/>
          </p:nvPr>
        </p:nvSpPr>
        <p:spPr>
          <a:xfrm>
            <a:off x="1346700" y="111158"/>
            <a:ext cx="9084184" cy="1266766"/>
          </a:xfrm>
          <a:prstGeom prst="rect">
            <a:avLst/>
          </a:prstGeom>
        </p:spPr>
        <p:txBody>
          <a:bodyPr/>
          <a:lstStyle>
            <a:lvl1pPr>
              <a:defRPr sz="5000" u="sng">
                <a:solidFill>
                  <a:schemeClr val="accent5">
                    <a:hueOff val="457874"/>
                    <a:satOff val="-29218"/>
                    <a:lumOff val="-29125"/>
                  </a:schemeClr>
                </a:solidFill>
              </a:defRPr>
            </a:lvl1pPr>
          </a:lstStyle>
          <a:p>
            <a:pPr/>
            <a:r>
              <a:t>Black hairy tongue </a:t>
            </a:r>
          </a:p>
        </p:txBody>
      </p:sp>
      <p:sp>
        <p:nvSpPr>
          <p:cNvPr id="153" name="A less common lesion of the dorsal surface of the tongue. The usual shedding of the epithelium of the filiform lingual papillae does not happen. This causes a thick layer of dead cells and keratin buildup on the tongue. This can become stained extrinsically by tobacco, medications or colored oral bacteria.…"/>
          <p:cNvSpPr txBox="1"/>
          <p:nvPr>
            <p:ph type="body" sz="half" idx="1"/>
          </p:nvPr>
        </p:nvSpPr>
        <p:spPr>
          <a:xfrm>
            <a:off x="234536" y="2178540"/>
            <a:ext cx="12466696" cy="3431702"/>
          </a:xfrm>
          <a:prstGeom prst="rect">
            <a:avLst/>
          </a:prstGeom>
        </p:spPr>
        <p:txBody>
          <a:bodyPr anchor="t"/>
          <a:lstStyle/>
          <a:p>
            <a:pPr marL="381000" indent="-381000">
              <a:spcBef>
                <a:spcPts val="0"/>
              </a:spcBef>
              <a:buSzPct val="100000"/>
              <a:buChar char="-"/>
              <a:defRPr sz="2400"/>
            </a:pPr>
            <a:r>
              <a:t>A less common lesion of the dorsal surface of the tongue. The usual shedding of the epithelium of the filiform lingual papillae does not happen. This causes a thick layer of dead cells and keratin buildup on the tongue. This can become stained extrinsically by tobacco, medications or colored oral bacteria. </a:t>
            </a:r>
          </a:p>
          <a:p>
            <a:pPr marL="381000" indent="-381000">
              <a:spcBef>
                <a:spcPts val="0"/>
              </a:spcBef>
              <a:buSzPct val="100000"/>
              <a:buChar char="-"/>
              <a:defRPr sz="2400"/>
            </a:pPr>
            <a:r>
              <a:t>In some cases its caused by high doses of antibiotics or radiation therapy, or it may be an affect of a fungal outgrowth. </a:t>
            </a:r>
          </a:p>
        </p:txBody>
      </p:sp>
      <p:sp>
        <p:nvSpPr>
          <p:cNvPr id="154" name="What is it?"/>
          <p:cNvSpPr txBox="1"/>
          <p:nvPr/>
        </p:nvSpPr>
        <p:spPr>
          <a:xfrm>
            <a:off x="212921" y="1311216"/>
            <a:ext cx="3918386" cy="7803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666750" indent="-666750" algn="l">
              <a:buSzPct val="100000"/>
              <a:buChar char="-"/>
              <a:defRPr>
                <a:solidFill>
                  <a:schemeClr val="accent5"/>
                </a:solidFill>
              </a:defRPr>
            </a:lvl1pPr>
          </a:lstStyle>
          <a:p>
            <a:pPr/>
            <a:r>
              <a:t>What is it?</a:t>
            </a:r>
          </a:p>
        </p:txBody>
      </p:sp>
      <p:sp>
        <p:nvSpPr>
          <p:cNvPr id="155" name="Treatment:"/>
          <p:cNvSpPr txBox="1"/>
          <p:nvPr/>
        </p:nvSpPr>
        <p:spPr>
          <a:xfrm>
            <a:off x="291530" y="5805892"/>
            <a:ext cx="4283220" cy="7803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666750" indent="-666750" algn="l">
              <a:buSzPct val="100000"/>
              <a:buChar char="-"/>
              <a:defRPr>
                <a:solidFill>
                  <a:schemeClr val="accent5"/>
                </a:solidFill>
              </a:defRPr>
            </a:lvl1pPr>
          </a:lstStyle>
          <a:p>
            <a:pPr/>
            <a:r>
              <a:t>Treatment: </a:t>
            </a:r>
          </a:p>
        </p:txBody>
      </p:sp>
      <p:sp>
        <p:nvSpPr>
          <p:cNvPr id="156" name="Brushing the tongue to help shed the tissue and remove the debris."/>
          <p:cNvSpPr txBox="1"/>
          <p:nvPr/>
        </p:nvSpPr>
        <p:spPr>
          <a:xfrm>
            <a:off x="356347" y="6781871"/>
            <a:ext cx="11246469" cy="10373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381000" indent="-381000" algn="l">
              <a:buSzPct val="100000"/>
              <a:buChar char="-"/>
              <a:defRPr sz="2400"/>
            </a:lvl1pPr>
          </a:lstStyle>
          <a:p>
            <a:pPr/>
            <a:r>
              <a:t>Brushing the tongue to help shed the tissue and remove the debris.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8" name="1ADC086F-30AB-4B55-B6DB-BE84D3BE5B44-L0-001.jpeg" descr="1ADC086F-30AB-4B55-B6DB-BE84D3BE5B44-L0-001.jpeg"/>
          <p:cNvPicPr>
            <a:picLocks noChangeAspect="0"/>
          </p:cNvPicPr>
          <p:nvPr>
            <p:ph type="pic" idx="13"/>
          </p:nvPr>
        </p:nvPicPr>
        <p:blipFill>
          <a:blip r:embed="rId2">
            <a:extLst/>
          </a:blip>
          <a:stretch>
            <a:fillRect/>
          </a:stretch>
        </p:blipFill>
        <p:spPr>
          <a:xfrm>
            <a:off x="5964372" y="2405734"/>
            <a:ext cx="6816726" cy="5464176"/>
          </a:xfrm>
          <a:prstGeom prst="rect">
            <a:avLst/>
          </a:prstGeom>
        </p:spPr>
      </p:pic>
      <p:pic>
        <p:nvPicPr>
          <p:cNvPr id="159" name="7577D367-1B3E-4DE7-9A77-AE89653D2B7D-L0-001.jpeg" descr="7577D367-1B3E-4DE7-9A77-AE89653D2B7D-L0-001.jpeg"/>
          <p:cNvPicPr>
            <a:picLocks noChangeAspect="0"/>
          </p:cNvPicPr>
          <p:nvPr>
            <p:ph type="pic" idx="15"/>
          </p:nvPr>
        </p:nvPicPr>
        <p:blipFill>
          <a:blip r:embed="rId3">
            <a:extLst/>
          </a:blip>
          <a:stretch>
            <a:fillRect/>
          </a:stretch>
        </p:blipFill>
        <p:spPr>
          <a:xfrm rot="21600000">
            <a:off x="332498" y="2023411"/>
            <a:ext cx="5262961" cy="6980635"/>
          </a:xfrm>
          <a:prstGeom prst="rect">
            <a:avLst/>
          </a:prstGeom>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References"/>
          <p:cNvSpPr txBox="1"/>
          <p:nvPr>
            <p:ph type="title" idx="4294967295"/>
          </p:nvPr>
        </p:nvSpPr>
        <p:spPr>
          <a:prstGeom prst="rect">
            <a:avLst/>
          </a:prstGeom>
        </p:spPr>
        <p:txBody>
          <a:bodyPr/>
          <a:lstStyle>
            <a:lvl1pPr>
              <a:defRPr>
                <a:solidFill>
                  <a:schemeClr val="accent5">
                    <a:hueOff val="457874"/>
                    <a:satOff val="-29218"/>
                    <a:lumOff val="-29125"/>
                  </a:schemeClr>
                </a:solidFill>
              </a:defRPr>
            </a:lvl1pPr>
          </a:lstStyle>
          <a:p>
            <a:pPr/>
            <a:r>
              <a:t>References </a:t>
            </a:r>
          </a:p>
        </p:txBody>
      </p:sp>
      <p:sp>
        <p:nvSpPr>
          <p:cNvPr id="162" name="https://www.ncbi.nlm.nih.gov/pmc/articles/PMC3200025/?report=classic…"/>
          <p:cNvSpPr txBox="1"/>
          <p:nvPr>
            <p:ph type="body" idx="4294967295"/>
          </p:nvPr>
        </p:nvSpPr>
        <p:spPr>
          <a:xfrm>
            <a:off x="817464" y="2156380"/>
            <a:ext cx="11369872" cy="7880357"/>
          </a:xfrm>
          <a:prstGeom prst="rect">
            <a:avLst/>
          </a:prstGeom>
        </p:spPr>
        <p:txBody>
          <a:bodyPr anchor="t"/>
          <a:lstStyle/>
          <a:p>
            <a:pPr marL="381000" indent="-381000">
              <a:buBlip>
                <a:blip r:embed="rId2"/>
              </a:buBlip>
              <a:defRPr sz="2400"/>
            </a:pPr>
            <a:r>
              <a:rPr>
                <a:hlinkClick r:id="rId3" invalidUrl="" action="" tgtFrame="" tooltip="" history="1" highlightClick="0" endSnd="0"/>
              </a:rPr>
              <a:t>https://www.ncbi.nlm.nih.gov/pmc/articles/PMC3200025/?report=classic</a:t>
            </a:r>
          </a:p>
          <a:p>
            <a:pPr marL="381000" indent="-381000">
              <a:buBlip>
                <a:blip r:embed="rId2"/>
              </a:buBlip>
              <a:defRPr sz="2400"/>
            </a:pPr>
            <a:r>
              <a:rPr>
                <a:hlinkClick r:id="rId4" invalidUrl="" action="" tgtFrame="" tooltip="" history="1" highlightClick="0" endSnd="0"/>
              </a:rPr>
              <a:t>http://www.chop.edu/conditions-diseases/ankyloglossia-tongue-tie</a:t>
            </a:r>
          </a:p>
          <a:p>
            <a:pPr marL="381000" indent="-381000">
              <a:buBlip>
                <a:blip r:embed="rId2"/>
              </a:buBlip>
              <a:defRPr sz="2400"/>
            </a:pPr>
            <a:r>
              <a:t> ILLUSTRATED DENTAL EMBRYOLOGY, HISTOLOGY, AND ANATOMY. (2015). Elsevier Health Sciences.</a:t>
            </a:r>
          </a:p>
          <a:p>
            <a:pPr marL="381000" indent="-381000">
              <a:buBlip>
                <a:blip r:embed="rId2"/>
              </a:buBlip>
              <a:defRPr sz="2400"/>
            </a:pPr>
            <a:r>
              <a:rPr u="sng">
                <a:hlinkClick r:id="rId5" invalidUrl="" action="" tgtFrame="" tooltip="" history="1" highlightClick="0" endSnd="0"/>
              </a:rPr>
              <a:t>https://www.healthline.com/health/geographic-tongue#when-to-call-your-doctor4</a:t>
            </a:r>
          </a:p>
          <a:p>
            <a:pPr marL="381000" indent="-381000">
              <a:buBlip>
                <a:blip r:embed="rId2"/>
              </a:buBlip>
              <a:defRPr sz="2400"/>
            </a:pPr>
            <a:r>
              <a:rPr u="sng">
                <a:hlinkClick r:id="rId6" invalidUrl="" action="" tgtFrame="" tooltip="" history="1" highlightClick="0" endSnd="0"/>
              </a:rPr>
              <a:t>https://oralb.com/en-us/oral-health/conditions/bad-breath/black-hairy-tongue-causes-symptoms-treatments</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jpeg"/></Relationships>

</file>

<file path=ppt/theme/_rels/theme2.xml.rels><?xml version="1.0" encoding="UTF-8"?>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xmlns:r="http://schemas.openxmlformats.org/officeDocument/2006/relationships"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