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58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4934"/>
            <a:ext cx="7772400" cy="3881750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>Showing</a:t>
            </a:r>
            <a:br>
              <a:rPr lang="en-US" sz="6600" dirty="0" smtClean="0"/>
            </a:br>
            <a:r>
              <a:rPr lang="en-US" sz="6600" dirty="0" smtClean="0"/>
              <a:t>Versus Telling:</a:t>
            </a:r>
            <a:br>
              <a:rPr lang="en-US" sz="6600" dirty="0" smtClean="0"/>
            </a:br>
            <a:r>
              <a:rPr lang="en-US" sz="6600" dirty="0" smtClean="0"/>
              <a:t>A Range of Strategies for Description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5162"/>
            <a:ext cx="6400800" cy="703637"/>
          </a:xfrm>
        </p:spPr>
        <p:txBody>
          <a:bodyPr/>
          <a:lstStyle/>
          <a:p>
            <a:r>
              <a:rPr lang="en-US" dirty="0" smtClean="0"/>
              <a:t>ENG 1101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9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 GROUPS—D335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 </a:t>
            </a:r>
            <a:r>
              <a:rPr lang="en-US" dirty="0" err="1"/>
              <a:t>Nohemi</a:t>
            </a:r>
            <a:r>
              <a:rPr lang="en-US" dirty="0"/>
              <a:t>, Joseph, Gilbert</a:t>
            </a:r>
          </a:p>
          <a:p>
            <a:pPr marL="0" indent="0">
              <a:buNone/>
            </a:pPr>
            <a:r>
              <a:rPr lang="en-US" dirty="0"/>
              <a:t>2 </a:t>
            </a:r>
            <a:r>
              <a:rPr lang="en-US" dirty="0" err="1"/>
              <a:t>Janeth</a:t>
            </a:r>
            <a:r>
              <a:rPr lang="en-US" dirty="0"/>
              <a:t>, </a:t>
            </a:r>
            <a:r>
              <a:rPr lang="en-US" dirty="0" err="1"/>
              <a:t>Guang</a:t>
            </a:r>
            <a:r>
              <a:rPr lang="en-US" dirty="0"/>
              <a:t>, Gabriella</a:t>
            </a:r>
          </a:p>
          <a:p>
            <a:pPr marL="0" indent="0">
              <a:buNone/>
            </a:pPr>
            <a:r>
              <a:rPr lang="en-US" dirty="0"/>
              <a:t>3 </a:t>
            </a:r>
            <a:r>
              <a:rPr lang="en-US" dirty="0" err="1"/>
              <a:t>Malika</a:t>
            </a:r>
            <a:r>
              <a:rPr lang="en-US" dirty="0"/>
              <a:t>, Ahmad, </a:t>
            </a:r>
            <a:r>
              <a:rPr lang="en-US" dirty="0" err="1"/>
              <a:t>Jiacheng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 </a:t>
            </a:r>
            <a:r>
              <a:rPr lang="en-US" dirty="0" err="1"/>
              <a:t>Mitu</a:t>
            </a:r>
            <a:r>
              <a:rPr lang="en-US" dirty="0"/>
              <a:t>, Xiao Min, </a:t>
            </a:r>
            <a:r>
              <a:rPr lang="en-US" dirty="0" err="1"/>
              <a:t>Stephannie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 </a:t>
            </a:r>
            <a:r>
              <a:rPr lang="en-US" dirty="0" err="1"/>
              <a:t>Xu</a:t>
            </a:r>
            <a:r>
              <a:rPr lang="en-US" dirty="0"/>
              <a:t> Chu, Alexander, Carlos</a:t>
            </a:r>
          </a:p>
          <a:p>
            <a:pPr marL="0" indent="0">
              <a:buNone/>
            </a:pPr>
            <a:r>
              <a:rPr lang="en-US" dirty="0"/>
              <a:t>6 Jun Tong (Janice), Mohammed, </a:t>
            </a:r>
            <a:r>
              <a:rPr lang="en-US" dirty="0" err="1"/>
              <a:t>Niera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 Kevin Y., Juliette, Jeremy, Bryan</a:t>
            </a:r>
          </a:p>
          <a:p>
            <a:pPr marL="0" indent="0">
              <a:buNone/>
            </a:pPr>
            <a:r>
              <a:rPr lang="en-US" dirty="0"/>
              <a:t>8 Abdullah, Erica, </a:t>
            </a:r>
            <a:r>
              <a:rPr lang="en-US" dirty="0" err="1" smtClean="0"/>
              <a:t>Zhong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36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2487"/>
            <a:ext cx="4040188" cy="639762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TELLING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042249"/>
            <a:ext cx="4040188" cy="5083914"/>
          </a:xfrm>
        </p:spPr>
        <p:txBody>
          <a:bodyPr/>
          <a:lstStyle/>
          <a:p>
            <a:r>
              <a:rPr lang="en-US" dirty="0" smtClean="0"/>
              <a:t>Quick, often abstract</a:t>
            </a:r>
          </a:p>
          <a:p>
            <a:r>
              <a:rPr lang="en-US" dirty="0" smtClean="0"/>
              <a:t>Appropriate for some purposes, but sometimes a bit boring</a:t>
            </a:r>
          </a:p>
          <a:p>
            <a:r>
              <a:rPr lang="en-US" dirty="0" smtClean="0"/>
              <a:t>Examples:</a:t>
            </a:r>
          </a:p>
          <a:p>
            <a:r>
              <a:rPr lang="en-US" dirty="0" smtClean="0"/>
              <a:t>“I am hardworking.”</a:t>
            </a:r>
          </a:p>
          <a:p>
            <a:r>
              <a:rPr lang="en-US" dirty="0" smtClean="0"/>
              <a:t>“My family values perfectionism.”</a:t>
            </a:r>
          </a:p>
          <a:p>
            <a:r>
              <a:rPr lang="en-US" dirty="0" smtClean="0"/>
              <a:t>“I could tell she liked him.”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53970"/>
            <a:ext cx="4041775" cy="639762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SHOWING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93732"/>
            <a:ext cx="4041775" cy="541032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Takes more space, but is often more specific and precise</a:t>
            </a:r>
          </a:p>
          <a:p>
            <a:r>
              <a:rPr lang="en-US" dirty="0" smtClean="0"/>
              <a:t>Examples: “I built my family’s house from the foundation up while also caring for my grandmother, who has Alzheimer’s.”</a:t>
            </a:r>
          </a:p>
          <a:p>
            <a:r>
              <a:rPr lang="en-US" dirty="0" smtClean="0"/>
              <a:t>“When my mom saw that I’d spelled </a:t>
            </a:r>
            <a:r>
              <a:rPr lang="en-US" i="1" dirty="0" smtClean="0"/>
              <a:t>hypothesis </a:t>
            </a:r>
            <a:r>
              <a:rPr lang="en-US" dirty="0" smtClean="0"/>
              <a:t>incorrectly on my science fair project, she tore the entire poster to pieces—never mind that I had assembled it over weeks and weeks.”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1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“Showing” Often Reveals </a:t>
            </a:r>
            <a:br>
              <a:rPr lang="en-US" dirty="0" smtClean="0"/>
            </a:br>
            <a:r>
              <a:rPr lang="en-US" dirty="0" smtClean="0"/>
              <a:t>Even More Than “Telling”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From “There Are Distances Between Us”…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“When I returned home, I walked into a perfect bedroom. The wallpaper was covered in little cornflowers. There was a canopy bed covered in gauzy material, draped perfectly. I loved to stare into the canopy and forget about all the ways I felt broken.”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Rather than…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304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My parents loved me very much and tried to comfort me after a trauma.</a:t>
            </a:r>
          </a:p>
          <a:p>
            <a:pPr marL="0" indent="0">
              <a:buNone/>
            </a:pPr>
            <a:r>
              <a:rPr lang="en-US" dirty="0" smtClean="0"/>
              <a:t>They decorated my bedroom with sweet, girly décor.</a:t>
            </a:r>
          </a:p>
          <a:p>
            <a:pPr marL="0" indent="0">
              <a:buNone/>
            </a:pPr>
            <a:r>
              <a:rPr lang="en-US" dirty="0" smtClean="0"/>
              <a:t>My family was middle class (they could afford to re-do my bedroom in this special way; I had my own bedroom).</a:t>
            </a:r>
          </a:p>
          <a:p>
            <a:pPr marL="0" indent="0">
              <a:buNone/>
            </a:pPr>
            <a:r>
              <a:rPr lang="en-US" dirty="0" smtClean="0"/>
              <a:t>I had a hard time recovering from the trauma.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93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Showing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chemeClr val="accent5"/>
                </a:solidFill>
              </a:rPr>
              <a:t>telling</a:t>
            </a:r>
            <a:r>
              <a:rPr lang="en-US" dirty="0" smtClean="0"/>
              <a:t> work together…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From “Superman &amp; Me”…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We were Indian children who were expected to be stupid. Most lived up to those expectations inside the classroom but subverted them on the outside. </a:t>
            </a:r>
            <a:r>
              <a:rPr lang="en-US" dirty="0" smtClean="0">
                <a:solidFill>
                  <a:srgbClr val="4BACC6"/>
                </a:solidFill>
              </a:rPr>
              <a:t>They struggled with basic reading in school but could remember how to sing a few dozen powwow songs. They were monosyllabic in front of their non-Indian teachers but could tell complicated stories and jokes at the dinner table. They submissively ducked their heads when confronted by a non-Indian adult but would slug it out with the Indian bully who was 10 years older.”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55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Anecdotes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8728"/>
            <a:ext cx="8229600" cy="48274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Anecdotes are little stories we use to entertain or make a point.</a:t>
            </a:r>
          </a:p>
          <a:p>
            <a:r>
              <a:rPr lang="en-US" dirty="0" smtClean="0"/>
              <a:t>Including an anecdote may be one way of showing rather than telling</a:t>
            </a:r>
          </a:p>
          <a:p>
            <a:r>
              <a:rPr lang="en-US" dirty="0" smtClean="0"/>
              <a:t>Anecdotes work best when they are introduced with a clear transition (“Just last week…” or “I was reminded of this one summer, when…”).</a:t>
            </a:r>
          </a:p>
          <a:p>
            <a:r>
              <a:rPr lang="en-US" dirty="0" smtClean="0"/>
              <a:t>It’s usually a good idea to remind the reader what the anecdote is supposed to reveal (“the kind of English I use with my family”; “the reason my father’s ‘I love you’ is so meaningful” etc.)</a:t>
            </a:r>
          </a:p>
        </p:txBody>
      </p:sp>
    </p:spTree>
    <p:extLst>
      <p:ext uri="{BB962C8B-B14F-4D97-AF65-F5344CB8AC3E}">
        <p14:creationId xmlns:p14="http://schemas.microsoft.com/office/powerpoint/2010/main" val="45574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 from “Mother Tongue”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61312" cy="470584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dirty="0">
                <a:solidFill>
                  <a:schemeClr val="accent6"/>
                </a:solidFill>
              </a:rPr>
              <a:t>Just last week, </a:t>
            </a:r>
            <a:r>
              <a:rPr lang="en-US" dirty="0"/>
              <a:t>I was walking down the street with my mother, and </a:t>
            </a:r>
            <a:r>
              <a:rPr lang="en-US" dirty="0">
                <a:solidFill>
                  <a:srgbClr val="F79646"/>
                </a:solidFill>
              </a:rPr>
              <a:t>I again found myself conscious of the English I was </a:t>
            </a:r>
            <a:r>
              <a:rPr lang="en-US" dirty="0" smtClean="0">
                <a:solidFill>
                  <a:srgbClr val="F79646"/>
                </a:solidFill>
              </a:rPr>
              <a:t>using</a:t>
            </a:r>
            <a:r>
              <a:rPr lang="en-US" dirty="0" smtClean="0"/>
              <a:t>….We </a:t>
            </a:r>
            <a:r>
              <a:rPr lang="en-US" dirty="0"/>
              <a:t>were talking about the price of new and used furniture and I heard myself saying this: </a:t>
            </a:r>
            <a:r>
              <a:rPr lang="en-US" dirty="0" smtClean="0"/>
              <a:t>‘Not </a:t>
            </a:r>
            <a:r>
              <a:rPr lang="en-US" dirty="0"/>
              <a:t>waste money that way</a:t>
            </a:r>
            <a:r>
              <a:rPr lang="en-US" dirty="0" smtClean="0"/>
              <a:t>.’ </a:t>
            </a:r>
            <a:r>
              <a:rPr lang="en-US" dirty="0"/>
              <a:t>My husband was with </a:t>
            </a:r>
            <a:r>
              <a:rPr lang="en-US" dirty="0" smtClean="0"/>
              <a:t>us…, </a:t>
            </a:r>
            <a:r>
              <a:rPr lang="en-US" dirty="0"/>
              <a:t>and he didn't </a:t>
            </a:r>
            <a:r>
              <a:rPr lang="en-US" dirty="0" smtClean="0"/>
              <a:t>notice…. </a:t>
            </a:r>
            <a:r>
              <a:rPr lang="en-US" dirty="0">
                <a:solidFill>
                  <a:srgbClr val="F79646"/>
                </a:solidFill>
              </a:rPr>
              <a:t>And then I realized why.</a:t>
            </a:r>
            <a:r>
              <a:rPr lang="en-US" dirty="0"/>
              <a:t> It's </a:t>
            </a:r>
            <a:r>
              <a:rPr lang="en-US" dirty="0" smtClean="0"/>
              <a:t>because…I've </a:t>
            </a:r>
            <a:r>
              <a:rPr lang="en-US" dirty="0"/>
              <a:t>often used that same kind of English with </a:t>
            </a:r>
            <a:r>
              <a:rPr lang="en-US" dirty="0" smtClean="0"/>
              <a:t>him….It </a:t>
            </a:r>
            <a:r>
              <a:rPr lang="en-US" dirty="0"/>
              <a:t>has become our language of intimacy, a different sort of English that relates to family talk, the language I grew up with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46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Description of a Significant Detail/ Creating a 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picking a particular thing to describe in focused detail is a great strategy for showing</a:t>
            </a:r>
          </a:p>
          <a:p>
            <a:r>
              <a:rPr lang="en-US" dirty="0" smtClean="0"/>
              <a:t>The key is to pick the right thing to describe </a:t>
            </a:r>
            <a:r>
              <a:rPr lang="en-US" i="1" dirty="0" smtClean="0"/>
              <a:t>and</a:t>
            </a:r>
            <a:r>
              <a:rPr lang="en-US" dirty="0" smtClean="0"/>
              <a:t> to describe with a purpose (if you describe the bag as orange and awkwardly shaped, do it because you want to reveal something about the owner of the bag).</a:t>
            </a:r>
          </a:p>
        </p:txBody>
      </p:sp>
    </p:spTree>
    <p:extLst>
      <p:ext uri="{BB962C8B-B14F-4D97-AF65-F5344CB8AC3E}">
        <p14:creationId xmlns:p14="http://schemas.microsoft.com/office/powerpoint/2010/main" val="1455547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3860"/>
            <a:ext cx="8229600" cy="5182303"/>
          </a:xfrm>
        </p:spPr>
        <p:txBody>
          <a:bodyPr>
            <a:normAutofit/>
          </a:bodyPr>
          <a:lstStyle/>
          <a:p>
            <a:r>
              <a:rPr lang="en-US" dirty="0" smtClean="0"/>
              <a:t>“My father is a civil engineer. He is always concerned with infrastructure, the strength of holding the world together.”</a:t>
            </a:r>
          </a:p>
          <a:p>
            <a:r>
              <a:rPr lang="en-US" dirty="0"/>
              <a:t>“In one panel, Superman breaks through a door. His suit is red, blue and yellow. The brown door shatters into many pieces. I look at the narrative above the picture. </a:t>
            </a:r>
            <a:r>
              <a:rPr lang="en-US"/>
              <a:t>I cannot read the words, but I assume it tells me that </a:t>
            </a:r>
            <a:r>
              <a:rPr lang="en-US" smtClean="0"/>
              <a:t>‘Superman </a:t>
            </a:r>
            <a:r>
              <a:rPr lang="en-US"/>
              <a:t>is breaking down the door</a:t>
            </a:r>
            <a:r>
              <a:rPr lang="en-US" smtClean="0"/>
              <a:t>.’”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07151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88</TotalTime>
  <Words>801</Words>
  <Application>Microsoft Macintosh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 Black </vt:lpstr>
      <vt:lpstr>Showing Versus Telling: A Range of Strategies for Description</vt:lpstr>
      <vt:lpstr>PEER REVIEW GROUPS—D335</vt:lpstr>
      <vt:lpstr>PowerPoint Presentation</vt:lpstr>
      <vt:lpstr>“Showing” Often Reveals  Even More Than “Telling”</vt:lpstr>
      <vt:lpstr>Showing &amp; telling work together…</vt:lpstr>
      <vt:lpstr>Anecdotes</vt:lpstr>
      <vt:lpstr>Anecdote from “Mother Tongue”</vt:lpstr>
      <vt:lpstr>Description of a Significant Detail/ Creating a Symbol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Showing Versus Telling</dc:title>
  <dc:creator>Cecily Iddings</dc:creator>
  <cp:lastModifiedBy>Cecily Iddings</cp:lastModifiedBy>
  <cp:revision>9</cp:revision>
  <dcterms:created xsi:type="dcterms:W3CDTF">2015-09-10T13:56:22Z</dcterms:created>
  <dcterms:modified xsi:type="dcterms:W3CDTF">2017-09-12T13:34:27Z</dcterms:modified>
</cp:coreProperties>
</file>