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58" r:id="rId4"/>
    <p:sldId id="259" r:id="rId5"/>
    <p:sldId id="260"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5" autoAdjust="0"/>
    <p:restoredTop sz="94660"/>
  </p:normalViewPr>
  <p:slideViewPr>
    <p:cSldViewPr snapToGrid="0">
      <p:cViewPr varScale="1">
        <p:scale>
          <a:sx n="75" d="100"/>
          <a:sy n="75" d="100"/>
        </p:scale>
        <p:origin x="16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E6EF9-19E2-441A-A591-401B9293CE4A}"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1C184-1676-4835-B926-75F3FD51D13B}" type="slidenum">
              <a:rPr lang="en-US" smtClean="0"/>
              <a:t>‹#›</a:t>
            </a:fld>
            <a:endParaRPr lang="en-US"/>
          </a:p>
        </p:txBody>
      </p:sp>
    </p:spTree>
    <p:extLst>
      <p:ext uri="{BB962C8B-B14F-4D97-AF65-F5344CB8AC3E}">
        <p14:creationId xmlns:p14="http://schemas.microsoft.com/office/powerpoint/2010/main" val="366166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desert is area with a lack of access to affordable  healthy food choices. Limited supermarkets, an abundance of fast food restaurants, and grocery stores. Both the south Bronx and Harlem have been designated as food deserts. I decided to visit these areas .</a:t>
            </a:r>
          </a:p>
        </p:txBody>
      </p:sp>
      <p:sp>
        <p:nvSpPr>
          <p:cNvPr id="4" name="Slide Number Placeholder 3"/>
          <p:cNvSpPr>
            <a:spLocks noGrp="1"/>
          </p:cNvSpPr>
          <p:nvPr>
            <p:ph type="sldNum" sz="quarter" idx="5"/>
          </p:nvPr>
        </p:nvSpPr>
        <p:spPr/>
        <p:txBody>
          <a:bodyPr/>
          <a:lstStyle/>
          <a:p>
            <a:fld id="{0AC1C184-1676-4835-B926-75F3FD51D13B}" type="slidenum">
              <a:rPr lang="en-US" smtClean="0"/>
              <a:t>2</a:t>
            </a:fld>
            <a:endParaRPr lang="en-US"/>
          </a:p>
        </p:txBody>
      </p:sp>
    </p:spTree>
    <p:extLst>
      <p:ext uri="{BB962C8B-B14F-4D97-AF65-F5344CB8AC3E}">
        <p14:creationId xmlns:p14="http://schemas.microsoft.com/office/powerpoint/2010/main" val="418362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limited access to healthy food choices, residents of these communities consume diets high in beef products, not only is consuming an excessive amount of beef detrimental to ones health, but the way in which it is produced negatively effects the environment. Additionally, transporting from farms harms the environment.  </a:t>
            </a:r>
          </a:p>
        </p:txBody>
      </p:sp>
      <p:sp>
        <p:nvSpPr>
          <p:cNvPr id="4" name="Slide Number Placeholder 3"/>
          <p:cNvSpPr>
            <a:spLocks noGrp="1"/>
          </p:cNvSpPr>
          <p:nvPr>
            <p:ph type="sldNum" sz="quarter" idx="5"/>
          </p:nvPr>
        </p:nvSpPr>
        <p:spPr/>
        <p:txBody>
          <a:bodyPr/>
          <a:lstStyle/>
          <a:p>
            <a:fld id="{0AC1C184-1676-4835-B926-75F3FD51D13B}" type="slidenum">
              <a:rPr lang="en-US" smtClean="0"/>
              <a:t>3</a:t>
            </a:fld>
            <a:endParaRPr lang="en-US"/>
          </a:p>
        </p:txBody>
      </p:sp>
    </p:spTree>
    <p:extLst>
      <p:ext uri="{BB962C8B-B14F-4D97-AF65-F5344CB8AC3E}">
        <p14:creationId xmlns:p14="http://schemas.microsoft.com/office/powerpoint/2010/main" val="266329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 surprise nor coincidence that residents in the south Bronx have one of the highest rates of obesity and diabetes when  compared to residents in other areas of NYC. </a:t>
            </a:r>
          </a:p>
        </p:txBody>
      </p:sp>
      <p:sp>
        <p:nvSpPr>
          <p:cNvPr id="4" name="Slide Number Placeholder 3"/>
          <p:cNvSpPr>
            <a:spLocks noGrp="1"/>
          </p:cNvSpPr>
          <p:nvPr>
            <p:ph type="sldNum" sz="quarter" idx="5"/>
          </p:nvPr>
        </p:nvSpPr>
        <p:spPr/>
        <p:txBody>
          <a:bodyPr/>
          <a:lstStyle/>
          <a:p>
            <a:fld id="{0AC1C184-1676-4835-B926-75F3FD51D13B}" type="slidenum">
              <a:rPr lang="en-US" smtClean="0"/>
              <a:t>4</a:t>
            </a:fld>
            <a:endParaRPr lang="en-US"/>
          </a:p>
        </p:txBody>
      </p:sp>
    </p:spTree>
    <p:extLst>
      <p:ext uri="{BB962C8B-B14F-4D97-AF65-F5344CB8AC3E}">
        <p14:creationId xmlns:p14="http://schemas.microsoft.com/office/powerpoint/2010/main" val="212265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in the U.S. costs over 3oo billion per </a:t>
            </a:r>
            <a:r>
              <a:rPr lang="en-US" dirty="0" err="1"/>
              <a:t>year:this</a:t>
            </a:r>
            <a:r>
              <a:rPr lang="en-US" dirty="0"/>
              <a:t> includes direct and indirect costs. Insulin cost has tripled since 2002. healthcare for someone with diabetes cost twice more than someone without the disease. Become permanently disabled and dependent on government programs such as public assistance or SSI. Reduced income results in less consumer spending.</a:t>
            </a:r>
          </a:p>
        </p:txBody>
      </p:sp>
      <p:sp>
        <p:nvSpPr>
          <p:cNvPr id="4" name="Slide Number Placeholder 3"/>
          <p:cNvSpPr>
            <a:spLocks noGrp="1"/>
          </p:cNvSpPr>
          <p:nvPr>
            <p:ph type="sldNum" sz="quarter" idx="5"/>
          </p:nvPr>
        </p:nvSpPr>
        <p:spPr/>
        <p:txBody>
          <a:bodyPr/>
          <a:lstStyle/>
          <a:p>
            <a:fld id="{0AC1C184-1676-4835-B926-75F3FD51D13B}" type="slidenum">
              <a:rPr lang="en-US" smtClean="0"/>
              <a:t>5</a:t>
            </a:fld>
            <a:endParaRPr lang="en-US"/>
          </a:p>
        </p:txBody>
      </p:sp>
    </p:spTree>
    <p:extLst>
      <p:ext uri="{BB962C8B-B14F-4D97-AF65-F5344CB8AC3E}">
        <p14:creationId xmlns:p14="http://schemas.microsoft.com/office/powerpoint/2010/main" val="110636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urban farms and community gardens address the economic, environmental , and health effects. Provide jobs to the </a:t>
            </a:r>
            <a:r>
              <a:rPr lang="en-US" dirty="0" err="1"/>
              <a:t>community,reduce</a:t>
            </a:r>
            <a:r>
              <a:rPr lang="en-US" dirty="0"/>
              <a:t> health costs associated with chronic disease resulting from poor </a:t>
            </a:r>
            <a:r>
              <a:rPr lang="en-US" dirty="0" err="1"/>
              <a:t>diets.Reduce</a:t>
            </a:r>
            <a:r>
              <a:rPr lang="en-US" dirty="0"/>
              <a:t> carbon </a:t>
            </a:r>
            <a:r>
              <a:rPr lang="en-US" dirty="0" err="1"/>
              <a:t>emissons</a:t>
            </a:r>
            <a:r>
              <a:rPr lang="en-US" dirty="0"/>
              <a:t>, address pollution, reduce food miles. Increase access to fresh fruits and vegetables, educate adults and children healthy eating habits, reduce prevalence of obesity, diabetes, hypertension.</a:t>
            </a:r>
          </a:p>
        </p:txBody>
      </p:sp>
      <p:sp>
        <p:nvSpPr>
          <p:cNvPr id="4" name="Slide Number Placeholder 3"/>
          <p:cNvSpPr>
            <a:spLocks noGrp="1"/>
          </p:cNvSpPr>
          <p:nvPr>
            <p:ph type="sldNum" sz="quarter" idx="5"/>
          </p:nvPr>
        </p:nvSpPr>
        <p:spPr/>
        <p:txBody>
          <a:bodyPr/>
          <a:lstStyle/>
          <a:p>
            <a:fld id="{0AC1C184-1676-4835-B926-75F3FD51D13B}" type="slidenum">
              <a:rPr lang="en-US" smtClean="0"/>
              <a:t>6</a:t>
            </a:fld>
            <a:endParaRPr lang="en-US"/>
          </a:p>
        </p:txBody>
      </p:sp>
    </p:spTree>
    <p:extLst>
      <p:ext uri="{BB962C8B-B14F-4D97-AF65-F5344CB8AC3E}">
        <p14:creationId xmlns:p14="http://schemas.microsoft.com/office/powerpoint/2010/main" val="276353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426933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E9B95D-492C-4D98-BD99-13AA27EE22AE}"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323677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295700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3595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157059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275374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272346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102353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321613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403265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150481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9B95D-492C-4D98-BD99-13AA27EE22AE}"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228900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9B95D-492C-4D98-BD99-13AA27EE22AE}"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335701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331092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66187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9E9B95D-492C-4D98-BD99-13AA27EE22AE}" type="datetimeFigureOut">
              <a:rPr lang="en-US" smtClean="0"/>
              <a:t>5/21/2019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20255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E9B95D-492C-4D98-BD99-13AA27EE22AE}"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4AFC-98EE-4A52-A335-525ED7870B43}" type="slidenum">
              <a:rPr lang="en-US" smtClean="0"/>
              <a:t>‹#›</a:t>
            </a:fld>
            <a:endParaRPr lang="en-US"/>
          </a:p>
        </p:txBody>
      </p:sp>
    </p:spTree>
    <p:extLst>
      <p:ext uri="{BB962C8B-B14F-4D97-AF65-F5344CB8AC3E}">
        <p14:creationId xmlns:p14="http://schemas.microsoft.com/office/powerpoint/2010/main" val="253646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9E9B95D-492C-4D98-BD99-13AA27EE22AE}" type="datetimeFigureOut">
              <a:rPr lang="en-US" smtClean="0"/>
              <a:t>5/21/2019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294AFC-98EE-4A52-A335-525ED7870B43}" type="slidenum">
              <a:rPr lang="en-US" smtClean="0"/>
              <a:t>‹#›</a:t>
            </a:fld>
            <a:endParaRPr lang="en-US"/>
          </a:p>
        </p:txBody>
      </p:sp>
    </p:spTree>
    <p:extLst>
      <p:ext uri="{BB962C8B-B14F-4D97-AF65-F5344CB8AC3E}">
        <p14:creationId xmlns:p14="http://schemas.microsoft.com/office/powerpoint/2010/main" val="34397055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2.jpg"/><Relationship Id="rId5" Type="http://schemas.openxmlformats.org/officeDocument/2006/relationships/image" Target="../media/image3.png"/><Relationship Id="rId10" Type="http://schemas.openxmlformats.org/officeDocument/2006/relationships/hyperlink" Target="https://www.pinterest.com/riff45/products-i-love/" TargetMode="External"/><Relationship Id="rId4" Type="http://schemas.openxmlformats.org/officeDocument/2006/relationships/image" Target="../media/image2.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thediabetescouncil.com/diabetes-and-renal-failure-everything-you-need-to-kn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health-tips.ca/what-is-obesity-causes-of-obesity-facts-help-prevention-and-treatment"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flickr.com/photos/59937401@N07/612724396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hyperlink" Target="http://www.omafra.gov.on.ca/english/livestock/beef/news/info_vbn1013a4.htm" TargetMode="External"/><Relationship Id="rId3" Type="http://schemas.openxmlformats.org/officeDocument/2006/relationships/hyperlink" Target="https://academicworks.cuny.edu/cgi/viewcontent.cgi?article=1180&amp;context=sph_pubs" TargetMode="External"/><Relationship Id="rId7" Type="http://schemas.openxmlformats.org/officeDocument/2006/relationships/hyperlink" Target="https://foodispower.org/access-health/food-deserts/" TargetMode="External"/><Relationship Id="rId12" Type="http://schemas.openxmlformats.org/officeDocument/2006/relationships/hyperlink" Target="http://css.umich.edu/sites/default/files/css_doc/Bound_Factsheets_2018.pdf" TargetMode="External"/><Relationship Id="rId2" Type="http://schemas.openxmlformats.org/officeDocument/2006/relationships/hyperlink" Target="http://www.diabetes.org/diabetes-basics/statistics/infographics/adv-staggering-cost-of-diabetes.html" TargetMode="External"/><Relationship Id="rId1" Type="http://schemas.openxmlformats.org/officeDocument/2006/relationships/slideLayout" Target="../slideLayouts/slideLayout1.xml"/><Relationship Id="rId6" Type="http://schemas.openxmlformats.org/officeDocument/2006/relationships/hyperlink" Target="https://dx.doi.org/10.1016/j.pmedr.2016.04.005" TargetMode="External"/><Relationship Id="rId11" Type="http://schemas.openxmlformats.org/officeDocument/2006/relationships/hyperlink" Target="http://otda.ny.gov/programs/snap/" TargetMode="External"/><Relationship Id="rId5" Type="http://schemas.openxmlformats.org/officeDocument/2006/relationships/hyperlink" Target="https://inhabitat.com/nyc/harlem-grown-urban-farm-gives-unemployed-single-moms-a-chance-to-earn-some-green/" TargetMode="External"/><Relationship Id="rId10" Type="http://schemas.openxmlformats.org/officeDocument/2006/relationships/hyperlink" Target="https://www1.nyc.gov/site/doh/health/health-topics/diabetes.page" TargetMode="External"/><Relationship Id="rId4" Type="http://schemas.openxmlformats.org/officeDocument/2006/relationships/hyperlink" Target="https://greenleafcommunities.org/the-many-benefits-of-community-gardens/" TargetMode="External"/><Relationship Id="rId9" Type="http://schemas.openxmlformats.org/officeDocument/2006/relationships/hyperlink" Target="https://www1.nyc.gov/assets/doh/downloads/pdf/epi/databrief2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9CF651B-5667-4CFA-9284-B917DC0DD0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13" b="17500"/>
          <a:stretch/>
        </p:blipFill>
        <p:spPr>
          <a:xfrm>
            <a:off x="20" y="10"/>
            <a:ext cx="3048996" cy="4438518"/>
          </a:xfrm>
          <a:custGeom>
            <a:avLst/>
            <a:gdLst>
              <a:gd name="connsiteX0" fmla="*/ 0 w 3049016"/>
              <a:gd name="connsiteY0" fmla="*/ 0 h 4438528"/>
              <a:gd name="connsiteX1" fmla="*/ 3049016 w 3049016"/>
              <a:gd name="connsiteY1" fmla="*/ 0 h 4438528"/>
              <a:gd name="connsiteX2" fmla="*/ 3049016 w 3049016"/>
              <a:gd name="connsiteY2" fmla="*/ 4438528 h 4438528"/>
              <a:gd name="connsiteX3" fmla="*/ 2670541 w 3049016"/>
              <a:gd name="connsiteY3" fmla="*/ 4405147 h 4438528"/>
              <a:gd name="connsiteX4" fmla="*/ 2302352 w 3049016"/>
              <a:gd name="connsiteY4" fmla="*/ 4369765 h 4438528"/>
              <a:gd name="connsiteX5" fmla="*/ 1960984 w 3049016"/>
              <a:gd name="connsiteY5" fmla="*/ 4331582 h 4438528"/>
              <a:gd name="connsiteX6" fmla="*/ 1640343 w 3049016"/>
              <a:gd name="connsiteY6" fmla="*/ 4294099 h 4438528"/>
              <a:gd name="connsiteX7" fmla="*/ 1345303 w 3049016"/>
              <a:gd name="connsiteY7" fmla="*/ 4256616 h 4438528"/>
              <a:gd name="connsiteX8" fmla="*/ 1074648 w 3049016"/>
              <a:gd name="connsiteY8" fmla="*/ 4221235 h 4438528"/>
              <a:gd name="connsiteX9" fmla="*/ 834471 w 3049016"/>
              <a:gd name="connsiteY9" fmla="*/ 4187605 h 4438528"/>
              <a:gd name="connsiteX10" fmla="*/ 617459 w 3049016"/>
              <a:gd name="connsiteY10" fmla="*/ 4155727 h 4438528"/>
              <a:gd name="connsiteX11" fmla="*/ 434584 w 3049016"/>
              <a:gd name="connsiteY11" fmla="*/ 4129104 h 4438528"/>
              <a:gd name="connsiteX12" fmla="*/ 280968 w 3049016"/>
              <a:gd name="connsiteY12" fmla="*/ 4103881 h 4438528"/>
              <a:gd name="connsiteX13" fmla="*/ 70052 w 3049016"/>
              <a:gd name="connsiteY13" fmla="*/ 4067800 h 4438528"/>
              <a:gd name="connsiteX14" fmla="*/ 0 w 3049016"/>
              <a:gd name="connsiteY14" fmla="*/ 4055859 h 443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9016" h="4438528">
                <a:moveTo>
                  <a:pt x="0" y="0"/>
                </a:moveTo>
                <a:lnTo>
                  <a:pt x="3049016" y="0"/>
                </a:lnTo>
                <a:lnTo>
                  <a:pt x="3049016" y="4438528"/>
                </a:lnTo>
                <a:lnTo>
                  <a:pt x="2670541" y="4405147"/>
                </a:lnTo>
                <a:lnTo>
                  <a:pt x="2302352" y="4369765"/>
                </a:lnTo>
                <a:lnTo>
                  <a:pt x="1960984" y="4331582"/>
                </a:lnTo>
                <a:lnTo>
                  <a:pt x="1640343" y="4294099"/>
                </a:lnTo>
                <a:lnTo>
                  <a:pt x="1345303" y="4256616"/>
                </a:lnTo>
                <a:lnTo>
                  <a:pt x="1074648" y="4221235"/>
                </a:lnTo>
                <a:lnTo>
                  <a:pt x="834471" y="4187605"/>
                </a:lnTo>
                <a:lnTo>
                  <a:pt x="617459" y="4155727"/>
                </a:lnTo>
                <a:lnTo>
                  <a:pt x="434584" y="4129104"/>
                </a:lnTo>
                <a:lnTo>
                  <a:pt x="280968" y="4103881"/>
                </a:lnTo>
                <a:lnTo>
                  <a:pt x="70052" y="4067800"/>
                </a:lnTo>
                <a:lnTo>
                  <a:pt x="0" y="4055859"/>
                </a:lnTo>
                <a:close/>
              </a:path>
            </a:pathLst>
          </a:custGeom>
        </p:spPr>
      </p:pic>
      <p:pic>
        <p:nvPicPr>
          <p:cNvPr id="11" name="Picture 10" descr="A close up of a store&#10;&#10;Description automatically generated">
            <a:extLst>
              <a:ext uri="{FF2B5EF4-FFF2-40B4-BE49-F238E27FC236}">
                <a16:creationId xmlns:a16="http://schemas.microsoft.com/office/drawing/2014/main" xmlns="" id="{0954206A-9361-4AA9-8475-D142CE0D2E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2" r="7865"/>
          <a:stretch/>
        </p:blipFill>
        <p:spPr>
          <a:xfrm>
            <a:off x="3051826" y="10"/>
            <a:ext cx="3050799" cy="4579617"/>
          </a:xfrm>
          <a:custGeom>
            <a:avLst/>
            <a:gdLst>
              <a:gd name="connsiteX0" fmla="*/ 0 w 3044952"/>
              <a:gd name="connsiteY0" fmla="*/ 0 h 4579627"/>
              <a:gd name="connsiteX1" fmla="*/ 3044952 w 3044952"/>
              <a:gd name="connsiteY1" fmla="*/ 0 h 4579627"/>
              <a:gd name="connsiteX2" fmla="*/ 3044952 w 3044952"/>
              <a:gd name="connsiteY2" fmla="*/ 4579627 h 4579627"/>
              <a:gd name="connsiteX3" fmla="*/ 2865557 w 3044952"/>
              <a:gd name="connsiteY3" fmla="*/ 4579627 h 4579627"/>
              <a:gd name="connsiteX4" fmla="*/ 2698152 w 3044952"/>
              <a:gd name="connsiteY4" fmla="*/ 4576798 h 4579627"/>
              <a:gd name="connsiteX5" fmla="*/ 2454318 w 3044952"/>
              <a:gd name="connsiteY5" fmla="*/ 4570492 h 4579627"/>
              <a:gd name="connsiteX6" fmla="*/ 2212923 w 3044952"/>
              <a:gd name="connsiteY6" fmla="*/ 4564537 h 4579627"/>
              <a:gd name="connsiteX7" fmla="*/ 1976404 w 3044952"/>
              <a:gd name="connsiteY7" fmla="*/ 4557881 h 4579627"/>
              <a:gd name="connsiteX8" fmla="*/ 1741103 w 3044952"/>
              <a:gd name="connsiteY8" fmla="*/ 4547722 h 4579627"/>
              <a:gd name="connsiteX9" fmla="*/ 1509462 w 3044952"/>
              <a:gd name="connsiteY9" fmla="*/ 4536862 h 4579627"/>
              <a:gd name="connsiteX10" fmla="*/ 1282695 w 3044952"/>
              <a:gd name="connsiteY10" fmla="*/ 4527054 h 4579627"/>
              <a:gd name="connsiteX11" fmla="*/ 840137 w 3044952"/>
              <a:gd name="connsiteY11" fmla="*/ 4499379 h 4579627"/>
              <a:gd name="connsiteX12" fmla="*/ 415866 w 3044952"/>
              <a:gd name="connsiteY12" fmla="*/ 4469954 h 4579627"/>
              <a:gd name="connsiteX13" fmla="*/ 8663 w 3044952"/>
              <a:gd name="connsiteY13" fmla="*/ 4439126 h 4579627"/>
              <a:gd name="connsiteX14" fmla="*/ 0 w 3044952"/>
              <a:gd name="connsiteY14" fmla="*/ 4438362 h 457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4952" h="4579627">
                <a:moveTo>
                  <a:pt x="0" y="0"/>
                </a:moveTo>
                <a:lnTo>
                  <a:pt x="3044952" y="0"/>
                </a:lnTo>
                <a:lnTo>
                  <a:pt x="3044952" y="4579627"/>
                </a:lnTo>
                <a:lnTo>
                  <a:pt x="2865557" y="4579627"/>
                </a:lnTo>
                <a:lnTo>
                  <a:pt x="2698152" y="4576798"/>
                </a:lnTo>
                <a:lnTo>
                  <a:pt x="2454318" y="4570492"/>
                </a:lnTo>
                <a:lnTo>
                  <a:pt x="2212923" y="4564537"/>
                </a:lnTo>
                <a:lnTo>
                  <a:pt x="1976404" y="4557881"/>
                </a:lnTo>
                <a:lnTo>
                  <a:pt x="1741103" y="4547722"/>
                </a:lnTo>
                <a:lnTo>
                  <a:pt x="1509462" y="4536862"/>
                </a:lnTo>
                <a:lnTo>
                  <a:pt x="1282695" y="4527054"/>
                </a:lnTo>
                <a:lnTo>
                  <a:pt x="840137" y="4499379"/>
                </a:lnTo>
                <a:lnTo>
                  <a:pt x="415866" y="4469954"/>
                </a:lnTo>
                <a:lnTo>
                  <a:pt x="8663" y="4439126"/>
                </a:lnTo>
                <a:lnTo>
                  <a:pt x="0" y="4438362"/>
                </a:lnTo>
                <a:close/>
              </a:path>
            </a:pathLst>
          </a:custGeom>
        </p:spPr>
      </p:pic>
      <p:pic>
        <p:nvPicPr>
          <p:cNvPr id="6" name="Picture 5" descr="A bottle of beer&#10;&#10;Description automatically generated">
            <a:extLst>
              <a:ext uri="{FF2B5EF4-FFF2-40B4-BE49-F238E27FC236}">
                <a16:creationId xmlns:a16="http://schemas.microsoft.com/office/drawing/2014/main" xmlns="" id="{7A792622-8809-4C1A-8DA6-EF44EEE0E2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18" r="3648"/>
          <a:stretch/>
        </p:blipFill>
        <p:spPr>
          <a:xfrm>
            <a:off x="6099590" y="10"/>
            <a:ext cx="3047762" cy="4579617"/>
          </a:xfrm>
          <a:custGeom>
            <a:avLst/>
            <a:gdLst>
              <a:gd name="connsiteX0" fmla="*/ 0 w 3044952"/>
              <a:gd name="connsiteY0" fmla="*/ 0 h 4579627"/>
              <a:gd name="connsiteX1" fmla="*/ 3044952 w 3044952"/>
              <a:gd name="connsiteY1" fmla="*/ 0 h 4579627"/>
              <a:gd name="connsiteX2" fmla="*/ 3044952 w 3044952"/>
              <a:gd name="connsiteY2" fmla="*/ 4477424 h 4579627"/>
              <a:gd name="connsiteX3" fmla="*/ 2783620 w 3044952"/>
              <a:gd name="connsiteY3" fmla="*/ 4497628 h 4579627"/>
              <a:gd name="connsiteX4" fmla="*/ 2511745 w 3044952"/>
              <a:gd name="connsiteY4" fmla="*/ 4514092 h 4579627"/>
              <a:gd name="connsiteX5" fmla="*/ 2241090 w 3044952"/>
              <a:gd name="connsiteY5" fmla="*/ 4531258 h 4579627"/>
              <a:gd name="connsiteX6" fmla="*/ 1972872 w 3044952"/>
              <a:gd name="connsiteY6" fmla="*/ 4545620 h 4579627"/>
              <a:gd name="connsiteX7" fmla="*/ 1707093 w 3044952"/>
              <a:gd name="connsiteY7" fmla="*/ 4555779 h 4579627"/>
              <a:gd name="connsiteX8" fmla="*/ 1441314 w 3044952"/>
              <a:gd name="connsiteY8" fmla="*/ 4564537 h 4579627"/>
              <a:gd name="connsiteX9" fmla="*/ 1177974 w 3044952"/>
              <a:gd name="connsiteY9" fmla="*/ 4572944 h 4579627"/>
              <a:gd name="connsiteX10" fmla="*/ 918291 w 3044952"/>
              <a:gd name="connsiteY10" fmla="*/ 4576798 h 4579627"/>
              <a:gd name="connsiteX11" fmla="*/ 743501 w 3044952"/>
              <a:gd name="connsiteY11" fmla="*/ 4579627 h 4579627"/>
              <a:gd name="connsiteX12" fmla="*/ 0 w 3044952"/>
              <a:gd name="connsiteY12" fmla="*/ 4579627 h 457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4952" h="4579627">
                <a:moveTo>
                  <a:pt x="0" y="0"/>
                </a:moveTo>
                <a:lnTo>
                  <a:pt x="3044952" y="0"/>
                </a:lnTo>
                <a:lnTo>
                  <a:pt x="3044952" y="4477424"/>
                </a:lnTo>
                <a:lnTo>
                  <a:pt x="2783620" y="4497628"/>
                </a:lnTo>
                <a:lnTo>
                  <a:pt x="2511745" y="4514092"/>
                </a:lnTo>
                <a:lnTo>
                  <a:pt x="2241090" y="4531258"/>
                </a:lnTo>
                <a:lnTo>
                  <a:pt x="1972872" y="4545620"/>
                </a:lnTo>
                <a:lnTo>
                  <a:pt x="1707093" y="4555779"/>
                </a:lnTo>
                <a:lnTo>
                  <a:pt x="1441314" y="4564537"/>
                </a:lnTo>
                <a:lnTo>
                  <a:pt x="1177974" y="4572944"/>
                </a:lnTo>
                <a:lnTo>
                  <a:pt x="918291" y="4576798"/>
                </a:lnTo>
                <a:lnTo>
                  <a:pt x="743501" y="4579627"/>
                </a:lnTo>
                <a:lnTo>
                  <a:pt x="0" y="4579627"/>
                </a:lnTo>
                <a:close/>
              </a:path>
            </a:pathLst>
          </a:custGeom>
        </p:spPr>
      </p:pic>
      <p:pic>
        <p:nvPicPr>
          <p:cNvPr id="5" name="Picture 4" descr="A close up of a sign&#10;&#10;Description automatically generated">
            <a:extLst>
              <a:ext uri="{FF2B5EF4-FFF2-40B4-BE49-F238E27FC236}">
                <a16:creationId xmlns:a16="http://schemas.microsoft.com/office/drawing/2014/main" xmlns="" id="{AE8A516F-2399-4067-B47D-86300A363D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9329" b="2"/>
          <a:stretch/>
        </p:blipFill>
        <p:spPr>
          <a:xfrm>
            <a:off x="9147352" y="10"/>
            <a:ext cx="3044648" cy="4477100"/>
          </a:xfrm>
          <a:custGeom>
            <a:avLst/>
            <a:gdLst>
              <a:gd name="connsiteX0" fmla="*/ 0 w 3044648"/>
              <a:gd name="connsiteY0" fmla="*/ 0 h 4477110"/>
              <a:gd name="connsiteX1" fmla="*/ 3044648 w 3044648"/>
              <a:gd name="connsiteY1" fmla="*/ 0 h 4477110"/>
              <a:gd name="connsiteX2" fmla="*/ 3044648 w 3044648"/>
              <a:gd name="connsiteY2" fmla="*/ 4057991 h 4477110"/>
              <a:gd name="connsiteX3" fmla="*/ 2767898 w 3044648"/>
              <a:gd name="connsiteY3" fmla="*/ 4110187 h 4477110"/>
              <a:gd name="connsiteX4" fmla="*/ 2492365 w 3044648"/>
              <a:gd name="connsiteY4" fmla="*/ 4159931 h 4477110"/>
              <a:gd name="connsiteX5" fmla="*/ 2215614 w 3044648"/>
              <a:gd name="connsiteY5" fmla="*/ 4208624 h 4477110"/>
              <a:gd name="connsiteX6" fmla="*/ 1937643 w 3044648"/>
              <a:gd name="connsiteY6" fmla="*/ 4250310 h 4477110"/>
              <a:gd name="connsiteX7" fmla="*/ 1660892 w 3044648"/>
              <a:gd name="connsiteY7" fmla="*/ 4292347 h 4477110"/>
              <a:gd name="connsiteX8" fmla="*/ 1382921 w 3044648"/>
              <a:gd name="connsiteY8" fmla="*/ 4331582 h 4477110"/>
              <a:gd name="connsiteX9" fmla="*/ 1108608 w 3044648"/>
              <a:gd name="connsiteY9" fmla="*/ 4365211 h 4477110"/>
              <a:gd name="connsiteX10" fmla="*/ 830637 w 3044648"/>
              <a:gd name="connsiteY10" fmla="*/ 4397089 h 4477110"/>
              <a:gd name="connsiteX11" fmla="*/ 553886 w 3044648"/>
              <a:gd name="connsiteY11" fmla="*/ 4426165 h 4477110"/>
              <a:gd name="connsiteX12" fmla="*/ 282011 w 3044648"/>
              <a:gd name="connsiteY12" fmla="*/ 4451387 h 4477110"/>
              <a:gd name="connsiteX13" fmla="*/ 6479 w 3044648"/>
              <a:gd name="connsiteY13" fmla="*/ 4476609 h 4477110"/>
              <a:gd name="connsiteX14" fmla="*/ 0 w 3044648"/>
              <a:gd name="connsiteY14" fmla="*/ 4477110 h 44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4648" h="4477110">
                <a:moveTo>
                  <a:pt x="0" y="0"/>
                </a:moveTo>
                <a:lnTo>
                  <a:pt x="3044648" y="0"/>
                </a:lnTo>
                <a:lnTo>
                  <a:pt x="3044648" y="4057991"/>
                </a:lnTo>
                <a:lnTo>
                  <a:pt x="2767898" y="4110187"/>
                </a:lnTo>
                <a:lnTo>
                  <a:pt x="2492365" y="4159931"/>
                </a:lnTo>
                <a:lnTo>
                  <a:pt x="2215614" y="4208624"/>
                </a:lnTo>
                <a:lnTo>
                  <a:pt x="1937643" y="4250310"/>
                </a:lnTo>
                <a:lnTo>
                  <a:pt x="1660892" y="4292347"/>
                </a:lnTo>
                <a:lnTo>
                  <a:pt x="1382921" y="4331582"/>
                </a:lnTo>
                <a:lnTo>
                  <a:pt x="1108608" y="4365211"/>
                </a:lnTo>
                <a:lnTo>
                  <a:pt x="830637" y="4397089"/>
                </a:lnTo>
                <a:lnTo>
                  <a:pt x="553886" y="4426165"/>
                </a:lnTo>
                <a:lnTo>
                  <a:pt x="282011" y="4451387"/>
                </a:lnTo>
                <a:lnTo>
                  <a:pt x="6479" y="4476609"/>
                </a:lnTo>
                <a:lnTo>
                  <a:pt x="0" y="4477110"/>
                </a:lnTo>
                <a:close/>
              </a:path>
            </a:pathLst>
          </a:custGeom>
        </p:spPr>
      </p:pic>
      <p:sp>
        <p:nvSpPr>
          <p:cNvPr id="23"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Shape 24">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xmlns="" id="{7C0A9D78-DDEA-4B75-81FB-1532BAB73208}"/>
              </a:ext>
            </a:extLst>
          </p:cNvPr>
          <p:cNvSpPr>
            <a:spLocks noGrp="1"/>
          </p:cNvSpPr>
          <p:nvPr>
            <p:ph type="ctrTitle"/>
          </p:nvPr>
        </p:nvSpPr>
        <p:spPr>
          <a:xfrm>
            <a:off x="636916" y="4477110"/>
            <a:ext cx="10407602" cy="825932"/>
          </a:xfrm>
        </p:spPr>
        <p:txBody>
          <a:bodyPr>
            <a:normAutofit/>
          </a:bodyPr>
          <a:lstStyle/>
          <a:p>
            <a:r>
              <a:rPr lang="en-US" sz="4000" dirty="0">
                <a:solidFill>
                  <a:srgbClr val="EBEBEB"/>
                </a:solidFill>
              </a:rPr>
              <a:t>Food Deserts in NYC</a:t>
            </a:r>
          </a:p>
        </p:txBody>
      </p:sp>
      <p:sp>
        <p:nvSpPr>
          <p:cNvPr id="3" name="Subtitle 2">
            <a:extLst>
              <a:ext uri="{FF2B5EF4-FFF2-40B4-BE49-F238E27FC236}">
                <a16:creationId xmlns:a16="http://schemas.microsoft.com/office/drawing/2014/main" xmlns="" id="{998469FB-AF21-48BA-8181-F1E1D2D97B01}"/>
              </a:ext>
            </a:extLst>
          </p:cNvPr>
          <p:cNvSpPr>
            <a:spLocks noGrp="1"/>
          </p:cNvSpPr>
          <p:nvPr>
            <p:ph type="subTitle" idx="1"/>
          </p:nvPr>
        </p:nvSpPr>
        <p:spPr>
          <a:xfrm>
            <a:off x="636916" y="5472113"/>
            <a:ext cx="10407603" cy="1385877"/>
          </a:xfrm>
        </p:spPr>
        <p:txBody>
          <a:bodyPr>
            <a:noAutofit/>
          </a:bodyPr>
          <a:lstStyle/>
          <a:p>
            <a:pPr>
              <a:lnSpc>
                <a:spcPct val="90000"/>
              </a:lnSpc>
            </a:pPr>
            <a:r>
              <a:rPr lang="en-US" sz="2400" dirty="0">
                <a:solidFill>
                  <a:schemeClr val="tx2">
                    <a:lumMod val="40000"/>
                    <a:lumOff val="60000"/>
                  </a:schemeClr>
                </a:solidFill>
              </a:rPr>
              <a:t>Environmental, Health , and Economic Implications </a:t>
            </a:r>
          </a:p>
          <a:p>
            <a:pPr>
              <a:lnSpc>
                <a:spcPct val="90000"/>
              </a:lnSpc>
            </a:pPr>
            <a:r>
              <a:rPr lang="en-US" sz="2400" dirty="0">
                <a:solidFill>
                  <a:schemeClr val="tx2">
                    <a:lumMod val="40000"/>
                    <a:lumOff val="60000"/>
                  </a:schemeClr>
                </a:solidFill>
              </a:rPr>
              <a:t>Econ 2505 ID/Spring 2019</a:t>
            </a:r>
          </a:p>
          <a:p>
            <a:pPr>
              <a:lnSpc>
                <a:spcPct val="90000"/>
              </a:lnSpc>
            </a:pPr>
            <a:r>
              <a:rPr lang="en-US" sz="2400" dirty="0">
                <a:solidFill>
                  <a:schemeClr val="tx2">
                    <a:lumMod val="40000"/>
                    <a:lumOff val="60000"/>
                  </a:schemeClr>
                </a:solidFill>
              </a:rPr>
              <a:t>Rachel Broomes</a:t>
            </a:r>
          </a:p>
          <a:p>
            <a:pPr>
              <a:lnSpc>
                <a:spcPct val="90000"/>
              </a:lnSpc>
            </a:pPr>
            <a:endParaRPr lang="en-US" sz="2400" dirty="0">
              <a:solidFill>
                <a:schemeClr val="tx2">
                  <a:lumMod val="40000"/>
                  <a:lumOff val="60000"/>
                </a:schemeClr>
              </a:solidFill>
            </a:endParaRPr>
          </a:p>
          <a:p>
            <a:pPr>
              <a:lnSpc>
                <a:spcPct val="90000"/>
              </a:lnSpc>
            </a:pPr>
            <a:endParaRPr lang="en-US" sz="2400" dirty="0">
              <a:solidFill>
                <a:schemeClr val="tx2">
                  <a:lumMod val="40000"/>
                  <a:lumOff val="60000"/>
                </a:schemeClr>
              </a:solidFill>
            </a:endParaRPr>
          </a:p>
          <a:p>
            <a:pPr>
              <a:lnSpc>
                <a:spcPct val="90000"/>
              </a:lnSpc>
            </a:pPr>
            <a:endParaRPr lang="en-US" sz="2400" dirty="0">
              <a:solidFill>
                <a:schemeClr val="tx2">
                  <a:lumMod val="40000"/>
                  <a:lumOff val="60000"/>
                </a:schemeClr>
              </a:solidFill>
            </a:endParaRPr>
          </a:p>
        </p:txBody>
      </p:sp>
    </p:spTree>
    <p:extLst>
      <p:ext uri="{BB962C8B-B14F-4D97-AF65-F5344CB8AC3E}">
        <p14:creationId xmlns:p14="http://schemas.microsoft.com/office/powerpoint/2010/main" val="120637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69" name="Picture 168">
            <a:extLst>
              <a:ext uri="{FF2B5EF4-FFF2-40B4-BE49-F238E27FC236}">
                <a16:creationId xmlns:a16="http://schemas.microsoft.com/office/drawing/2014/main" xmlns="" id="{844EE02A-F0F8-4A23-B21D-CF2066B65D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1" name="Picture 170">
            <a:extLst>
              <a:ext uri="{FF2B5EF4-FFF2-40B4-BE49-F238E27FC236}">
                <a16:creationId xmlns:a16="http://schemas.microsoft.com/office/drawing/2014/main" xmlns="" id="{99F13062-7BB6-4A97-B661-CDE2EDEAE7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3" name="Oval 172">
            <a:extLst>
              <a:ext uri="{FF2B5EF4-FFF2-40B4-BE49-F238E27FC236}">
                <a16:creationId xmlns:a16="http://schemas.microsoft.com/office/drawing/2014/main" xmlns="" id="{44F3197D-248B-46C5-B6EE-003F4E0C6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5" name="Picture 174">
            <a:extLst>
              <a:ext uri="{FF2B5EF4-FFF2-40B4-BE49-F238E27FC236}">
                <a16:creationId xmlns:a16="http://schemas.microsoft.com/office/drawing/2014/main" xmlns="" id="{FFC3E649-106F-4B41-9FF5-327536E4CFB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7" name="Picture 176">
            <a:extLst>
              <a:ext uri="{FF2B5EF4-FFF2-40B4-BE49-F238E27FC236}">
                <a16:creationId xmlns:a16="http://schemas.microsoft.com/office/drawing/2014/main" xmlns="" id="{79F6731C-42C0-45DB-9F9A-B831CBEC518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9" name="Rectangle 178">
            <a:extLst>
              <a:ext uri="{FF2B5EF4-FFF2-40B4-BE49-F238E27FC236}">
                <a16:creationId xmlns:a16="http://schemas.microsoft.com/office/drawing/2014/main" xmlns="" id="{040549E2-C5A5-4ED5-80AB-070FEBDF53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descr="A picture containing indoor, floor, filled, counter&#10;&#10;Description automatically generated">
            <a:extLst>
              <a:ext uri="{FF2B5EF4-FFF2-40B4-BE49-F238E27FC236}">
                <a16:creationId xmlns:a16="http://schemas.microsoft.com/office/drawing/2014/main" xmlns="" id="{99D092AA-3B1A-4E16-9DAB-77D94FC871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 b="7259"/>
          <a:stretch/>
        </p:blipFill>
        <p:spPr>
          <a:xfrm>
            <a:off x="1" y="-5"/>
            <a:ext cx="4060014" cy="5020241"/>
          </a:xfrm>
          <a:custGeom>
            <a:avLst/>
            <a:gdLst>
              <a:gd name="connsiteX0" fmla="*/ 0 w 4060014"/>
              <a:gd name="connsiteY0" fmla="*/ 0 h 5020241"/>
              <a:gd name="connsiteX1" fmla="*/ 4060014 w 4060014"/>
              <a:gd name="connsiteY1" fmla="*/ 0 h 5020241"/>
              <a:gd name="connsiteX2" fmla="*/ 4060014 w 4060014"/>
              <a:gd name="connsiteY2" fmla="*/ 4510064 h 5020241"/>
              <a:gd name="connsiteX3" fmla="*/ 3889152 w 4060014"/>
              <a:gd name="connsiteY3" fmla="*/ 4499379 h 5020241"/>
              <a:gd name="connsiteX4" fmla="*/ 3464881 w 4060014"/>
              <a:gd name="connsiteY4" fmla="*/ 4469954 h 5020241"/>
              <a:gd name="connsiteX5" fmla="*/ 3057678 w 4060014"/>
              <a:gd name="connsiteY5" fmla="*/ 4439126 h 5020241"/>
              <a:gd name="connsiteX6" fmla="*/ 2672421 w 4060014"/>
              <a:gd name="connsiteY6" fmla="*/ 4405147 h 5020241"/>
              <a:gd name="connsiteX7" fmla="*/ 2304232 w 4060014"/>
              <a:gd name="connsiteY7" fmla="*/ 4369765 h 5020241"/>
              <a:gd name="connsiteX8" fmla="*/ 1962864 w 4060014"/>
              <a:gd name="connsiteY8" fmla="*/ 4331582 h 5020241"/>
              <a:gd name="connsiteX9" fmla="*/ 1642223 w 4060014"/>
              <a:gd name="connsiteY9" fmla="*/ 4294099 h 5020241"/>
              <a:gd name="connsiteX10" fmla="*/ 1347183 w 4060014"/>
              <a:gd name="connsiteY10" fmla="*/ 4256616 h 5020241"/>
              <a:gd name="connsiteX11" fmla="*/ 1076528 w 4060014"/>
              <a:gd name="connsiteY11" fmla="*/ 4221235 h 5020241"/>
              <a:gd name="connsiteX12" fmla="*/ 836351 w 4060014"/>
              <a:gd name="connsiteY12" fmla="*/ 4187605 h 5020241"/>
              <a:gd name="connsiteX13" fmla="*/ 619339 w 4060014"/>
              <a:gd name="connsiteY13" fmla="*/ 4155727 h 5020241"/>
              <a:gd name="connsiteX14" fmla="*/ 436464 w 4060014"/>
              <a:gd name="connsiteY14" fmla="*/ 4129104 h 5020241"/>
              <a:gd name="connsiteX15" fmla="*/ 282848 w 4060014"/>
              <a:gd name="connsiteY15" fmla="*/ 4103881 h 5020241"/>
              <a:gd name="connsiteX16" fmla="*/ 71932 w 4060014"/>
              <a:gd name="connsiteY16" fmla="*/ 4067800 h 5020241"/>
              <a:gd name="connsiteX17" fmla="*/ 1 w 4060014"/>
              <a:gd name="connsiteY17" fmla="*/ 4055539 h 5020241"/>
              <a:gd name="connsiteX18" fmla="*/ 1 w 4060014"/>
              <a:gd name="connsiteY18" fmla="*/ 5020241 h 5020241"/>
              <a:gd name="connsiteX19" fmla="*/ 0 w 4060014"/>
              <a:gd name="connsiteY1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0014" h="5020241">
                <a:moveTo>
                  <a:pt x="0" y="0"/>
                </a:moveTo>
                <a:lnTo>
                  <a:pt x="4060014" y="0"/>
                </a:lnTo>
                <a:lnTo>
                  <a:pt x="4060014" y="451006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86" name="Content Placeholder 13" descr="A picture containing food&#10;&#10;Description automatically generated">
            <a:extLst>
              <a:ext uri="{FF2B5EF4-FFF2-40B4-BE49-F238E27FC236}">
                <a16:creationId xmlns:a16="http://schemas.microsoft.com/office/drawing/2014/main" xmlns="" id="{03ED5EAC-BD3E-4CAF-910F-7001B3F82327}"/>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t="13603" r="-1" b="20382"/>
          <a:stretch/>
        </p:blipFill>
        <p:spPr>
          <a:xfrm>
            <a:off x="8131987" y="-7"/>
            <a:ext cx="4059709" cy="4542350"/>
          </a:xfrm>
          <a:custGeom>
            <a:avLst/>
            <a:gdLst>
              <a:gd name="connsiteX0" fmla="*/ 0 w 4059709"/>
              <a:gd name="connsiteY0" fmla="*/ 0 h 4542350"/>
              <a:gd name="connsiteX1" fmla="*/ 4059709 w 4059709"/>
              <a:gd name="connsiteY1" fmla="*/ 0 h 4542350"/>
              <a:gd name="connsiteX2" fmla="*/ 4059709 w 4059709"/>
              <a:gd name="connsiteY2" fmla="*/ 4057991 h 4542350"/>
              <a:gd name="connsiteX3" fmla="*/ 3782959 w 4059709"/>
              <a:gd name="connsiteY3" fmla="*/ 4110187 h 4542350"/>
              <a:gd name="connsiteX4" fmla="*/ 3507426 w 4059709"/>
              <a:gd name="connsiteY4" fmla="*/ 4159931 h 4542350"/>
              <a:gd name="connsiteX5" fmla="*/ 3230675 w 4059709"/>
              <a:gd name="connsiteY5" fmla="*/ 4208624 h 4542350"/>
              <a:gd name="connsiteX6" fmla="*/ 2952704 w 4059709"/>
              <a:gd name="connsiteY6" fmla="*/ 4250310 h 4542350"/>
              <a:gd name="connsiteX7" fmla="*/ 2675953 w 4059709"/>
              <a:gd name="connsiteY7" fmla="*/ 4292347 h 4542350"/>
              <a:gd name="connsiteX8" fmla="*/ 2397982 w 4059709"/>
              <a:gd name="connsiteY8" fmla="*/ 4331582 h 4542350"/>
              <a:gd name="connsiteX9" fmla="*/ 2123669 w 4059709"/>
              <a:gd name="connsiteY9" fmla="*/ 4365211 h 4542350"/>
              <a:gd name="connsiteX10" fmla="*/ 1845698 w 4059709"/>
              <a:gd name="connsiteY10" fmla="*/ 4397089 h 4542350"/>
              <a:gd name="connsiteX11" fmla="*/ 1568947 w 4059709"/>
              <a:gd name="connsiteY11" fmla="*/ 4426165 h 4542350"/>
              <a:gd name="connsiteX12" fmla="*/ 1297072 w 4059709"/>
              <a:gd name="connsiteY12" fmla="*/ 4451387 h 4542350"/>
              <a:gd name="connsiteX13" fmla="*/ 1021540 w 4059709"/>
              <a:gd name="connsiteY13" fmla="*/ 4476609 h 4542350"/>
              <a:gd name="connsiteX14" fmla="*/ 749665 w 4059709"/>
              <a:gd name="connsiteY14" fmla="*/ 4497628 h 4542350"/>
              <a:gd name="connsiteX15" fmla="*/ 477790 w 4059709"/>
              <a:gd name="connsiteY15" fmla="*/ 4514092 h 4542350"/>
              <a:gd name="connsiteX16" fmla="*/ 207135 w 4059709"/>
              <a:gd name="connsiteY16" fmla="*/ 4531258 h 4542350"/>
              <a:gd name="connsiteX17" fmla="*/ 0 w 4059709"/>
              <a:gd name="connsiteY17" fmla="*/ 4542350 h 454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59709" h="4542350">
                <a:moveTo>
                  <a:pt x="0" y="0"/>
                </a:moveTo>
                <a:lnTo>
                  <a:pt x="4059709" y="0"/>
                </a:lnTo>
                <a:lnTo>
                  <a:pt x="4059709" y="4057991"/>
                </a:lnTo>
                <a:lnTo>
                  <a:pt x="3782959" y="4110187"/>
                </a:lnTo>
                <a:lnTo>
                  <a:pt x="3507426" y="4159931"/>
                </a:lnTo>
                <a:lnTo>
                  <a:pt x="3230675" y="4208624"/>
                </a:lnTo>
                <a:lnTo>
                  <a:pt x="2952704" y="4250310"/>
                </a:lnTo>
                <a:lnTo>
                  <a:pt x="2675953" y="4292347"/>
                </a:lnTo>
                <a:lnTo>
                  <a:pt x="2397982" y="4331582"/>
                </a:lnTo>
                <a:lnTo>
                  <a:pt x="2123669" y="4365211"/>
                </a:lnTo>
                <a:lnTo>
                  <a:pt x="1845698" y="4397089"/>
                </a:lnTo>
                <a:lnTo>
                  <a:pt x="1568947" y="4426165"/>
                </a:lnTo>
                <a:lnTo>
                  <a:pt x="1297072" y="4451387"/>
                </a:lnTo>
                <a:lnTo>
                  <a:pt x="1021540" y="4476609"/>
                </a:lnTo>
                <a:lnTo>
                  <a:pt x="749665" y="4497628"/>
                </a:lnTo>
                <a:lnTo>
                  <a:pt x="477790" y="4514092"/>
                </a:lnTo>
                <a:lnTo>
                  <a:pt x="207135" y="4531258"/>
                </a:lnTo>
                <a:lnTo>
                  <a:pt x="0" y="4542350"/>
                </a:lnTo>
                <a:close/>
              </a:path>
            </a:pathLst>
          </a:custGeom>
        </p:spPr>
      </p:pic>
      <p:sp>
        <p:nvSpPr>
          <p:cNvPr id="237"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8" name="Freeform: Shape 182">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xmlns="" id="{64A157A1-55A0-4484-9DDD-A44605C0EFAE}"/>
              </a:ext>
            </a:extLst>
          </p:cNvPr>
          <p:cNvSpPr>
            <a:spLocks noGrp="1"/>
          </p:cNvSpPr>
          <p:nvPr>
            <p:ph type="title"/>
          </p:nvPr>
        </p:nvSpPr>
        <p:spPr>
          <a:xfrm>
            <a:off x="636916" y="5393862"/>
            <a:ext cx="10407602" cy="868026"/>
          </a:xfrm>
        </p:spPr>
        <p:txBody>
          <a:bodyPr vert="horz" lIns="91440" tIns="45720" rIns="91440" bIns="45720" rtlCol="0" anchor="b">
            <a:noAutofit/>
          </a:bodyPr>
          <a:lstStyle/>
          <a:p>
            <a:pPr>
              <a:lnSpc>
                <a:spcPct val="90000"/>
              </a:lnSpc>
            </a:pPr>
            <a:r>
              <a:rPr lang="en-US" sz="4400" dirty="0">
                <a:solidFill>
                  <a:srgbClr val="EBEBEB"/>
                </a:solidFill>
              </a:rPr>
              <a:t>A food desert is an area with…</a:t>
            </a:r>
            <a:br>
              <a:rPr lang="en-US" sz="4400" dirty="0">
                <a:solidFill>
                  <a:srgbClr val="EBEBEB"/>
                </a:solidFill>
              </a:rPr>
            </a:br>
            <a:endParaRPr lang="en-US" sz="4400" dirty="0">
              <a:solidFill>
                <a:srgbClr val="EBEBEB"/>
              </a:solidFill>
            </a:endParaRPr>
          </a:p>
        </p:txBody>
      </p:sp>
      <p:sp>
        <p:nvSpPr>
          <p:cNvPr id="6" name="Text Placeholder 5">
            <a:extLst>
              <a:ext uri="{FF2B5EF4-FFF2-40B4-BE49-F238E27FC236}">
                <a16:creationId xmlns:a16="http://schemas.microsoft.com/office/drawing/2014/main" xmlns="" id="{85D001ED-B6DA-42C7-943A-40B4862DBE81}"/>
              </a:ext>
            </a:extLst>
          </p:cNvPr>
          <p:cNvSpPr>
            <a:spLocks noGrp="1"/>
          </p:cNvSpPr>
          <p:nvPr>
            <p:ph type="body" idx="1"/>
          </p:nvPr>
        </p:nvSpPr>
        <p:spPr>
          <a:xfrm>
            <a:off x="636917" y="5722374"/>
            <a:ext cx="10407602" cy="487924"/>
          </a:xfrm>
        </p:spPr>
        <p:txBody>
          <a:bodyPr vert="horz" lIns="91440" tIns="45720" rIns="91440" bIns="45720" rtlCol="0" anchor="t">
            <a:normAutofit/>
          </a:bodyPr>
          <a:lstStyle/>
          <a:p>
            <a:r>
              <a:rPr lang="en-US" dirty="0">
                <a:solidFill>
                  <a:schemeClr val="tx2">
                    <a:lumMod val="40000"/>
                    <a:lumOff val="60000"/>
                  </a:schemeClr>
                </a:solidFill>
              </a:rPr>
              <a:t> </a:t>
            </a:r>
          </a:p>
          <a:p>
            <a:endParaRPr lang="en-US" dirty="0">
              <a:solidFill>
                <a:schemeClr val="tx2">
                  <a:lumMod val="40000"/>
                  <a:lumOff val="60000"/>
                </a:schemeClr>
              </a:solidFill>
            </a:endParaRPr>
          </a:p>
        </p:txBody>
      </p:sp>
      <p:pic>
        <p:nvPicPr>
          <p:cNvPr id="8" name="Picture 7" descr="A display case filled with different types of food&#10;&#10;Description automatically generated">
            <a:extLst>
              <a:ext uri="{FF2B5EF4-FFF2-40B4-BE49-F238E27FC236}">
                <a16:creationId xmlns:a16="http://schemas.microsoft.com/office/drawing/2014/main" xmlns="" id="{EA2C7D4D-CE7A-4F7D-ABBF-EEE2D481A28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5586" r="-2" b="-2"/>
          <a:stretch/>
        </p:blipFill>
        <p:spPr>
          <a:xfrm>
            <a:off x="4060015" y="10"/>
            <a:ext cx="4071972" cy="4583093"/>
          </a:xfrm>
          <a:custGeom>
            <a:avLst/>
            <a:gdLst>
              <a:gd name="connsiteX0" fmla="*/ 0 w 4071972"/>
              <a:gd name="connsiteY0" fmla="*/ 0 h 4583103"/>
              <a:gd name="connsiteX1" fmla="*/ 4071972 w 4071972"/>
              <a:gd name="connsiteY1" fmla="*/ 0 h 4583103"/>
              <a:gd name="connsiteX2" fmla="*/ 4071972 w 4071972"/>
              <a:gd name="connsiteY2" fmla="*/ 4542358 h 4583103"/>
              <a:gd name="connsiteX3" fmla="*/ 4011042 w 4071972"/>
              <a:gd name="connsiteY3" fmla="*/ 4545620 h 4583103"/>
              <a:gd name="connsiteX4" fmla="*/ 3745263 w 4071972"/>
              <a:gd name="connsiteY4" fmla="*/ 4555779 h 4583103"/>
              <a:gd name="connsiteX5" fmla="*/ 3479483 w 4071972"/>
              <a:gd name="connsiteY5" fmla="*/ 4564537 h 4583103"/>
              <a:gd name="connsiteX6" fmla="*/ 3216143 w 4071972"/>
              <a:gd name="connsiteY6" fmla="*/ 4572944 h 4583103"/>
              <a:gd name="connsiteX7" fmla="*/ 2956461 w 4071972"/>
              <a:gd name="connsiteY7" fmla="*/ 4576798 h 4583103"/>
              <a:gd name="connsiteX8" fmla="*/ 2696778 w 4071972"/>
              <a:gd name="connsiteY8" fmla="*/ 4581001 h 4583103"/>
              <a:gd name="connsiteX9" fmla="*/ 2440752 w 4071972"/>
              <a:gd name="connsiteY9" fmla="*/ 4583103 h 4583103"/>
              <a:gd name="connsiteX10" fmla="*/ 2187164 w 4071972"/>
              <a:gd name="connsiteY10" fmla="*/ 4581001 h 4583103"/>
              <a:gd name="connsiteX11" fmla="*/ 1936015 w 4071972"/>
              <a:gd name="connsiteY11" fmla="*/ 4581001 h 4583103"/>
              <a:gd name="connsiteX12" fmla="*/ 1687305 w 4071972"/>
              <a:gd name="connsiteY12" fmla="*/ 4576798 h 4583103"/>
              <a:gd name="connsiteX13" fmla="*/ 1443471 w 4071972"/>
              <a:gd name="connsiteY13" fmla="*/ 4570492 h 4583103"/>
              <a:gd name="connsiteX14" fmla="*/ 1202077 w 4071972"/>
              <a:gd name="connsiteY14" fmla="*/ 4564537 h 4583103"/>
              <a:gd name="connsiteX15" fmla="*/ 965557 w 4071972"/>
              <a:gd name="connsiteY15" fmla="*/ 4557881 h 4583103"/>
              <a:gd name="connsiteX16" fmla="*/ 730256 w 4071972"/>
              <a:gd name="connsiteY16" fmla="*/ 4547722 h 4583103"/>
              <a:gd name="connsiteX17" fmla="*/ 498615 w 4071972"/>
              <a:gd name="connsiteY17" fmla="*/ 4536862 h 4583103"/>
              <a:gd name="connsiteX18" fmla="*/ 271848 w 4071972"/>
              <a:gd name="connsiteY18" fmla="*/ 4527054 h 4583103"/>
              <a:gd name="connsiteX19" fmla="*/ 0 w 4071972"/>
              <a:gd name="connsiteY19" fmla="*/ 4510054 h 458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1972" h="4583103">
                <a:moveTo>
                  <a:pt x="0" y="0"/>
                </a:moveTo>
                <a:lnTo>
                  <a:pt x="4071972" y="0"/>
                </a:lnTo>
                <a:lnTo>
                  <a:pt x="4071972" y="4542358"/>
                </a:lnTo>
                <a:lnTo>
                  <a:pt x="4011042" y="4545620"/>
                </a:lnTo>
                <a:lnTo>
                  <a:pt x="3745263" y="4555779"/>
                </a:lnTo>
                <a:lnTo>
                  <a:pt x="3479483" y="4564537"/>
                </a:lnTo>
                <a:lnTo>
                  <a:pt x="3216143" y="4572944"/>
                </a:lnTo>
                <a:lnTo>
                  <a:pt x="2956461" y="4576798"/>
                </a:lnTo>
                <a:lnTo>
                  <a:pt x="2696778" y="4581001"/>
                </a:lnTo>
                <a:lnTo>
                  <a:pt x="2440752" y="4583103"/>
                </a:lnTo>
                <a:lnTo>
                  <a:pt x="2187164" y="4581001"/>
                </a:lnTo>
                <a:lnTo>
                  <a:pt x="1936015" y="4581001"/>
                </a:lnTo>
                <a:lnTo>
                  <a:pt x="1687305" y="4576798"/>
                </a:lnTo>
                <a:lnTo>
                  <a:pt x="1443471" y="4570492"/>
                </a:lnTo>
                <a:lnTo>
                  <a:pt x="1202077" y="4564537"/>
                </a:lnTo>
                <a:lnTo>
                  <a:pt x="965557" y="4557881"/>
                </a:lnTo>
                <a:lnTo>
                  <a:pt x="730256" y="4547722"/>
                </a:lnTo>
                <a:lnTo>
                  <a:pt x="498615" y="4536862"/>
                </a:lnTo>
                <a:lnTo>
                  <a:pt x="271848" y="4527054"/>
                </a:lnTo>
                <a:lnTo>
                  <a:pt x="0" y="4510054"/>
                </a:lnTo>
                <a:close/>
              </a:path>
            </a:pathLst>
          </a:custGeom>
        </p:spPr>
      </p:pic>
    </p:spTree>
    <p:extLst>
      <p:ext uri="{BB962C8B-B14F-4D97-AF65-F5344CB8AC3E}">
        <p14:creationId xmlns:p14="http://schemas.microsoft.com/office/powerpoint/2010/main" val="23877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9" name="Picture 98">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1" name="Oval 100">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 name="Picture 102">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5" name="Picture 104">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7" name="Rectangle 106">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AD615E7-E3AC-4713-8965-3F40E2A94642}"/>
              </a:ext>
            </a:extLst>
          </p:cNvPr>
          <p:cNvSpPr>
            <a:spLocks noGrp="1"/>
          </p:cNvSpPr>
          <p:nvPr>
            <p:ph type="title"/>
          </p:nvPr>
        </p:nvSpPr>
        <p:spPr>
          <a:xfrm>
            <a:off x="5282384" y="1454962"/>
            <a:ext cx="6261915" cy="4641037"/>
          </a:xfrm>
        </p:spPr>
        <p:txBody>
          <a:bodyPr vert="horz" lIns="91440" tIns="45720" rIns="91440" bIns="45720" rtlCol="0" anchor="b">
            <a:normAutofit fontScale="90000"/>
          </a:bodyPr>
          <a:lstStyle/>
          <a:p>
            <a:pPr marL="457200" indent="-457200">
              <a:lnSpc>
                <a:spcPct val="90000"/>
              </a:lnSpc>
            </a:pPr>
            <a:r>
              <a:rPr lang="en-US" sz="1800" dirty="0"/>
              <a:t/>
            </a:r>
            <a:br>
              <a:rPr lang="en-US" sz="1800" dirty="0"/>
            </a:br>
            <a:r>
              <a:rPr lang="en-US" sz="1800" dirty="0"/>
              <a:t/>
            </a:r>
            <a:br>
              <a:rPr lang="en-US" sz="1800" dirty="0"/>
            </a:br>
            <a:r>
              <a:rPr lang="en-US" sz="4400" dirty="0"/>
              <a:t>Environmental Implications </a:t>
            </a:r>
            <a:br>
              <a:rPr lang="en-US" sz="4400" dirty="0"/>
            </a:br>
            <a:r>
              <a:rPr lang="en-US" sz="4400" dirty="0"/>
              <a:t/>
            </a:r>
            <a:br>
              <a:rPr lang="en-US" sz="4400" dirty="0"/>
            </a:br>
            <a:r>
              <a:rPr lang="en-US" sz="1800" dirty="0"/>
              <a:t/>
            </a:r>
            <a:br>
              <a:rPr lang="en-US" sz="1800" dirty="0"/>
            </a:br>
            <a:r>
              <a:rPr lang="en-US" sz="2200" dirty="0"/>
              <a:t>High beef and low vegetable consumption  harm our environment </a:t>
            </a:r>
            <a:r>
              <a:rPr lang="en-US" sz="1800" dirty="0"/>
              <a:t/>
            </a:r>
            <a:br>
              <a:rPr lang="en-US" sz="1800" dirty="0"/>
            </a:br>
            <a:r>
              <a:rPr lang="en-US" sz="1800" dirty="0"/>
              <a:t/>
            </a:r>
            <a:br>
              <a:rPr lang="en-US" sz="1800" dirty="0"/>
            </a:br>
            <a:r>
              <a:rPr lang="en-US" sz="2200" dirty="0"/>
              <a:t>Beef Cattle are a major source of greenhouse gas emission.</a:t>
            </a: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2200" dirty="0"/>
              <a:t>Consumption of beef products result in 48% of greenhouse gas emissions.</a:t>
            </a:r>
            <a:r>
              <a:rPr lang="en-US" sz="1800" dirty="0"/>
              <a:t/>
            </a:r>
            <a:br>
              <a:rPr lang="en-US" sz="1800" dirty="0"/>
            </a:br>
            <a:r>
              <a:rPr lang="en-US" sz="1800" dirty="0"/>
              <a:t/>
            </a:r>
            <a:br>
              <a:rPr lang="en-US" sz="1800" dirty="0"/>
            </a:br>
            <a:r>
              <a:rPr lang="en-US" sz="1800" dirty="0"/>
              <a:t/>
            </a:r>
            <a:br>
              <a:rPr lang="en-US" sz="1800" dirty="0"/>
            </a:br>
            <a:endParaRPr lang="en-US" sz="1800" dirty="0"/>
          </a:p>
        </p:txBody>
      </p:sp>
      <p:pic>
        <p:nvPicPr>
          <p:cNvPr id="5" name="Picture 4">
            <a:extLst>
              <a:ext uri="{FF2B5EF4-FFF2-40B4-BE49-F238E27FC236}">
                <a16:creationId xmlns:a16="http://schemas.microsoft.com/office/drawing/2014/main" xmlns="" id="{8087EE3E-FA1E-46D5-A319-3A1FE61892E9}"/>
              </a:ext>
            </a:extLst>
          </p:cNvPr>
          <p:cNvPicPr>
            <a:picLocks noChangeAspect="1"/>
          </p:cNvPicPr>
          <p:nvPr/>
        </p:nvPicPr>
        <p:blipFill rotWithShape="1">
          <a:blip r:embed="rId8">
            <a:extLst>
              <a:ext uri="{28A0092B-C50C-407E-A947-70E740481C1C}">
                <a14:useLocalDpi xmlns:a14="http://schemas.microsoft.com/office/drawing/2010/main" val="0"/>
              </a:ext>
            </a:extLst>
          </a:blip>
          <a:srcRect l="178" r="-1" b="-1"/>
          <a:stretch/>
        </p:blipFill>
        <p:spPr>
          <a:xfrm>
            <a:off x="607849" y="609601"/>
            <a:ext cx="4027466"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02764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C311F-83B9-40F3-A63C-913C0234719B}"/>
              </a:ext>
            </a:extLst>
          </p:cNvPr>
          <p:cNvSpPr>
            <a:spLocks noGrp="1"/>
          </p:cNvSpPr>
          <p:nvPr>
            <p:ph type="title"/>
          </p:nvPr>
        </p:nvSpPr>
        <p:spPr>
          <a:xfrm>
            <a:off x="646111" y="609601"/>
            <a:ext cx="6246093" cy="1675975"/>
          </a:xfrm>
        </p:spPr>
        <p:txBody>
          <a:bodyPr>
            <a:normAutofit/>
          </a:bodyPr>
          <a:lstStyle/>
          <a:p>
            <a:r>
              <a:rPr lang="en-US" sz="4000" dirty="0"/>
              <a:t>Health Consequences</a:t>
            </a:r>
          </a:p>
        </p:txBody>
      </p:sp>
      <p:pic>
        <p:nvPicPr>
          <p:cNvPr id="17" name="Picture 16" descr="A screenshot of a cell phone screen with text&#10;&#10;Description automatically generated">
            <a:extLst>
              <a:ext uri="{FF2B5EF4-FFF2-40B4-BE49-F238E27FC236}">
                <a16:creationId xmlns:a16="http://schemas.microsoft.com/office/drawing/2014/main" xmlns="" id="{A24A83E0-9846-40CC-8BC8-2D2CAB49876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323" r="1399" b="4"/>
          <a:stretch/>
        </p:blipFill>
        <p:spPr>
          <a:xfrm>
            <a:off x="6790551" y="307213"/>
            <a:ext cx="3990161" cy="2766290"/>
          </a:xfrm>
          <a:prstGeom prst="rect">
            <a:avLst/>
          </a:prstGeom>
          <a:effectLst>
            <a:outerShdw blurRad="50800" dist="38100" dir="5400000" algn="t" rotWithShape="0">
              <a:prstClr val="black">
                <a:alpha val="43000"/>
              </a:prstClr>
            </a:outerShdw>
          </a:effectLst>
        </p:spPr>
      </p:pic>
      <p:sp>
        <p:nvSpPr>
          <p:cNvPr id="143" name="Rectangle 142">
            <a:extLst>
              <a:ext uri="{FF2B5EF4-FFF2-40B4-BE49-F238E27FC236}">
                <a16:creationId xmlns:a16="http://schemas.microsoft.com/office/drawing/2014/main" xmlns="" id="{78D66203-18BB-40A2-B632-9356FE169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0A1CB232-A69C-4EB8-B0E0-E94D80795309}"/>
              </a:ext>
            </a:extLst>
          </p:cNvPr>
          <p:cNvSpPr>
            <a:spLocks noGrp="1"/>
          </p:cNvSpPr>
          <p:nvPr>
            <p:ph idx="1"/>
          </p:nvPr>
        </p:nvSpPr>
        <p:spPr>
          <a:xfrm>
            <a:off x="642175" y="2484544"/>
            <a:ext cx="6253484" cy="3763855"/>
          </a:xfrm>
        </p:spPr>
        <p:txBody>
          <a:bodyPr>
            <a:normAutofit fontScale="77500" lnSpcReduction="20000"/>
          </a:bodyPr>
          <a:lstStyle/>
          <a:p>
            <a:r>
              <a:rPr lang="en-US" sz="2800" dirty="0"/>
              <a:t>Diabetes:987,000 New York residents have Type 2 Diabetes(NYC Dept of Health,2019).</a:t>
            </a:r>
          </a:p>
          <a:p>
            <a:r>
              <a:rPr lang="en-US" sz="2800" dirty="0"/>
              <a:t>Obesity:77% of East Harlem residents are obese(CUNY Public Health,2017).</a:t>
            </a:r>
          </a:p>
          <a:p>
            <a:r>
              <a:rPr lang="en-US" sz="2800" dirty="0"/>
              <a:t>Hypertension:54% of East Harlem residents are living with Hypertension(CUNY Public Health,2017).</a:t>
            </a:r>
          </a:p>
          <a:p>
            <a:r>
              <a:rPr lang="en-US" sz="2800" dirty="0"/>
              <a:t>Kidney Failure </a:t>
            </a:r>
          </a:p>
          <a:p>
            <a:r>
              <a:rPr lang="en-US" sz="2800" dirty="0"/>
              <a:t>Amputations</a:t>
            </a:r>
          </a:p>
        </p:txBody>
      </p:sp>
      <p:pic>
        <p:nvPicPr>
          <p:cNvPr id="15" name="Picture 14" descr="A screenshot of a cell phone&#10;&#10;Description automatically generated">
            <a:extLst>
              <a:ext uri="{FF2B5EF4-FFF2-40B4-BE49-F238E27FC236}">
                <a16:creationId xmlns:a16="http://schemas.microsoft.com/office/drawing/2014/main" xmlns="" id="{66A2364E-2C2B-41B3-B406-28EACFE08AC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r="6246" b="4"/>
          <a:stretch/>
        </p:blipFill>
        <p:spPr>
          <a:xfrm>
            <a:off x="6790550" y="3375891"/>
            <a:ext cx="3990161" cy="276629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65927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4A1AF03-515B-43C9-B39A-EF372C932C96}"/>
              </a:ext>
            </a:extLst>
          </p:cNvPr>
          <p:cNvSpPr>
            <a:spLocks noGrp="1"/>
          </p:cNvSpPr>
          <p:nvPr>
            <p:ph type="ctrTitle"/>
          </p:nvPr>
        </p:nvSpPr>
        <p:spPr>
          <a:xfrm>
            <a:off x="648930" y="629266"/>
            <a:ext cx="3751620" cy="1809135"/>
          </a:xfrm>
        </p:spPr>
        <p:txBody>
          <a:bodyPr vert="horz" lIns="91440" tIns="45720" rIns="91440" bIns="45720" rtlCol="0" anchor="t">
            <a:normAutofit/>
          </a:bodyPr>
          <a:lstStyle/>
          <a:p>
            <a:pPr>
              <a:lnSpc>
                <a:spcPct val="90000"/>
              </a:lnSpc>
            </a:pPr>
            <a:r>
              <a:rPr lang="en-US" sz="4400" dirty="0"/>
              <a:t>Economic Implications</a:t>
            </a:r>
            <a:r>
              <a:rPr lang="en-US" sz="3600" dirty="0"/>
              <a:t/>
            </a:r>
            <a:br>
              <a:rPr lang="en-US" sz="3600" dirty="0"/>
            </a:br>
            <a:endParaRPr lang="en-US" sz="3600" dirty="0"/>
          </a:p>
        </p:txBody>
      </p:sp>
      <p:pic>
        <p:nvPicPr>
          <p:cNvPr id="5" name="Picture 4" descr="A picture containing indoor, bottle, text&#10;&#10;Description automatically generated">
            <a:extLst>
              <a:ext uri="{FF2B5EF4-FFF2-40B4-BE49-F238E27FC236}">
                <a16:creationId xmlns:a16="http://schemas.microsoft.com/office/drawing/2014/main" xmlns="" id="{B088748C-B349-4C06-B3E7-37124C94F89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r="7896"/>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28" name="Rectangle 27">
            <a:extLst>
              <a:ext uri="{FF2B5EF4-FFF2-40B4-BE49-F238E27FC236}">
                <a16:creationId xmlns:a16="http://schemas.microsoft.com/office/drawing/2014/main" xmlns="" id="{A93A089E-0A16-452C-B341-0F769780D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xmlns="" id="{C96E4A47-3F6E-4C67-ABD5-1B58FD3409FA}"/>
              </a:ext>
            </a:extLst>
          </p:cNvPr>
          <p:cNvSpPr>
            <a:spLocks noGrp="1"/>
          </p:cNvSpPr>
          <p:nvPr>
            <p:ph type="subTitle" idx="1"/>
          </p:nvPr>
        </p:nvSpPr>
        <p:spPr>
          <a:xfrm>
            <a:off x="647701" y="2438401"/>
            <a:ext cx="3324141" cy="3809998"/>
          </a:xfrm>
        </p:spPr>
        <p:txBody>
          <a:bodyPr vert="horz" lIns="91440" tIns="45720" rIns="91440" bIns="45720" rtlCol="0">
            <a:normAutofit/>
          </a:bodyPr>
          <a:lstStyle/>
          <a:p>
            <a:pPr marL="342900" indent="-342900">
              <a:buFont typeface="Wingdings 3" charset="2"/>
              <a:buChar char=""/>
            </a:pPr>
            <a:r>
              <a:rPr lang="en-US" sz="2400" dirty="0">
                <a:solidFill>
                  <a:schemeClr val="tx1"/>
                </a:solidFill>
              </a:rPr>
              <a:t>Healthcare  Costs</a:t>
            </a:r>
          </a:p>
          <a:p>
            <a:pPr marL="342900" indent="-342900">
              <a:buFont typeface="Wingdings 3" charset="2"/>
              <a:buChar char=""/>
            </a:pPr>
            <a:r>
              <a:rPr lang="en-US" sz="2400" dirty="0">
                <a:solidFill>
                  <a:schemeClr val="tx1"/>
                </a:solidFill>
              </a:rPr>
              <a:t>Permanent Disability</a:t>
            </a:r>
          </a:p>
          <a:p>
            <a:pPr marL="342900" indent="-342900">
              <a:buFont typeface="Wingdings 3" charset="2"/>
              <a:buChar char=""/>
            </a:pPr>
            <a:r>
              <a:rPr lang="en-US" sz="2400" dirty="0">
                <a:solidFill>
                  <a:schemeClr val="tx1"/>
                </a:solidFill>
              </a:rPr>
              <a:t>Reduced Income</a:t>
            </a:r>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402372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F3836-FD4A-4BE7-B563-84BE865A2B70}"/>
              </a:ext>
            </a:extLst>
          </p:cNvPr>
          <p:cNvSpPr>
            <a:spLocks noGrp="1"/>
          </p:cNvSpPr>
          <p:nvPr>
            <p:ph type="title"/>
          </p:nvPr>
        </p:nvSpPr>
        <p:spPr>
          <a:xfrm>
            <a:off x="650668" y="629266"/>
            <a:ext cx="4802031" cy="1641986"/>
          </a:xfrm>
        </p:spPr>
        <p:txBody>
          <a:bodyPr>
            <a:normAutofit/>
          </a:bodyPr>
          <a:lstStyle/>
          <a:p>
            <a:pPr>
              <a:lnSpc>
                <a:spcPct val="90000"/>
              </a:lnSpc>
            </a:pPr>
            <a:r>
              <a:rPr lang="en-US" sz="3600"/>
              <a:t>Urban Farms &amp; Community Gardens </a:t>
            </a:r>
          </a:p>
        </p:txBody>
      </p:sp>
      <p:pic>
        <p:nvPicPr>
          <p:cNvPr id="5" name="Picture 4" descr="A close up of a garden&#10;&#10;Description automatically generated">
            <a:extLst>
              <a:ext uri="{FF2B5EF4-FFF2-40B4-BE49-F238E27FC236}">
                <a16:creationId xmlns:a16="http://schemas.microsoft.com/office/drawing/2014/main" xmlns="" id="{D3157560-3AEF-499E-8AD7-CCF147B1B202}"/>
              </a:ext>
            </a:extLst>
          </p:cNvPr>
          <p:cNvPicPr>
            <a:picLocks noChangeAspect="1"/>
          </p:cNvPicPr>
          <p:nvPr/>
        </p:nvPicPr>
        <p:blipFill rotWithShape="1">
          <a:blip r:embed="rId4">
            <a:extLst>
              <a:ext uri="{28A0092B-C50C-407E-A947-70E740481C1C}">
                <a14:useLocalDpi xmlns:a14="http://schemas.microsoft.com/office/drawing/2010/main" val="0"/>
              </a:ext>
            </a:extLst>
          </a:blip>
          <a:srcRect l="14548" r="18802"/>
          <a:stretch/>
        </p:blipFill>
        <p:spPr>
          <a:xfrm>
            <a:off x="6100398" y="10"/>
            <a:ext cx="6094412" cy="6857990"/>
          </a:xfrm>
          <a:prstGeom prst="rect">
            <a:avLst/>
          </a:prstGeom>
        </p:spPr>
      </p:pic>
      <p:sp>
        <p:nvSpPr>
          <p:cNvPr id="10" name="Rectangle 9">
            <a:extLst>
              <a:ext uri="{FF2B5EF4-FFF2-40B4-BE49-F238E27FC236}">
                <a16:creationId xmlns:a16="http://schemas.microsoft.com/office/drawing/2014/main" xmlns="" id="{495DDCFA-D3DE-4CEB-8AFF-C6501187E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3122A891-AD30-4F0B-901F-DA3938C45ADB}"/>
              </a:ext>
            </a:extLst>
          </p:cNvPr>
          <p:cNvSpPr>
            <a:spLocks noGrp="1"/>
          </p:cNvSpPr>
          <p:nvPr>
            <p:ph idx="1"/>
          </p:nvPr>
        </p:nvSpPr>
        <p:spPr>
          <a:xfrm>
            <a:off x="650668" y="2438400"/>
            <a:ext cx="4802031" cy="3809999"/>
          </a:xfrm>
        </p:spPr>
        <p:txBody>
          <a:bodyPr>
            <a:normAutofit/>
          </a:bodyPr>
          <a:lstStyle/>
          <a:p>
            <a:pPr marL="0" indent="0">
              <a:buNone/>
            </a:pPr>
            <a:endParaRPr lang="en-US" dirty="0"/>
          </a:p>
          <a:p>
            <a:r>
              <a:rPr lang="en-US" dirty="0"/>
              <a:t>Economic benefits: employment and reduction in healthcare costs</a:t>
            </a:r>
          </a:p>
          <a:p>
            <a:r>
              <a:rPr lang="en-US" dirty="0"/>
              <a:t>Environmental benefits</a:t>
            </a:r>
          </a:p>
          <a:p>
            <a:r>
              <a:rPr lang="en-US" dirty="0"/>
              <a:t>Health benefits</a:t>
            </a:r>
          </a:p>
          <a:p>
            <a:endParaRPr lang="en-US" dirty="0"/>
          </a:p>
        </p:txBody>
      </p:sp>
    </p:spTree>
    <p:extLst>
      <p:ext uri="{BB962C8B-B14F-4D97-AF65-F5344CB8AC3E}">
        <p14:creationId xmlns:p14="http://schemas.microsoft.com/office/powerpoint/2010/main" val="310390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638D5-4E4F-460B-BC00-8F237C1661E8}"/>
              </a:ext>
            </a:extLst>
          </p:cNvPr>
          <p:cNvSpPr>
            <a:spLocks noGrp="1"/>
          </p:cNvSpPr>
          <p:nvPr>
            <p:ph type="ctrTitle"/>
          </p:nvPr>
        </p:nvSpPr>
        <p:spPr>
          <a:xfrm>
            <a:off x="1154955" y="200026"/>
            <a:ext cx="8825658" cy="1019174"/>
          </a:xfrm>
        </p:spPr>
        <p:txBody>
          <a:bodyPr/>
          <a:lstStyle/>
          <a:p>
            <a:r>
              <a:rPr lang="en-US" sz="2400" dirty="0"/>
              <a:t>References</a:t>
            </a:r>
          </a:p>
        </p:txBody>
      </p:sp>
      <p:sp>
        <p:nvSpPr>
          <p:cNvPr id="3" name="Subtitle 2">
            <a:extLst>
              <a:ext uri="{FF2B5EF4-FFF2-40B4-BE49-F238E27FC236}">
                <a16:creationId xmlns:a16="http://schemas.microsoft.com/office/drawing/2014/main" xmlns="" id="{E60F510C-770F-4BC6-9239-545B1E5F9AAB}"/>
              </a:ext>
            </a:extLst>
          </p:cNvPr>
          <p:cNvSpPr>
            <a:spLocks noGrp="1"/>
          </p:cNvSpPr>
          <p:nvPr>
            <p:ph type="subTitle" idx="1"/>
          </p:nvPr>
        </p:nvSpPr>
        <p:spPr>
          <a:xfrm>
            <a:off x="557213" y="1328738"/>
            <a:ext cx="9423400" cy="5529262"/>
          </a:xfrm>
        </p:spPr>
        <p:txBody>
          <a:bodyPr>
            <a:normAutofit fontScale="25000" lnSpcReduction="20000"/>
          </a:bodyPr>
          <a:lstStyle/>
          <a:p>
            <a:endParaRPr lang="en-US" dirty="0"/>
          </a:p>
          <a:p>
            <a:r>
              <a:rPr lang="en-US" sz="4000" dirty="0"/>
              <a:t>American Diabetes Association. (2019). The Staggering Costs of Diabetes. Retrieved from </a:t>
            </a:r>
            <a:r>
              <a:rPr lang="en-US" sz="4000" u="sng" dirty="0">
                <a:hlinkClick r:id="rId2"/>
              </a:rPr>
              <a:t>http://www.diabetes.org/diabetes-basics/statistics/infographics/adv-staggering-cost-of-diabetes.html</a:t>
            </a:r>
            <a:endParaRPr lang="en-US" sz="4000" dirty="0"/>
          </a:p>
          <a:p>
            <a:r>
              <a:rPr lang="en-US" sz="4000" dirty="0"/>
              <a:t>Cohen, N., Freudenberg, N., Willingham, C. (2017). Nourishing NYCHA: Food Policy as a Tool for Improving the Well-Being of New York City’s Public Housing </a:t>
            </a:r>
            <a:r>
              <a:rPr lang="en-US" sz="4000" dirty="0" err="1"/>
              <a:t>Residents.CUNY</a:t>
            </a:r>
            <a:r>
              <a:rPr lang="en-US" sz="4000" dirty="0"/>
              <a:t> Urban Food Policy Institute. Retrieved from </a:t>
            </a:r>
            <a:r>
              <a:rPr lang="en-US" sz="4000" u="sng" dirty="0">
                <a:hlinkClick r:id="rId3"/>
              </a:rPr>
              <a:t>https://academicworks.cuny.edu/cgi/viewcontent.cgi?article=1180&amp;context=sph_pubs</a:t>
            </a:r>
            <a:endParaRPr lang="en-US" sz="4000" dirty="0"/>
          </a:p>
          <a:p>
            <a:r>
              <a:rPr lang="en-US" sz="4000" dirty="0" err="1"/>
              <a:t>Demuro</a:t>
            </a:r>
            <a:r>
              <a:rPr lang="en-US" sz="4000" dirty="0"/>
              <a:t>, K. (2013). Greenleaf Communities: The Many Benefits of Community Gardens. Retrieved from</a:t>
            </a:r>
            <a:r>
              <a:rPr lang="en-US" sz="4000" u="sng" dirty="0">
                <a:hlinkClick r:id="rId4"/>
              </a:rPr>
              <a:t>https://greenleafcommunities.org/the-many-benefits-of-community-gardens/</a:t>
            </a:r>
            <a:endParaRPr lang="en-US" sz="4000" dirty="0"/>
          </a:p>
          <a:p>
            <a:r>
              <a:rPr lang="en-US" sz="4000" u="sng" dirty="0"/>
              <a:t>Dorsey, S. (2013). Harlem Grown Urban Farm Gives Unemployed Single Moms a Chance to Earn Some Green. </a:t>
            </a:r>
            <a:r>
              <a:rPr lang="en-US" sz="4000" i="1" u="sng" dirty="0"/>
              <a:t>Habitat.</a:t>
            </a:r>
            <a:r>
              <a:rPr lang="en-US" sz="4000" u="sng" dirty="0"/>
              <a:t> Retrieved from </a:t>
            </a:r>
            <a:r>
              <a:rPr lang="en-US" sz="4000" u="sng" dirty="0">
                <a:hlinkClick r:id="rId5"/>
              </a:rPr>
              <a:t>https://inhabitat.com/nyc/harlem-grown-urban-farm-gives-unemployed-single-moms-a-chance-to-earn-some-green/</a:t>
            </a:r>
            <a:endParaRPr lang="en-US" sz="4000" dirty="0"/>
          </a:p>
          <a:p>
            <a:r>
              <a:rPr lang="en-US" sz="4000" u="sng" dirty="0"/>
              <a:t> </a:t>
            </a:r>
            <a:r>
              <a:rPr lang="en-US" sz="4000" u="sng" dirty="0" err="1"/>
              <a:t>Egli</a:t>
            </a:r>
            <a:r>
              <a:rPr lang="en-US" sz="4000" u="sng" dirty="0"/>
              <a:t>, V., Oliver, M., </a:t>
            </a:r>
            <a:r>
              <a:rPr lang="en-US" sz="4000" u="sng" dirty="0" err="1"/>
              <a:t>Tautolo</a:t>
            </a:r>
            <a:r>
              <a:rPr lang="en-US" sz="4000" u="sng" dirty="0"/>
              <a:t>, E. (2016). The Development of a Model of Community Garden  Benefits to </a:t>
            </a:r>
            <a:r>
              <a:rPr lang="en-US" sz="4000" u="sng" dirty="0" err="1"/>
              <a:t>Wellbeing.</a:t>
            </a:r>
            <a:r>
              <a:rPr lang="en-US" sz="4000" i="1" u="sng" dirty="0" err="1"/>
              <a:t>Preventive</a:t>
            </a:r>
            <a:r>
              <a:rPr lang="en-US" sz="4000" i="1" u="sng" dirty="0"/>
              <a:t> Medicine</a:t>
            </a:r>
            <a:r>
              <a:rPr lang="en-US" sz="4000" u="sng" dirty="0"/>
              <a:t> </a:t>
            </a:r>
            <a:r>
              <a:rPr lang="en-US" sz="4000" i="1" u="sng" dirty="0"/>
              <a:t>Reports,3,348-352.doi:</a:t>
            </a:r>
            <a:r>
              <a:rPr lang="en-US" sz="4000" dirty="0"/>
              <a:t>  </a:t>
            </a:r>
            <a:r>
              <a:rPr lang="en-US" sz="4000" u="sng" dirty="0">
                <a:hlinkClick r:id="rId6"/>
              </a:rPr>
              <a:t>10.1016/j.pmedr.2016.04.005</a:t>
            </a:r>
            <a:endParaRPr lang="en-US" sz="4000" dirty="0"/>
          </a:p>
          <a:p>
            <a:r>
              <a:rPr lang="en-US" sz="4000" dirty="0"/>
              <a:t>Food Empowerment Project. (2019). Food Deserts. Retrieved from </a:t>
            </a:r>
            <a:r>
              <a:rPr lang="en-US" sz="4000" u="sng" dirty="0">
                <a:hlinkClick r:id="rId7"/>
              </a:rPr>
              <a:t>https://foodispower.org/access-health/food-deserts/</a:t>
            </a:r>
            <a:endParaRPr lang="en-US" sz="4000" dirty="0"/>
          </a:p>
          <a:p>
            <a:r>
              <a:rPr lang="en-US" sz="4000" dirty="0"/>
              <a:t> </a:t>
            </a:r>
          </a:p>
          <a:p>
            <a:r>
              <a:rPr lang="en-US" sz="4000" dirty="0"/>
              <a:t>Hamilton, T. (2013). Beef Cattle and Greenhouse Gas Production. </a:t>
            </a:r>
            <a:r>
              <a:rPr lang="en-US" sz="4000" i="1" dirty="0"/>
              <a:t>Ministry of Agriculture</a:t>
            </a:r>
            <a:r>
              <a:rPr lang="en-US" sz="4000" dirty="0"/>
              <a:t>, </a:t>
            </a:r>
            <a:r>
              <a:rPr lang="en-US" sz="4000" i="1" dirty="0"/>
              <a:t>Food, and Rural Affairs</a:t>
            </a:r>
            <a:r>
              <a:rPr lang="en-US" sz="4000" dirty="0"/>
              <a:t>. Retrieved from</a:t>
            </a:r>
            <a:r>
              <a:rPr lang="en-US" sz="4000" u="sng" dirty="0">
                <a:hlinkClick r:id="rId8"/>
              </a:rPr>
              <a:t>http://www.omafra.gov.on.ca/english/livestock/beef/news/info_vbn1013a4.htm</a:t>
            </a:r>
            <a:endParaRPr lang="en-US" sz="4000" dirty="0"/>
          </a:p>
          <a:p>
            <a:r>
              <a:rPr lang="en-US" sz="4000" dirty="0"/>
              <a:t>The New York City Department of Health and Mental Hygiene. (2013). Diabetes in New York: Epi Data Brief. Retrieved from </a:t>
            </a:r>
            <a:r>
              <a:rPr lang="en-US" sz="4000" u="sng" dirty="0">
                <a:hlinkClick r:id="rId9"/>
              </a:rPr>
              <a:t>https://www1.nyc.gov/assets/doh/downloads/pdf/epi/databrief26.pdf</a:t>
            </a:r>
            <a:endParaRPr lang="en-US" sz="4000" dirty="0"/>
          </a:p>
          <a:p>
            <a:r>
              <a:rPr lang="en-US" sz="4000" dirty="0"/>
              <a:t>New York City Health. (2019). Health Topics: Type 2 Diabetes. Retrieved from </a:t>
            </a:r>
            <a:r>
              <a:rPr lang="en-US" sz="4000" u="sng" dirty="0">
                <a:hlinkClick r:id="rId10"/>
              </a:rPr>
              <a:t>https://www1.nyc.gov/site/doh/health/health-topics/diabetes.page</a:t>
            </a:r>
            <a:endParaRPr lang="en-US" sz="4000" dirty="0"/>
          </a:p>
          <a:p>
            <a:r>
              <a:rPr lang="en-US" sz="4000" dirty="0"/>
              <a:t> The Office of Temporary and Disability Assistance. (2018). Supplemental Nutrition Assistance Program. Retrieved from </a:t>
            </a:r>
            <a:r>
              <a:rPr lang="en-US" sz="4000" u="sng" dirty="0">
                <a:hlinkClick r:id="rId11"/>
              </a:rPr>
              <a:t>http://otda.ny.gov/programs/snap/</a:t>
            </a:r>
            <a:endParaRPr lang="en-US" sz="4000" dirty="0"/>
          </a:p>
          <a:p>
            <a:r>
              <a:rPr lang="en-US" sz="4000" dirty="0"/>
              <a:t>University of Michigan Centers for Sustainable Systems.(2018).Sustainability Factsheet:2018 </a:t>
            </a:r>
            <a:r>
              <a:rPr lang="en-US" sz="4000" dirty="0" err="1"/>
              <a:t>Collection.Retrievedfrom</a:t>
            </a:r>
            <a:r>
              <a:rPr lang="en-US" sz="4000" u="sng" dirty="0" err="1">
                <a:hlinkClick r:id="rId12"/>
              </a:rPr>
              <a:t>http</a:t>
            </a:r>
            <a:r>
              <a:rPr lang="en-US" sz="4000" u="sng" dirty="0">
                <a:hlinkClick r:id="rId12"/>
              </a:rPr>
              <a:t>://css.umich.edu/sites/default/files/</a:t>
            </a:r>
            <a:r>
              <a:rPr lang="en-US" sz="4000" u="sng" dirty="0" err="1">
                <a:hlinkClick r:id="rId12"/>
              </a:rPr>
              <a:t>css_doc</a:t>
            </a:r>
            <a:r>
              <a:rPr lang="en-US" sz="4000" u="sng" dirty="0">
                <a:hlinkClick r:id="rId12"/>
              </a:rPr>
              <a:t>/Bound_Factsheets_2018.pdf</a:t>
            </a:r>
            <a:endParaRPr lang="en-US" sz="4000" dirty="0"/>
          </a:p>
          <a:p>
            <a:r>
              <a:rPr lang="en-US" dirty="0"/>
              <a:t> </a:t>
            </a:r>
          </a:p>
          <a:p>
            <a:r>
              <a:rPr lang="en-US" dirty="0"/>
              <a:t> </a:t>
            </a:r>
          </a:p>
          <a:p>
            <a:r>
              <a:rPr lang="en-US" dirty="0"/>
              <a:t> </a:t>
            </a:r>
          </a:p>
          <a:p>
            <a:r>
              <a:rPr lang="en-US" dirty="0"/>
              <a:t> </a:t>
            </a:r>
          </a:p>
        </p:txBody>
      </p:sp>
    </p:spTree>
    <p:extLst>
      <p:ext uri="{BB962C8B-B14F-4D97-AF65-F5344CB8AC3E}">
        <p14:creationId xmlns:p14="http://schemas.microsoft.com/office/powerpoint/2010/main" val="3836899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508</Words>
  <Application>Microsoft Office PowerPoint</Application>
  <PresentationFormat>Widescreen</PresentationFormat>
  <Paragraphs>51</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Food Deserts in NYC</vt:lpstr>
      <vt:lpstr>A food desert is an area with… </vt:lpstr>
      <vt:lpstr>  Environmental Implications    High beef and low vegetable consumption  harm our environment   Beef Cattle are a major source of greenhouse gas emission.    Consumption of beef products result in 48% of greenhouse gas emissions.   </vt:lpstr>
      <vt:lpstr>Health Consequences</vt:lpstr>
      <vt:lpstr>Economic Implications </vt:lpstr>
      <vt:lpstr>Urban Farms &amp; Community Gardens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Deserts in NYC</dc:title>
  <dc:creator>Rachel Broomes</dc:creator>
  <cp:lastModifiedBy>Lilliam.Marquez@mail.citytech.cuny.edu</cp:lastModifiedBy>
  <cp:revision>1</cp:revision>
  <dcterms:created xsi:type="dcterms:W3CDTF">2019-05-21T12:53:12Z</dcterms:created>
  <dcterms:modified xsi:type="dcterms:W3CDTF">2019-05-21T15:53:36Z</dcterms:modified>
</cp:coreProperties>
</file>