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1"/>
  </p:notesMasterIdLst>
  <p:sldIdLst>
    <p:sldId id="256" r:id="rId2"/>
    <p:sldId id="258" r:id="rId3"/>
    <p:sldId id="257" r:id="rId4"/>
    <p:sldId id="259" r:id="rId5"/>
    <p:sldId id="260" r:id="rId6"/>
    <p:sldId id="261" r:id="rId7"/>
    <p:sldId id="262" r:id="rId8"/>
    <p:sldId id="263" r:id="rId9"/>
    <p:sldId id="264"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presProps" Target="pres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notesMaster" Target="notesMasters/notesMaster1.xml" /><Relationship Id="rId5" Type="http://schemas.openxmlformats.org/officeDocument/2006/relationships/slide" Target="slides/slide4.xml" /><Relationship Id="rId15" Type="http://schemas.openxmlformats.org/officeDocument/2006/relationships/tableStyles" Target="tableStyle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theme" Target="theme/them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583caee844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583caee84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583caee844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583caee844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3.xml" /><Relationship Id="rId1" Type="http://schemas.openxmlformats.org/officeDocument/2006/relationships/slideLayout" Target="../slideLayouts/slideLayout2.xml" /><Relationship Id="rId4" Type="http://schemas.openxmlformats.org/officeDocument/2006/relationships/image" Target="../media/image3.jpeg" /></Relationships>
</file>

<file path=ppt/slides/_rels/slide4.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7.xml"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8.xml"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0" y="-665600"/>
            <a:ext cx="91440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US" sz="3600" b="1">
                <a:solidFill>
                  <a:srgbClr val="2E7B39"/>
                </a:solidFill>
              </a:rPr>
              <a:t>Research of Solid Waste Management and it’s Disastrous Effects</a:t>
            </a:r>
            <a:endParaRPr sz="3600" b="1">
              <a:solidFill>
                <a:srgbClr val="2E7B39"/>
              </a:solidFill>
            </a:endParaRPr>
          </a:p>
        </p:txBody>
      </p:sp>
      <p:sp>
        <p:nvSpPr>
          <p:cNvPr id="55" name="Google Shape;55;p13"/>
          <p:cNvSpPr txBox="1">
            <a:spLocks noGrp="1"/>
          </p:cNvSpPr>
          <p:nvPr>
            <p:ph type="subTitle" idx="1"/>
          </p:nvPr>
        </p:nvSpPr>
        <p:spPr>
          <a:xfrm>
            <a:off x="-278450" y="2010925"/>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1200">
                <a:solidFill>
                  <a:srgbClr val="274E13"/>
                </a:solidFill>
                <a:latin typeface="Times New Roman"/>
                <a:ea typeface="Times New Roman"/>
                <a:cs typeface="Times New Roman"/>
                <a:sym typeface="Times New Roman"/>
              </a:rPr>
              <a:t>Group members: Utsab Dasrao, Phillip Jiang</a:t>
            </a:r>
            <a:endParaRPr>
              <a:solidFill>
                <a:srgbClr val="274E1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solidFill>
                  <a:srgbClr val="274E13"/>
                </a:solidFill>
              </a:rPr>
              <a:t>Main reason</a:t>
            </a:r>
            <a:endParaRPr>
              <a:solidFill>
                <a:srgbClr val="274E13"/>
              </a:solidFill>
            </a:endParaRPr>
          </a:p>
        </p:txBody>
      </p:sp>
      <p:sp>
        <p:nvSpPr>
          <p:cNvPr id="67" name="Google Shape;67;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285750" lvl="0" indent="-285750" algn="l" rtl="0">
              <a:lnSpc>
                <a:spcPct val="115000"/>
              </a:lnSpc>
              <a:spcBef>
                <a:spcPts val="0"/>
              </a:spcBef>
              <a:spcAft>
                <a:spcPts val="0"/>
              </a:spcAft>
              <a:buSzPts val="1800"/>
              <a:buFont typeface="Arial"/>
              <a:buChar char="-"/>
            </a:pPr>
            <a:r>
              <a:rPr lang="en-US" sz="1600">
                <a:solidFill>
                  <a:schemeClr val="dk1"/>
                </a:solidFill>
                <a:highlight>
                  <a:srgbClr val="B6D7A8"/>
                </a:highlight>
              </a:rPr>
              <a:t>As the years go by, earth population also significantly increases. As resources diminish,  and garbage pollution increases. </a:t>
            </a:r>
            <a:endParaRPr/>
          </a:p>
          <a:p>
            <a:pPr marL="3486150" lvl="7" indent="-196850" algn="l" rtl="0">
              <a:lnSpc>
                <a:spcPct val="115000"/>
              </a:lnSpc>
              <a:spcBef>
                <a:spcPts val="1600"/>
              </a:spcBef>
              <a:spcAft>
                <a:spcPts val="0"/>
              </a:spcAft>
              <a:buSzPts val="1400"/>
              <a:buFont typeface="Arial"/>
              <a:buNone/>
            </a:pPr>
            <a:endParaRPr sz="1000">
              <a:solidFill>
                <a:schemeClr val="dk1"/>
              </a:solidFill>
              <a:highlight>
                <a:srgbClr val="B6D7A8"/>
              </a:highlight>
            </a:endParaRPr>
          </a:p>
          <a:p>
            <a:pPr marL="3486150" lvl="7" indent="-196850" algn="l" rtl="0">
              <a:lnSpc>
                <a:spcPct val="115000"/>
              </a:lnSpc>
              <a:spcBef>
                <a:spcPts val="1600"/>
              </a:spcBef>
              <a:spcAft>
                <a:spcPts val="0"/>
              </a:spcAft>
              <a:buSzPts val="1400"/>
              <a:buFont typeface="Arial"/>
              <a:buNone/>
            </a:pPr>
            <a:endParaRPr sz="1000">
              <a:highlight>
                <a:srgbClr val="B6D7A8"/>
              </a:highlight>
            </a:endParaRPr>
          </a:p>
          <a:p>
            <a:pPr marL="285750" lvl="0" indent="-171450" algn="l" rtl="0">
              <a:lnSpc>
                <a:spcPct val="115000"/>
              </a:lnSpc>
              <a:spcBef>
                <a:spcPts val="1600"/>
              </a:spcBef>
              <a:spcAft>
                <a:spcPts val="1600"/>
              </a:spcAft>
              <a:buSzPts val="1800"/>
              <a:buFont typeface="Arial"/>
              <a:buNone/>
            </a:pPr>
            <a:endParaRPr sz="1400">
              <a:highlight>
                <a:srgbClr val="B6D7A8"/>
              </a:highlight>
            </a:endParaRPr>
          </a:p>
        </p:txBody>
      </p:sp>
      <p:pic>
        <p:nvPicPr>
          <p:cNvPr id="68" name="Google Shape;68;p15"/>
          <p:cNvPicPr preferRelativeResize="0"/>
          <p:nvPr/>
        </p:nvPicPr>
        <p:blipFill rotWithShape="1">
          <a:blip r:embed="rId3">
            <a:alphaModFix/>
          </a:blip>
          <a:srcRect/>
          <a:stretch/>
        </p:blipFill>
        <p:spPr>
          <a:xfrm>
            <a:off x="2425915" y="1999470"/>
            <a:ext cx="3981063" cy="258604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solidFill>
                  <a:srgbClr val="274E13"/>
                </a:solidFill>
              </a:rPr>
              <a:t>Municipal Solid Waste</a:t>
            </a:r>
            <a:endParaRPr>
              <a:solidFill>
                <a:srgbClr val="274E13"/>
              </a:solidFill>
            </a:endParaRPr>
          </a:p>
        </p:txBody>
      </p:sp>
      <p:sp>
        <p:nvSpPr>
          <p:cNvPr id="61" name="Google Shape;61;p14"/>
          <p:cNvSpPr txBox="1">
            <a:spLocks noGrp="1"/>
          </p:cNvSpPr>
          <p:nvPr>
            <p:ph type="body" idx="1"/>
          </p:nvPr>
        </p:nvSpPr>
        <p:spPr>
          <a:xfrm>
            <a:off x="190475" y="70475"/>
            <a:ext cx="8520600" cy="55632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SzPts val="1100"/>
              <a:buFont typeface="Arial"/>
              <a:buNone/>
            </a:pPr>
            <a:endParaRPr sz="2300" b="1">
              <a:solidFill>
                <a:srgbClr val="2E7B39"/>
              </a:solidFill>
              <a:highlight>
                <a:srgbClr val="B6D7A8"/>
              </a:highlight>
            </a:endParaRPr>
          </a:p>
          <a:p>
            <a:pPr marL="285750" lvl="0" indent="-285750" algn="l" rtl="0">
              <a:lnSpc>
                <a:spcPct val="115000"/>
              </a:lnSpc>
              <a:spcBef>
                <a:spcPts val="900"/>
              </a:spcBef>
              <a:spcAft>
                <a:spcPts val="0"/>
              </a:spcAft>
              <a:buSzPts val="1800"/>
              <a:buFont typeface="Arial"/>
              <a:buChar char="-"/>
            </a:pPr>
            <a:r>
              <a:rPr lang="en-US" b="1" u="sng">
                <a:solidFill>
                  <a:schemeClr val="dk1"/>
                </a:solidFill>
              </a:rPr>
              <a:t>Definition:</a:t>
            </a:r>
            <a:r>
              <a:rPr lang="en-US">
                <a:solidFill>
                  <a:schemeClr val="dk1"/>
                </a:solidFill>
              </a:rPr>
              <a:t> everyday items that are discarded by the public, they are considered to be trash or garbage</a:t>
            </a:r>
          </a:p>
          <a:p>
            <a:pPr marL="285750" lvl="0" indent="-285750" algn="l" rtl="0">
              <a:lnSpc>
                <a:spcPct val="115000"/>
              </a:lnSpc>
              <a:spcBef>
                <a:spcPts val="900"/>
              </a:spcBef>
              <a:spcAft>
                <a:spcPts val="0"/>
              </a:spcAft>
              <a:buSzPts val="1800"/>
              <a:buFont typeface="Arial"/>
              <a:buChar char="-"/>
            </a:pPr>
            <a:r>
              <a:rPr lang="en-US">
                <a:solidFill>
                  <a:schemeClr val="dk1"/>
                </a:solidFill>
              </a:rPr>
              <a:t>11.2 billion metric tons of solid waste are currently being collected around the world every year</a:t>
            </a:r>
            <a:endParaRPr lang="en-US"/>
          </a:p>
          <a:p>
            <a:pPr marL="285750" lvl="0" indent="-285750" algn="l" rtl="0">
              <a:lnSpc>
                <a:spcPct val="115000"/>
              </a:lnSpc>
              <a:spcBef>
                <a:spcPts val="900"/>
              </a:spcBef>
              <a:spcAft>
                <a:spcPts val="0"/>
              </a:spcAft>
              <a:buSzPts val="1800"/>
              <a:buFont typeface="Arial"/>
              <a:buChar char="-"/>
            </a:pPr>
            <a:r>
              <a:rPr lang="en-US">
                <a:solidFill>
                  <a:schemeClr val="dk1"/>
                </a:solidFill>
              </a:rPr>
              <a:t>Greenhouse gas emissions</a:t>
            </a:r>
            <a:endParaRPr>
              <a:solidFill>
                <a:schemeClr val="dk1"/>
              </a:solidFill>
            </a:endParaRPr>
          </a:p>
          <a:p>
            <a:pPr marL="285750" lvl="0" indent="-171450" algn="l" rtl="0">
              <a:lnSpc>
                <a:spcPct val="115000"/>
              </a:lnSpc>
              <a:spcBef>
                <a:spcPts val="2500"/>
              </a:spcBef>
              <a:spcAft>
                <a:spcPts val="1600"/>
              </a:spcAft>
              <a:buSzPts val="1800"/>
              <a:buFont typeface="Arial"/>
              <a:buNone/>
            </a:pPr>
            <a:endParaRPr/>
          </a:p>
        </p:txBody>
      </p:sp>
      <p:pic>
        <p:nvPicPr>
          <p:cNvPr id="2" name="Picture 2">
            <a:extLst>
              <a:ext uri="{FF2B5EF4-FFF2-40B4-BE49-F238E27FC236}">
                <a16:creationId xmlns:a16="http://schemas.microsoft.com/office/drawing/2014/main" id="{F55BAF52-BFE5-1A4E-922E-B461D3FDD7C7}"/>
              </a:ext>
            </a:extLst>
          </p:cNvPr>
          <p:cNvPicPr>
            <a:picLocks noChangeAspect="1"/>
          </p:cNvPicPr>
          <p:nvPr/>
        </p:nvPicPr>
        <p:blipFill>
          <a:blip r:embed="rId3"/>
          <a:stretch>
            <a:fillRect/>
          </a:stretch>
        </p:blipFill>
        <p:spPr>
          <a:xfrm>
            <a:off x="535214" y="2876921"/>
            <a:ext cx="2957286" cy="1882805"/>
          </a:xfrm>
          <a:prstGeom prst="rect">
            <a:avLst/>
          </a:prstGeom>
        </p:spPr>
      </p:pic>
      <p:pic>
        <p:nvPicPr>
          <p:cNvPr id="4" name="Picture 4">
            <a:extLst>
              <a:ext uri="{FF2B5EF4-FFF2-40B4-BE49-F238E27FC236}">
                <a16:creationId xmlns:a16="http://schemas.microsoft.com/office/drawing/2014/main" id="{120687E8-1B44-E64C-9EDE-159837FBF1AC}"/>
              </a:ext>
            </a:extLst>
          </p:cNvPr>
          <p:cNvPicPr>
            <a:picLocks noChangeAspect="1"/>
          </p:cNvPicPr>
          <p:nvPr/>
        </p:nvPicPr>
        <p:blipFill>
          <a:blip r:embed="rId4"/>
          <a:stretch>
            <a:fillRect/>
          </a:stretch>
        </p:blipFill>
        <p:spPr>
          <a:xfrm>
            <a:off x="3927929" y="2024053"/>
            <a:ext cx="4127502" cy="240629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solidFill>
                  <a:srgbClr val="274E13"/>
                </a:solidFill>
              </a:rPr>
              <a:t>Problems</a:t>
            </a:r>
            <a:endParaRPr>
              <a:solidFill>
                <a:srgbClr val="274E13"/>
              </a:solidFill>
            </a:endParaRPr>
          </a:p>
        </p:txBody>
      </p:sp>
      <p:sp>
        <p:nvSpPr>
          <p:cNvPr id="74" name="Google Shape;74;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285750" lvl="0" indent="-285750" algn="l" rtl="0">
              <a:lnSpc>
                <a:spcPct val="107000"/>
              </a:lnSpc>
              <a:spcBef>
                <a:spcPts val="0"/>
              </a:spcBef>
              <a:spcAft>
                <a:spcPts val="0"/>
              </a:spcAft>
              <a:buSzPts val="1800"/>
              <a:buFont typeface="Arial"/>
              <a:buChar char="-"/>
            </a:pPr>
            <a:r>
              <a:rPr lang="en-US">
                <a:solidFill>
                  <a:schemeClr val="dk1"/>
                </a:solidFill>
                <a:latin typeface="Arial"/>
                <a:ea typeface="Arial"/>
                <a:cs typeface="Arial"/>
                <a:sym typeface="Arial"/>
              </a:rPr>
              <a:t>Wastes eventually pile up and start forming diseases while spreading towards healthy environments</a:t>
            </a:r>
            <a:endParaRPr/>
          </a:p>
          <a:p>
            <a:pPr marL="285750" lvl="0" indent="-285750" algn="l" rtl="0">
              <a:lnSpc>
                <a:spcPct val="107000"/>
              </a:lnSpc>
              <a:spcBef>
                <a:spcPts val="0"/>
              </a:spcBef>
              <a:spcAft>
                <a:spcPts val="0"/>
              </a:spcAft>
              <a:buSzPts val="1800"/>
              <a:buFont typeface="Arial"/>
              <a:buChar char="-"/>
            </a:pPr>
            <a:r>
              <a:rPr lang="en-US">
                <a:solidFill>
                  <a:schemeClr val="dk1"/>
                </a:solidFill>
                <a:latin typeface="Arial"/>
                <a:ea typeface="Arial"/>
                <a:cs typeface="Arial"/>
                <a:sym typeface="Arial"/>
              </a:rPr>
              <a:t>Acid rain</a:t>
            </a:r>
            <a:endParaRPr/>
          </a:p>
          <a:p>
            <a:pPr marL="285750" lvl="0" indent="-285750" algn="l" rtl="0">
              <a:lnSpc>
                <a:spcPct val="107000"/>
              </a:lnSpc>
              <a:spcBef>
                <a:spcPts val="0"/>
              </a:spcBef>
              <a:spcAft>
                <a:spcPts val="0"/>
              </a:spcAft>
              <a:buSzPts val="1800"/>
              <a:buFont typeface="Arial"/>
              <a:buChar char="-"/>
            </a:pPr>
            <a:r>
              <a:rPr lang="en-US">
                <a:solidFill>
                  <a:schemeClr val="dk1"/>
                </a:solidFill>
                <a:latin typeface="Arial"/>
                <a:ea typeface="Arial"/>
                <a:cs typeface="Arial"/>
                <a:sym typeface="Arial"/>
              </a:rPr>
              <a:t>Ozone Layer problems</a:t>
            </a:r>
            <a:endParaRPr/>
          </a:p>
          <a:p>
            <a:pPr marL="285750" lvl="0" indent="-285750" algn="l" rtl="0">
              <a:lnSpc>
                <a:spcPct val="107000"/>
              </a:lnSpc>
              <a:spcBef>
                <a:spcPts val="0"/>
              </a:spcBef>
              <a:spcAft>
                <a:spcPts val="0"/>
              </a:spcAft>
              <a:buSzPts val="1800"/>
              <a:buFont typeface="Arial"/>
              <a:buChar char="-"/>
            </a:pPr>
            <a:r>
              <a:rPr lang="en-US">
                <a:solidFill>
                  <a:schemeClr val="dk1"/>
                </a:solidFill>
                <a:latin typeface="Arial"/>
                <a:ea typeface="Arial"/>
                <a:cs typeface="Arial"/>
                <a:sym typeface="Arial"/>
              </a:rPr>
              <a:t>Climate Change</a:t>
            </a:r>
            <a:endParaRPr/>
          </a:p>
          <a:p>
            <a:pPr marL="285750" lvl="0" indent="-171450" algn="l" rtl="0">
              <a:lnSpc>
                <a:spcPct val="107000"/>
              </a:lnSpc>
              <a:spcBef>
                <a:spcPts val="0"/>
              </a:spcBef>
              <a:spcAft>
                <a:spcPts val="0"/>
              </a:spcAft>
              <a:buSzPts val="1800"/>
              <a:buFont typeface="Arial"/>
              <a:buNone/>
            </a:pPr>
            <a:endParaRPr>
              <a:solidFill>
                <a:schemeClr val="dk1"/>
              </a:solidFill>
              <a:latin typeface="Arial"/>
              <a:ea typeface="Arial"/>
              <a:cs typeface="Arial"/>
              <a:sym typeface="Arial"/>
            </a:endParaRPr>
          </a:p>
          <a:p>
            <a:pPr marL="285750" lvl="0" indent="-215900" algn="l" rtl="0">
              <a:lnSpc>
                <a:spcPct val="107000"/>
              </a:lnSpc>
              <a:spcBef>
                <a:spcPts val="0"/>
              </a:spcBef>
              <a:spcAft>
                <a:spcPts val="0"/>
              </a:spcAft>
              <a:buClr>
                <a:schemeClr val="dk1"/>
              </a:buClr>
              <a:buSzPts val="1100"/>
              <a:buFont typeface="Arial"/>
              <a:buNone/>
            </a:pPr>
            <a:endParaRPr>
              <a:solidFill>
                <a:schemeClr val="dk1"/>
              </a:solidFill>
              <a:latin typeface="Arial"/>
              <a:ea typeface="Arial"/>
              <a:cs typeface="Arial"/>
              <a:sym typeface="Arial"/>
            </a:endParaRPr>
          </a:p>
          <a:p>
            <a:pPr marL="0" lvl="0" indent="0" algn="l" rtl="0">
              <a:lnSpc>
                <a:spcPct val="115000"/>
              </a:lnSpc>
              <a:spcBef>
                <a:spcPts val="0"/>
              </a:spcBef>
              <a:spcAft>
                <a:spcPts val="1600"/>
              </a:spcAft>
              <a:buSzPts val="1800"/>
              <a:buNone/>
            </a:pPr>
            <a:endParaRPr>
              <a:latin typeface="Times New Roman"/>
              <a:ea typeface="Times New Roman"/>
              <a:cs typeface="Times New Roman"/>
              <a:sym typeface="Times New Roman"/>
            </a:endParaRPr>
          </a:p>
        </p:txBody>
      </p:sp>
      <p:pic>
        <p:nvPicPr>
          <p:cNvPr id="75" name="Google Shape;75;p16"/>
          <p:cNvPicPr preferRelativeResize="0"/>
          <p:nvPr/>
        </p:nvPicPr>
        <p:blipFill rotWithShape="1">
          <a:blip r:embed="rId3">
            <a:alphaModFix/>
          </a:blip>
          <a:srcRect/>
          <a:stretch/>
        </p:blipFill>
        <p:spPr>
          <a:xfrm>
            <a:off x="3807683" y="1582051"/>
            <a:ext cx="3752850" cy="29432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0" y="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7000"/>
              </a:lnSpc>
              <a:spcBef>
                <a:spcPts val="0"/>
              </a:spcBef>
              <a:spcAft>
                <a:spcPts val="0"/>
              </a:spcAft>
              <a:buClr>
                <a:schemeClr val="dk1"/>
              </a:buClr>
              <a:buSzPts val="1100"/>
              <a:buFont typeface="Arial"/>
              <a:buNone/>
            </a:pPr>
            <a:r>
              <a:rPr lang="en-US" sz="2400">
                <a:solidFill>
                  <a:srgbClr val="2E7B39"/>
                </a:solidFill>
                <a:latin typeface="Times New Roman"/>
                <a:ea typeface="Times New Roman"/>
                <a:cs typeface="Times New Roman"/>
                <a:sym typeface="Times New Roman"/>
              </a:rPr>
              <a:t>Addressing the problem </a:t>
            </a:r>
            <a:endParaRPr sz="2400">
              <a:solidFill>
                <a:srgbClr val="2E7B39"/>
              </a:solidFill>
              <a:latin typeface="Times New Roman"/>
              <a:ea typeface="Times New Roman"/>
              <a:cs typeface="Times New Roman"/>
              <a:sym typeface="Times New Roman"/>
            </a:endParaRPr>
          </a:p>
          <a:p>
            <a:pPr marL="0" lvl="0" indent="0" algn="l" rtl="0">
              <a:lnSpc>
                <a:spcPct val="107000"/>
              </a:lnSpc>
              <a:spcBef>
                <a:spcPts val="0"/>
              </a:spcBef>
              <a:spcAft>
                <a:spcPts val="0"/>
              </a:spcAft>
              <a:buClr>
                <a:schemeClr val="dk1"/>
              </a:buClr>
              <a:buSzPts val="1100"/>
              <a:buFont typeface="Arial"/>
              <a:buNone/>
            </a:pPr>
            <a:endParaRPr sz="1200">
              <a:latin typeface="Times New Roman"/>
              <a:ea typeface="Times New Roman"/>
              <a:cs typeface="Times New Roman"/>
              <a:sym typeface="Times New Roman"/>
            </a:endParaRPr>
          </a:p>
          <a:p>
            <a:pPr marL="0" lvl="0" indent="0" algn="l" rtl="0">
              <a:lnSpc>
                <a:spcPct val="100000"/>
              </a:lnSpc>
              <a:spcBef>
                <a:spcPts val="0"/>
              </a:spcBef>
              <a:spcAft>
                <a:spcPts val="0"/>
              </a:spcAft>
              <a:buSzPts val="2800"/>
              <a:buNone/>
            </a:pPr>
            <a:endParaRPr/>
          </a:p>
        </p:txBody>
      </p:sp>
      <p:sp>
        <p:nvSpPr>
          <p:cNvPr id="81" name="Google Shape;81;p17"/>
          <p:cNvSpPr txBox="1">
            <a:spLocks noGrp="1"/>
          </p:cNvSpPr>
          <p:nvPr>
            <p:ph type="body" idx="1"/>
          </p:nvPr>
        </p:nvSpPr>
        <p:spPr>
          <a:xfrm>
            <a:off x="0" y="513125"/>
            <a:ext cx="8520600" cy="4483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3600" b="1">
                <a:solidFill>
                  <a:srgbClr val="003300"/>
                </a:solidFill>
                <a:latin typeface="Times New Roman"/>
                <a:ea typeface="Times New Roman"/>
                <a:cs typeface="Times New Roman"/>
                <a:sym typeface="Times New Roman"/>
              </a:rPr>
              <a:t>Waste Reduction: Throwing Things Out</a:t>
            </a:r>
            <a:endParaRPr sz="3600" b="1">
              <a:solidFill>
                <a:srgbClr val="003300"/>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3600" b="1">
              <a:solidFill>
                <a:schemeClr val="dk1"/>
              </a:solidFill>
              <a:latin typeface="Times New Roman"/>
              <a:ea typeface="Times New Roman"/>
              <a:cs typeface="Times New Roman"/>
              <a:sym typeface="Times New Roman"/>
            </a:endParaRPr>
          </a:p>
          <a:p>
            <a:pPr marL="0" lvl="0" indent="0" algn="l" rtl="0">
              <a:lnSpc>
                <a:spcPct val="107000"/>
              </a:lnSpc>
              <a:spcBef>
                <a:spcPts val="0"/>
              </a:spcBef>
              <a:spcAft>
                <a:spcPts val="0"/>
              </a:spcAft>
              <a:buClr>
                <a:schemeClr val="dk1"/>
              </a:buClr>
              <a:buSzPts val="1100"/>
              <a:buFont typeface="Arial"/>
              <a:buNone/>
            </a:pPr>
            <a:r>
              <a:rPr lang="en-US" sz="3600" b="1">
                <a:solidFill>
                  <a:srgbClr val="003300"/>
                </a:solidFill>
                <a:latin typeface="Times New Roman"/>
                <a:ea typeface="Times New Roman"/>
                <a:cs typeface="Times New Roman"/>
                <a:sym typeface="Times New Roman"/>
              </a:rPr>
              <a:t>Accountability </a:t>
            </a:r>
            <a:br>
              <a:rPr lang="en-US" sz="3600" b="1">
                <a:solidFill>
                  <a:srgbClr val="003300"/>
                </a:solidFill>
                <a:latin typeface="Times New Roman"/>
                <a:ea typeface="Times New Roman"/>
                <a:cs typeface="Times New Roman"/>
                <a:sym typeface="Times New Roman"/>
              </a:rPr>
            </a:br>
            <a:br>
              <a:rPr lang="en-US" sz="3600" b="1">
                <a:solidFill>
                  <a:srgbClr val="003300"/>
                </a:solidFill>
                <a:latin typeface="Times New Roman"/>
                <a:ea typeface="Times New Roman"/>
                <a:cs typeface="Times New Roman"/>
                <a:sym typeface="Times New Roman"/>
              </a:rPr>
            </a:br>
            <a:r>
              <a:rPr lang="en-US" sz="3600" b="1">
                <a:solidFill>
                  <a:srgbClr val="003300"/>
                </a:solidFill>
                <a:latin typeface="Times New Roman"/>
                <a:ea typeface="Times New Roman"/>
                <a:cs typeface="Times New Roman"/>
                <a:sym typeface="Times New Roman"/>
              </a:rPr>
              <a:t>Using different packaging materials </a:t>
            </a:r>
            <a:br>
              <a:rPr lang="en-US" sz="1300" b="1">
                <a:solidFill>
                  <a:srgbClr val="003300"/>
                </a:solidFill>
                <a:latin typeface="Times New Roman"/>
                <a:ea typeface="Times New Roman"/>
                <a:cs typeface="Times New Roman"/>
                <a:sym typeface="Times New Roman"/>
              </a:rPr>
            </a:br>
            <a:br>
              <a:rPr lang="en-US" sz="1300" b="1">
                <a:solidFill>
                  <a:srgbClr val="003300"/>
                </a:solidFill>
                <a:latin typeface="Times New Roman"/>
                <a:ea typeface="Times New Roman"/>
                <a:cs typeface="Times New Roman"/>
                <a:sym typeface="Times New Roman"/>
              </a:rPr>
            </a:br>
            <a:endParaRPr sz="1300">
              <a:solidFill>
                <a:schemeClr val="dk1"/>
              </a:solidFill>
              <a:latin typeface="Times New Roman"/>
              <a:ea typeface="Times New Roman"/>
              <a:cs typeface="Times New Roman"/>
              <a:sym typeface="Times New Roman"/>
            </a:endParaRPr>
          </a:p>
          <a:p>
            <a:pPr marL="0" lvl="0" indent="0" algn="l" rtl="0">
              <a:lnSpc>
                <a:spcPct val="107000"/>
              </a:lnSpc>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1600"/>
              </a:spcAft>
              <a:buSzPts val="18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solidFill>
                  <a:srgbClr val="2E7B39"/>
                </a:solidFill>
              </a:rPr>
              <a:t>Alternatives </a:t>
            </a:r>
            <a:endParaRPr>
              <a:solidFill>
                <a:srgbClr val="2E7B39"/>
              </a:solidFill>
            </a:endParaRPr>
          </a:p>
        </p:txBody>
      </p:sp>
      <p:sp>
        <p:nvSpPr>
          <p:cNvPr id="87" name="Google Shape;87;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285750" indent="-285750">
              <a:lnSpc>
                <a:spcPct val="107000"/>
              </a:lnSpc>
              <a:buClr>
                <a:schemeClr val="dk1"/>
              </a:buClr>
              <a:buSzPts val="1100"/>
            </a:pPr>
            <a:r>
              <a:rPr lang="en-US">
                <a:solidFill>
                  <a:schemeClr val="dk1"/>
                </a:solidFill>
                <a:latin typeface="Arial"/>
                <a:ea typeface="Arial"/>
                <a:cs typeface="Arial"/>
                <a:sym typeface="Arial"/>
              </a:rPr>
              <a:t>Some people find the Government inadequate when dealing with this problem.</a:t>
            </a:r>
            <a:endParaRPr/>
          </a:p>
          <a:p>
            <a:pPr marL="285750" indent="-285750">
              <a:lnSpc>
                <a:spcPct val="107000"/>
              </a:lnSpc>
              <a:buClr>
                <a:schemeClr val="dk1"/>
              </a:buClr>
              <a:buSzPts val="1100"/>
            </a:pPr>
            <a:r>
              <a:rPr lang="en-US">
                <a:solidFill>
                  <a:schemeClr val="dk1"/>
                </a:solidFill>
                <a:latin typeface="Arial"/>
                <a:ea typeface="Arial"/>
                <a:cs typeface="Arial"/>
                <a:sym typeface="Arial"/>
              </a:rPr>
              <a:t>L</a:t>
            </a:r>
            <a:r>
              <a:rPr lang="en-US">
                <a:solidFill>
                  <a:schemeClr val="dk1"/>
                </a:solidFill>
              </a:rPr>
              <a:t>ocals in Coxcatlán and Calipan, have decided to help out with the garbage disposal. </a:t>
            </a:r>
          </a:p>
          <a:p>
            <a:pPr marL="342900" lvl="0" algn="l" rtl="0">
              <a:lnSpc>
                <a:spcPct val="107000"/>
              </a:lnSpc>
              <a:spcBef>
                <a:spcPts val="0"/>
              </a:spcBef>
              <a:spcAft>
                <a:spcPts val="0"/>
              </a:spcAft>
              <a:buClr>
                <a:schemeClr val="dk1"/>
              </a:buClr>
              <a:buSzPts val="1100"/>
              <a:buFont typeface="+mj-lt"/>
              <a:buAutoNum type="arabicPeriod"/>
            </a:pPr>
            <a:r>
              <a:rPr lang="en-US">
                <a:solidFill>
                  <a:schemeClr val="dk1"/>
                </a:solidFill>
              </a:rPr>
              <a:t>Separating garbage</a:t>
            </a:r>
            <a:endParaRPr/>
          </a:p>
          <a:p>
            <a:pPr marL="342900" lvl="0" algn="l" rtl="0">
              <a:lnSpc>
                <a:spcPct val="107000"/>
              </a:lnSpc>
              <a:spcBef>
                <a:spcPts val="0"/>
              </a:spcBef>
              <a:spcAft>
                <a:spcPts val="0"/>
              </a:spcAft>
              <a:buClr>
                <a:schemeClr val="dk1"/>
              </a:buClr>
              <a:buSzPts val="1100"/>
              <a:buFont typeface="+mj-lt"/>
              <a:buAutoNum type="arabicPeriod"/>
            </a:pPr>
            <a:r>
              <a:rPr lang="en-US">
                <a:solidFill>
                  <a:schemeClr val="dk1"/>
                </a:solidFill>
              </a:rPr>
              <a:t>Sell recyclable garbage to private companies</a:t>
            </a:r>
          </a:p>
          <a:p>
            <a:pPr marL="355600" indent="-285750">
              <a:lnSpc>
                <a:spcPct val="107000"/>
              </a:lnSpc>
              <a:buClr>
                <a:schemeClr val="dk1"/>
              </a:buClr>
              <a:buSzPts val="1100"/>
            </a:pPr>
            <a:endParaRPr>
              <a:solidFill>
                <a:schemeClr val="dk1"/>
              </a:solidFill>
              <a:latin typeface="Arial"/>
              <a:ea typeface="Arial"/>
              <a:cs typeface="Arial"/>
              <a:sym typeface="Arial"/>
            </a:endParaRPr>
          </a:p>
          <a:p>
            <a:pPr marL="285750" indent="-285750">
              <a:spcAft>
                <a:spcPts val="1600"/>
              </a:spcAft>
            </a:pPr>
            <a:r>
              <a:rPr lang="en-US">
                <a:solidFill>
                  <a:schemeClr val="tx1"/>
                </a:solidFill>
                <a:latin typeface="Arial"/>
                <a:ea typeface="Arial"/>
                <a:cs typeface="Arial"/>
                <a:sym typeface="Arial"/>
              </a:rPr>
              <a:t>Engineers in India have also created better.  </a:t>
            </a:r>
          </a:p>
          <a:p>
            <a:pPr marL="0" indent="0">
              <a:spcAft>
                <a:spcPts val="1600"/>
              </a:spcAft>
              <a:buNone/>
            </a:pPr>
            <a:r>
              <a:rPr lang="en-US">
                <a:solidFill>
                  <a:schemeClr val="tx1"/>
                </a:solidFill>
              </a:rPr>
              <a:t>     </a:t>
            </a:r>
            <a:r>
              <a:rPr lang="en-US">
                <a:solidFill>
                  <a:schemeClr val="tx1"/>
                </a:solidFill>
                <a:latin typeface="Arial"/>
                <a:ea typeface="Arial"/>
                <a:cs typeface="Arial"/>
                <a:sym typeface="Arial"/>
              </a:rPr>
              <a:t>vehicles for trash collecting</a:t>
            </a:r>
          </a:p>
          <a:p>
            <a:pPr marL="342900">
              <a:spcAft>
                <a:spcPts val="1600"/>
              </a:spcAft>
              <a:buFont typeface="+mj-lt"/>
              <a:buAutoNum type="arabicPeriod"/>
            </a:pPr>
            <a:endParaRPr lang="en-US">
              <a:solidFill>
                <a:schemeClr val="tx1"/>
              </a:solidFill>
              <a:latin typeface="Arial"/>
              <a:ea typeface="Arial"/>
              <a:cs typeface="Arial"/>
              <a:sym typeface="Arial"/>
            </a:endParaRPr>
          </a:p>
        </p:txBody>
      </p:sp>
      <p:pic>
        <p:nvPicPr>
          <p:cNvPr id="3" name="Picture 4">
            <a:extLst>
              <a:ext uri="{FF2B5EF4-FFF2-40B4-BE49-F238E27FC236}">
                <a16:creationId xmlns:a16="http://schemas.microsoft.com/office/drawing/2014/main" id="{87ADB574-A19D-8548-B3AA-11353B30439E}"/>
              </a:ext>
            </a:extLst>
          </p:cNvPr>
          <p:cNvPicPr>
            <a:picLocks noChangeAspect="1"/>
          </p:cNvPicPr>
          <p:nvPr/>
        </p:nvPicPr>
        <p:blipFill>
          <a:blip r:embed="rId3"/>
          <a:stretch>
            <a:fillRect/>
          </a:stretch>
        </p:blipFill>
        <p:spPr>
          <a:xfrm>
            <a:off x="5923643" y="2212904"/>
            <a:ext cx="2485571" cy="248557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91"/>
        <p:cNvGrpSpPr/>
        <p:nvPr/>
      </p:nvGrpSpPr>
      <p:grpSpPr>
        <a:xfrm>
          <a:off x="0" y="0"/>
          <a:ext cx="0" cy="0"/>
          <a:chOff x="0" y="0"/>
          <a:chExt cx="0" cy="0"/>
        </a:xfrm>
      </p:grpSpPr>
      <p:pic>
        <p:nvPicPr>
          <p:cNvPr id="92" name="Google Shape;92;p19"/>
          <p:cNvPicPr preferRelativeResize="0"/>
          <p:nvPr/>
        </p:nvPicPr>
        <p:blipFill>
          <a:blip r:embed="rId3">
            <a:alphaModFix/>
          </a:blip>
          <a:stretch>
            <a:fillRect/>
          </a:stretch>
        </p:blipFill>
        <p:spPr>
          <a:xfrm>
            <a:off x="0" y="0"/>
            <a:ext cx="5584624" cy="4034900"/>
          </a:xfrm>
          <a:prstGeom prst="rect">
            <a:avLst/>
          </a:prstGeom>
          <a:noFill/>
          <a:ln>
            <a:noFill/>
          </a:ln>
        </p:spPr>
      </p:pic>
      <p:sp>
        <p:nvSpPr>
          <p:cNvPr id="93" name="Google Shape;93;p19"/>
          <p:cNvSpPr txBox="1"/>
          <p:nvPr/>
        </p:nvSpPr>
        <p:spPr>
          <a:xfrm>
            <a:off x="0" y="4472400"/>
            <a:ext cx="5752800" cy="67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“Garbage Trucks” in third world countries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97"/>
        <p:cNvGrpSpPr/>
        <p:nvPr/>
      </p:nvGrpSpPr>
      <p:grpSpPr>
        <a:xfrm>
          <a:off x="0" y="0"/>
          <a:ext cx="0" cy="0"/>
          <a:chOff x="0" y="0"/>
          <a:chExt cx="0" cy="0"/>
        </a:xfrm>
      </p:grpSpPr>
      <p:pic>
        <p:nvPicPr>
          <p:cNvPr id="98" name="Google Shape;98;p20"/>
          <p:cNvPicPr preferRelativeResize="0"/>
          <p:nvPr/>
        </p:nvPicPr>
        <p:blipFill>
          <a:blip r:embed="rId3">
            <a:alphaModFix/>
          </a:blip>
          <a:stretch>
            <a:fillRect/>
          </a:stretch>
        </p:blipFill>
        <p:spPr>
          <a:xfrm>
            <a:off x="152400" y="152400"/>
            <a:ext cx="6229525" cy="4153025"/>
          </a:xfrm>
          <a:prstGeom prst="rect">
            <a:avLst/>
          </a:prstGeom>
          <a:noFill/>
          <a:ln>
            <a:noFill/>
          </a:ln>
        </p:spPr>
      </p:pic>
      <p:sp>
        <p:nvSpPr>
          <p:cNvPr id="99" name="Google Shape;99;p20"/>
          <p:cNvSpPr txBox="1"/>
          <p:nvPr/>
        </p:nvSpPr>
        <p:spPr>
          <a:xfrm>
            <a:off x="152400" y="4472400"/>
            <a:ext cx="5752800" cy="67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Recycled and Repaired goods mall, at Sweden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solidFill>
                  <a:srgbClr val="2E7B39"/>
                </a:solidFill>
              </a:rPr>
              <a:t>Conclusions</a:t>
            </a:r>
            <a:endParaRPr>
              <a:solidFill>
                <a:srgbClr val="2E7B39"/>
              </a:solidFill>
            </a:endParaRPr>
          </a:p>
        </p:txBody>
      </p:sp>
      <p:sp>
        <p:nvSpPr>
          <p:cNvPr id="105" name="Google Shape;105;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a:t>Although we have a problem on hand, it is never too late to start. To actually start this movement, we would need fundind. Usually people are not motivated until they realize the danger they are in. Should we be able to show case the situation we are in, we would be able to receive the funding and momentum for our cause. </a:t>
            </a:r>
          </a:p>
        </p:txBody>
      </p:sp>
      <p:pic>
        <p:nvPicPr>
          <p:cNvPr id="2" name="Picture 2">
            <a:extLst>
              <a:ext uri="{FF2B5EF4-FFF2-40B4-BE49-F238E27FC236}">
                <a16:creationId xmlns:a16="http://schemas.microsoft.com/office/drawing/2014/main" id="{4A75EBCC-7B0F-184E-AE76-87D6EF8FCFC5}"/>
              </a:ext>
            </a:extLst>
          </p:cNvPr>
          <p:cNvPicPr>
            <a:picLocks noChangeAspect="1"/>
          </p:cNvPicPr>
          <p:nvPr/>
        </p:nvPicPr>
        <p:blipFill>
          <a:blip r:embed="rId3"/>
          <a:stretch>
            <a:fillRect/>
          </a:stretch>
        </p:blipFill>
        <p:spPr>
          <a:xfrm>
            <a:off x="2131785" y="2571750"/>
            <a:ext cx="4408714" cy="2459432"/>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9</Slides>
  <Notes>9</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Simple Light</vt:lpstr>
      <vt:lpstr>Research of Solid Waste Management and it’s Disastrous Effects</vt:lpstr>
      <vt:lpstr>Main reason</vt:lpstr>
      <vt:lpstr>Municipal Solid Waste</vt:lpstr>
      <vt:lpstr>Problems</vt:lpstr>
      <vt:lpstr>Addressing the problem   </vt:lpstr>
      <vt:lpstr>Alternatives </vt:lpstr>
      <vt:lpstr>PowerPoint Presentation</vt:lpstr>
      <vt:lpstr>PowerPoint Presentation</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of Solid Waste Management and it’s Disastrous Effects</dc:title>
  <cp:lastModifiedBy>Philip Jiang</cp:lastModifiedBy>
  <cp:revision>1</cp:revision>
  <dcterms:modified xsi:type="dcterms:W3CDTF">2019-05-21T16:02:27Z</dcterms:modified>
</cp:coreProperties>
</file>