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Montserrat"/>
      <p:regular r:id="rId13"/>
      <p:bold r:id="rId14"/>
      <p:italic r:id="rId15"/>
      <p:boldItalic r:id="rId16"/>
    </p:embeddedFont>
    <p:embeddedFont>
      <p:font typeface="Lato"/>
      <p:regular r:id="rId17"/>
      <p:bold r:id="rId18"/>
      <p:italic r:id="rId19"/>
      <p:boldItalic r:id="rId20"/>
    </p:embeddedFont>
    <p:embeddedFont>
      <p:font typeface="Lato Ligh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11" Type="http://schemas.openxmlformats.org/officeDocument/2006/relationships/slide" Target="slides/slide6.xml"/><Relationship Id="rId22" Type="http://schemas.openxmlformats.org/officeDocument/2006/relationships/font" Target="fonts/LatoLight-bold.fntdata"/><Relationship Id="rId10" Type="http://schemas.openxmlformats.org/officeDocument/2006/relationships/slide" Target="slides/slide5.xml"/><Relationship Id="rId21" Type="http://schemas.openxmlformats.org/officeDocument/2006/relationships/font" Target="fonts/LatoLight-regular.fntdata"/><Relationship Id="rId13" Type="http://schemas.openxmlformats.org/officeDocument/2006/relationships/font" Target="fonts/Montserrat-regular.fntdata"/><Relationship Id="rId24" Type="http://schemas.openxmlformats.org/officeDocument/2006/relationships/font" Target="fonts/LatoLight-boldItalic.fntdata"/><Relationship Id="rId12" Type="http://schemas.openxmlformats.org/officeDocument/2006/relationships/slide" Target="slides/slide7.xml"/><Relationship Id="rId23" Type="http://schemas.openxmlformats.org/officeDocument/2006/relationships/font" Target="fonts/Lato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Lato-regular.fntdata"/><Relationship Id="rId16" Type="http://schemas.openxmlformats.org/officeDocument/2006/relationships/font" Target="fonts/Montserrat-boldItalic.fntdata"/><Relationship Id="rId5" Type="http://schemas.openxmlformats.org/officeDocument/2006/relationships/notesMaster" Target="notesMasters/notesMaster1.xml"/><Relationship Id="rId19" Type="http://schemas.openxmlformats.org/officeDocument/2006/relationships/font" Target="fonts/Lato-italic.fntdata"/><Relationship Id="rId6" Type="http://schemas.openxmlformats.org/officeDocument/2006/relationships/slide" Target="slides/slide1.xml"/><Relationship Id="rId18"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a545d86a1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a545d86a1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6bb4d565854b91b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6bb4d565854b91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a545d86a1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a545d86a1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8441a22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8441a22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7b51b372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7b51b372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a545d86a1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a545d86a1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8441a22b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8441a22b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id="134" name="Google Shape;134;p13"/>
          <p:cNvPicPr preferRelativeResize="0"/>
          <p:nvPr/>
        </p:nvPicPr>
        <p:blipFill>
          <a:blip r:embed="rId3">
            <a:alphaModFix amt="42000"/>
          </a:blip>
          <a:stretch>
            <a:fillRect/>
          </a:stretch>
        </p:blipFill>
        <p:spPr>
          <a:xfrm>
            <a:off x="0" y="26455"/>
            <a:ext cx="9143999" cy="5090590"/>
          </a:xfrm>
          <a:prstGeom prst="rect">
            <a:avLst/>
          </a:prstGeom>
          <a:noFill/>
          <a:ln>
            <a:noFill/>
          </a:ln>
          <a:effectLst>
            <a:outerShdw blurRad="57150" rotWithShape="0" algn="bl" dir="5400000" dist="19050">
              <a:srgbClr val="000000">
                <a:alpha val="50000"/>
              </a:srgbClr>
            </a:outerShdw>
          </a:effectLst>
        </p:spPr>
      </p:pic>
      <p:sp>
        <p:nvSpPr>
          <p:cNvPr id="135" name="Google Shape;135;p13"/>
          <p:cNvSpPr txBox="1"/>
          <p:nvPr>
            <p:ph type="ctrTitle"/>
          </p:nvPr>
        </p:nvSpPr>
        <p:spPr>
          <a:xfrm>
            <a:off x="831150" y="992850"/>
            <a:ext cx="7723500" cy="1578900"/>
          </a:xfrm>
          <a:prstGeom prst="rect">
            <a:avLst/>
          </a:prstGeom>
          <a:effectLst>
            <a:outerShdw blurRad="57150" rotWithShape="0" algn="bl" dir="3840000" dist="9525">
              <a:srgbClr val="000000"/>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a:t>Smart Cities: Economic Sustainability and Global Climate Change</a:t>
            </a:r>
            <a:endParaRPr/>
          </a:p>
        </p:txBody>
      </p:sp>
      <p:sp>
        <p:nvSpPr>
          <p:cNvPr id="136" name="Google Shape;136;p13"/>
          <p:cNvSpPr txBox="1"/>
          <p:nvPr>
            <p:ph idx="1" type="subTitle"/>
          </p:nvPr>
        </p:nvSpPr>
        <p:spPr>
          <a:xfrm>
            <a:off x="831150" y="3520525"/>
            <a:ext cx="7611000" cy="506100"/>
          </a:xfrm>
          <a:prstGeom prst="rect">
            <a:avLst/>
          </a:prstGeom>
          <a:effectLst>
            <a:outerShdw blurRad="57150" rotWithShape="0" algn="bl" dir="3840000" dist="9525">
              <a:srgbClr val="000000"/>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Light"/>
                <a:ea typeface="Lato Light"/>
                <a:cs typeface="Lato Light"/>
                <a:sym typeface="Lato Light"/>
              </a:rPr>
              <a:t>Environmental Economics (ECON 2505ID- HD21)</a:t>
            </a:r>
            <a:endParaRPr sz="2400">
              <a:latin typeface="Lato Light"/>
              <a:ea typeface="Lato Light"/>
              <a:cs typeface="Lato Light"/>
              <a:sym typeface="Lato Light"/>
            </a:endParaRPr>
          </a:p>
          <a:p>
            <a:pPr indent="0" lvl="0" marL="0" rtl="0" algn="ctr">
              <a:spcBef>
                <a:spcPts val="0"/>
              </a:spcBef>
              <a:spcAft>
                <a:spcPts val="0"/>
              </a:spcAft>
              <a:buNone/>
            </a:pPr>
            <a:r>
              <a:rPr lang="en" sz="2400">
                <a:latin typeface="Lato Light"/>
                <a:ea typeface="Lato Light"/>
                <a:cs typeface="Lato Light"/>
                <a:sym typeface="Lato Light"/>
              </a:rPr>
              <a:t>By: Farid Rodriguez, Wen Jie Long, and Jose Calderon</a:t>
            </a:r>
            <a:endParaRPr sz="2400">
              <a:latin typeface="Lato Light"/>
              <a:ea typeface="Lato Light"/>
              <a:cs typeface="Lato Light"/>
              <a:sym typeface="La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 sm</a:t>
            </a:r>
            <a:r>
              <a:rPr lang="en"/>
              <a:t>art city?</a:t>
            </a:r>
            <a:endParaRPr/>
          </a:p>
        </p:txBody>
      </p:sp>
      <p:sp>
        <p:nvSpPr>
          <p:cNvPr id="142" name="Google Shape;142;p1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Connected by internet of things</a:t>
            </a:r>
            <a:endParaRPr sz="1900"/>
          </a:p>
          <a:p>
            <a:pPr indent="-349250" lvl="0" marL="457200" rtl="0" algn="l">
              <a:spcBef>
                <a:spcPts val="0"/>
              </a:spcBef>
              <a:spcAft>
                <a:spcPts val="0"/>
              </a:spcAft>
              <a:buSzPts val="1900"/>
              <a:buChar char="●"/>
            </a:pPr>
            <a:r>
              <a:rPr lang="en" sz="1900"/>
              <a:t>Gathered data with sensors to manage resources efficiently</a:t>
            </a:r>
            <a:endParaRPr sz="1900"/>
          </a:p>
          <a:p>
            <a:pPr indent="-349250" lvl="0" marL="457200" rtl="0" algn="l">
              <a:spcBef>
                <a:spcPts val="0"/>
              </a:spcBef>
              <a:spcAft>
                <a:spcPts val="0"/>
              </a:spcAft>
              <a:buSzPts val="1900"/>
              <a:buChar char="●"/>
            </a:pPr>
            <a:r>
              <a:rPr lang="en" sz="1900"/>
              <a:t>Improve quality of services</a:t>
            </a:r>
            <a:endParaRPr sz="1900"/>
          </a:p>
          <a:p>
            <a:pPr indent="-349250" lvl="0" marL="457200" rtl="0" algn="l">
              <a:spcBef>
                <a:spcPts val="0"/>
              </a:spcBef>
              <a:spcAft>
                <a:spcPts val="0"/>
              </a:spcAft>
              <a:buSzPts val="1900"/>
              <a:buChar char="●"/>
            </a:pPr>
            <a:r>
              <a:rPr lang="en" sz="1900"/>
              <a:t>Reduces waste</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Smart Cities: Transportation and Energy</a:t>
            </a:r>
            <a:endParaRPr/>
          </a:p>
          <a:p>
            <a:pPr indent="0" lvl="0" marL="0" rtl="0" algn="l">
              <a:spcBef>
                <a:spcPts val="0"/>
              </a:spcBef>
              <a:spcAft>
                <a:spcPts val="0"/>
              </a:spcAft>
              <a:buNone/>
            </a:pPr>
            <a:r>
              <a:t/>
            </a:r>
            <a:endParaRPr sz="2600">
              <a:solidFill>
                <a:schemeClr val="dk2"/>
              </a:solidFill>
            </a:endParaRPr>
          </a:p>
        </p:txBody>
      </p:sp>
      <p:sp>
        <p:nvSpPr>
          <p:cNvPr id="148" name="Google Shape;148;p15"/>
          <p:cNvSpPr txBox="1"/>
          <p:nvPr>
            <p:ph idx="1" type="body"/>
          </p:nvPr>
        </p:nvSpPr>
        <p:spPr>
          <a:xfrm>
            <a:off x="1297500" y="1116150"/>
            <a:ext cx="7038900" cy="2911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latin typeface="Montserrat"/>
                <a:ea typeface="Montserrat"/>
                <a:cs typeface="Montserrat"/>
                <a:sym typeface="Montserrat"/>
              </a:rPr>
              <a:t>The transportation and energy is very efficient in a smart city since automobiles are fueled with electricity, and this is electricity is obtained in an environmentally friendly way such as solar panels and wind turbines.</a:t>
            </a:r>
            <a:endParaRPr sz="1200">
              <a:latin typeface="Montserrat"/>
              <a:ea typeface="Montserrat"/>
              <a:cs typeface="Montserrat"/>
              <a:sym typeface="Montserrat"/>
            </a:endParaRPr>
          </a:p>
          <a:p>
            <a:pPr indent="0" lvl="0" marL="0" rtl="0" algn="l">
              <a:lnSpc>
                <a:spcPct val="100000"/>
              </a:lnSpc>
              <a:spcBef>
                <a:spcPts val="0"/>
              </a:spcBef>
              <a:spcAft>
                <a:spcPts val="0"/>
              </a:spcAft>
              <a:buNone/>
            </a:pPr>
            <a:r>
              <a:t/>
            </a:r>
            <a:endParaRPr sz="1200">
              <a:latin typeface="Montserrat"/>
              <a:ea typeface="Montserrat"/>
              <a:cs typeface="Montserrat"/>
              <a:sym typeface="Montserrat"/>
            </a:endParaRPr>
          </a:p>
          <a:p>
            <a:pPr indent="0" lvl="0" marL="0" rtl="0" algn="l">
              <a:lnSpc>
                <a:spcPct val="100000"/>
              </a:lnSpc>
              <a:spcBef>
                <a:spcPts val="0"/>
              </a:spcBef>
              <a:spcAft>
                <a:spcPts val="0"/>
              </a:spcAft>
              <a:buNone/>
            </a:pPr>
            <a:r>
              <a:rPr lang="en" sz="1200">
                <a:latin typeface="Montserrat"/>
                <a:ea typeface="Montserrat"/>
                <a:cs typeface="Montserrat"/>
                <a:sym typeface="Montserrat"/>
              </a:rPr>
              <a:t>Recycling water is also important. After it’s been used, it’s treated and supplied back to houses for things to be used again.</a:t>
            </a:r>
            <a:endParaRPr sz="1200">
              <a:latin typeface="Montserrat"/>
              <a:ea typeface="Montserrat"/>
              <a:cs typeface="Montserrat"/>
              <a:sym typeface="Montserrat"/>
            </a:endParaRPr>
          </a:p>
        </p:txBody>
      </p:sp>
      <p:pic>
        <p:nvPicPr>
          <p:cNvPr id="149" name="Google Shape;149;p15"/>
          <p:cNvPicPr preferRelativeResize="0"/>
          <p:nvPr/>
        </p:nvPicPr>
        <p:blipFill rotWithShape="1">
          <a:blip r:embed="rId3">
            <a:alphaModFix/>
          </a:blip>
          <a:srcRect b="0" l="0" r="60290" t="0"/>
          <a:stretch/>
        </p:blipFill>
        <p:spPr>
          <a:xfrm>
            <a:off x="706425" y="2867200"/>
            <a:ext cx="1701475" cy="1831050"/>
          </a:xfrm>
          <a:prstGeom prst="rect">
            <a:avLst/>
          </a:prstGeom>
          <a:noFill/>
          <a:ln>
            <a:noFill/>
          </a:ln>
        </p:spPr>
      </p:pic>
      <p:pic>
        <p:nvPicPr>
          <p:cNvPr id="150" name="Google Shape;150;p15"/>
          <p:cNvPicPr preferRelativeResize="0"/>
          <p:nvPr/>
        </p:nvPicPr>
        <p:blipFill>
          <a:blip r:embed="rId4">
            <a:alphaModFix/>
          </a:blip>
          <a:stretch>
            <a:fillRect/>
          </a:stretch>
        </p:blipFill>
        <p:spPr>
          <a:xfrm>
            <a:off x="2639713" y="3039775"/>
            <a:ext cx="3076575" cy="1485900"/>
          </a:xfrm>
          <a:prstGeom prst="rect">
            <a:avLst/>
          </a:prstGeom>
          <a:noFill/>
          <a:ln>
            <a:noFill/>
          </a:ln>
        </p:spPr>
      </p:pic>
      <p:pic>
        <p:nvPicPr>
          <p:cNvPr id="151" name="Google Shape;151;p15"/>
          <p:cNvPicPr preferRelativeResize="0"/>
          <p:nvPr/>
        </p:nvPicPr>
        <p:blipFill>
          <a:blip r:embed="rId5">
            <a:alphaModFix/>
          </a:blip>
          <a:stretch>
            <a:fillRect/>
          </a:stretch>
        </p:blipFill>
        <p:spPr>
          <a:xfrm>
            <a:off x="6057825" y="2965475"/>
            <a:ext cx="2782850" cy="1784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Road Solutions</a:t>
            </a:r>
            <a:endParaRPr sz="3000"/>
          </a:p>
        </p:txBody>
      </p:sp>
      <p:sp>
        <p:nvSpPr>
          <p:cNvPr id="157" name="Google Shape;157;p1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G</a:t>
            </a:r>
            <a:r>
              <a:rPr lang="en"/>
              <a:t>lobal GHG emissions are greatly affected by the transportation sector (14% of 2010 emissions), the electricity and heat production sector (25% of 2010 emissions), and buildings (6% of 2010 emissions).</a:t>
            </a:r>
            <a:endParaRPr/>
          </a:p>
          <a:p>
            <a:pPr indent="-311150" lvl="0" marL="457200" rtl="0" algn="l">
              <a:spcBef>
                <a:spcPts val="0"/>
              </a:spcBef>
              <a:spcAft>
                <a:spcPts val="0"/>
              </a:spcAft>
              <a:buSzPts val="1300"/>
              <a:buChar char="●"/>
            </a:pPr>
            <a:r>
              <a:rPr lang="en"/>
              <a:t>A smart city solution would be communication in vehicles and between vehicles which allows intelligent road networks to exist. This “smart” transportation maximizes the utilization of vehicles since passengers can select more options for low-cost, short distance, or fast routes</a:t>
            </a:r>
            <a:endParaRPr/>
          </a:p>
          <a:p>
            <a:pPr indent="-311150" lvl="0" marL="457200" rtl="0" algn="l">
              <a:spcBef>
                <a:spcPts val="0"/>
              </a:spcBef>
              <a:spcAft>
                <a:spcPts val="0"/>
              </a:spcAft>
              <a:buSzPts val="1300"/>
              <a:buChar char="●"/>
            </a:pPr>
            <a:r>
              <a:rPr lang="en"/>
              <a:t>The improved transportation network can address the negative effects of large urban density, consequently, with improved mobility citizens can better utilize their available time.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Case Study: San Francisco</a:t>
            </a:r>
            <a:endParaRPr sz="3000"/>
          </a:p>
        </p:txBody>
      </p:sp>
      <p:sp>
        <p:nvSpPr>
          <p:cNvPr id="163" name="Google Shape;163;p1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 leading Smart City</a:t>
            </a:r>
            <a:endParaRPr sz="1800"/>
          </a:p>
          <a:p>
            <a:pPr indent="-342900" lvl="0" marL="457200" rtl="0" algn="l">
              <a:spcBef>
                <a:spcPts val="0"/>
              </a:spcBef>
              <a:spcAft>
                <a:spcPts val="0"/>
              </a:spcAft>
              <a:buSzPts val="1800"/>
              <a:buChar char="●"/>
            </a:pPr>
            <a:r>
              <a:rPr lang="en" sz="1800"/>
              <a:t>Airbnb helped to create disaster relief tool</a:t>
            </a:r>
            <a:endParaRPr sz="1800"/>
          </a:p>
          <a:p>
            <a:pPr indent="-342900" lvl="0" marL="457200" rtl="0" algn="l">
              <a:spcBef>
                <a:spcPts val="0"/>
              </a:spcBef>
              <a:spcAft>
                <a:spcPts val="0"/>
              </a:spcAft>
              <a:buSzPts val="1800"/>
              <a:buChar char="●"/>
            </a:pPr>
            <a:r>
              <a:rPr lang="en" sz="1800"/>
              <a:t>Improving public spaces with creative projects</a:t>
            </a:r>
            <a:endParaRPr sz="1800"/>
          </a:p>
          <a:p>
            <a:pPr indent="-342900" lvl="0" marL="457200" rtl="0" algn="l">
              <a:spcBef>
                <a:spcPts val="0"/>
              </a:spcBef>
              <a:spcAft>
                <a:spcPts val="0"/>
              </a:spcAft>
              <a:buSzPts val="1800"/>
              <a:buChar char="●"/>
            </a:pPr>
            <a:r>
              <a:rPr lang="en" sz="1800"/>
              <a:t>Driven by dissatisfaction with environmental issues.</a:t>
            </a:r>
            <a:endParaRPr sz="1800"/>
          </a:p>
          <a:p>
            <a:pPr indent="-342900" lvl="0" marL="457200" rtl="0" algn="l">
              <a:spcBef>
                <a:spcPts val="0"/>
              </a:spcBef>
              <a:spcAft>
                <a:spcPts val="0"/>
              </a:spcAft>
              <a:buSzPts val="1800"/>
              <a:buChar char="●"/>
            </a:pPr>
            <a:r>
              <a:rPr lang="en" sz="1800"/>
              <a:t>Driven by desire improve the community</a:t>
            </a:r>
            <a:endParaRPr sz="1800"/>
          </a:p>
        </p:txBody>
      </p:sp>
      <p:pic>
        <p:nvPicPr>
          <p:cNvPr id="164" name="Google Shape;164;p17"/>
          <p:cNvPicPr preferRelativeResize="0"/>
          <p:nvPr/>
        </p:nvPicPr>
        <p:blipFill>
          <a:blip r:embed="rId3">
            <a:alphaModFix/>
          </a:blip>
          <a:stretch>
            <a:fillRect/>
          </a:stretch>
        </p:blipFill>
        <p:spPr>
          <a:xfrm>
            <a:off x="702100" y="3371600"/>
            <a:ext cx="8076802" cy="1548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Conclusion</a:t>
            </a:r>
            <a:endParaRPr sz="3600"/>
          </a:p>
        </p:txBody>
      </p:sp>
      <p:sp>
        <p:nvSpPr>
          <p:cNvPr id="170" name="Google Shape;170;p18"/>
          <p:cNvSpPr txBox="1"/>
          <p:nvPr>
            <p:ph idx="1" type="body"/>
          </p:nvPr>
        </p:nvSpPr>
        <p:spPr>
          <a:xfrm>
            <a:off x="1052544" y="13078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In conclusion, smart cities are the direction to move toward. They have the benefits of having fewer greenhouse gas emissions, better transportation, and reusing more the resources.</a:t>
            </a:r>
            <a:endParaRPr sz="1800"/>
          </a:p>
          <a:p>
            <a:pPr indent="-342900" lvl="0" marL="457200" rtl="0" algn="l">
              <a:spcBef>
                <a:spcPts val="0"/>
              </a:spcBef>
              <a:spcAft>
                <a:spcPts val="0"/>
              </a:spcAft>
              <a:buSzPts val="1800"/>
              <a:buChar char="●"/>
            </a:pPr>
            <a:r>
              <a:rPr lang="en" sz="1800"/>
              <a:t>Smart cities also allow people to react to natural disasters more quickly and efficiently while helping boost innovation.</a:t>
            </a:r>
            <a:endParaRPr sz="1800"/>
          </a:p>
          <a:p>
            <a:pPr indent="-342900" lvl="0" marL="457200" rtl="0" algn="l">
              <a:spcBef>
                <a:spcPts val="0"/>
              </a:spcBef>
              <a:spcAft>
                <a:spcPts val="0"/>
              </a:spcAft>
              <a:buSzPts val="1800"/>
              <a:buChar char="●"/>
            </a:pPr>
            <a:r>
              <a:rPr lang="en" sz="1800"/>
              <a:t>They help foster the values in local communities and are vital when it comes to tackling something as large as climate change.</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Bibliography</a:t>
            </a:r>
            <a:endParaRPr sz="3000"/>
          </a:p>
        </p:txBody>
      </p:sp>
      <p:sp>
        <p:nvSpPr>
          <p:cNvPr id="176" name="Google Shape;176;p19"/>
          <p:cNvSpPr txBox="1"/>
          <p:nvPr>
            <p:ph idx="1" type="body"/>
          </p:nvPr>
        </p:nvSpPr>
        <p:spPr>
          <a:xfrm>
            <a:off x="1297500" y="1567550"/>
            <a:ext cx="7038900" cy="3437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Albino, V., Berardi, U., &amp; Dangelico, R. M. (2015). Smart cities: Definitions, dimensions, </a:t>
            </a:r>
            <a:endParaRPr/>
          </a:p>
          <a:p>
            <a:pPr indent="457200" lvl="0" marL="0" rtl="0" algn="l">
              <a:lnSpc>
                <a:spcPct val="100000"/>
              </a:lnSpc>
              <a:spcBef>
                <a:spcPts val="0"/>
              </a:spcBef>
              <a:spcAft>
                <a:spcPts val="0"/>
              </a:spcAft>
              <a:buNone/>
            </a:pPr>
            <a:r>
              <a:rPr lang="en"/>
              <a:t>performance, and initiatives. Journal of urban technology, 22(1), 3-21.</a:t>
            </a:r>
            <a:endParaRPr/>
          </a:p>
          <a:p>
            <a:pPr indent="0" lvl="0" marL="0" rtl="0" algn="l">
              <a:lnSpc>
                <a:spcPct val="100000"/>
              </a:lnSpc>
              <a:spcBef>
                <a:spcPts val="0"/>
              </a:spcBef>
              <a:spcAft>
                <a:spcPts val="0"/>
              </a:spcAft>
              <a:buNone/>
            </a:pPr>
            <a:r>
              <a:rPr lang="en"/>
              <a:t>Caragliu, A., Del Bo, C., &amp; Nijkamp, P. (2011). Smart cities in Europe. Journal of urban technology, </a:t>
            </a:r>
            <a:endParaRPr/>
          </a:p>
          <a:p>
            <a:pPr indent="457200" lvl="0" marL="0" rtl="0" algn="l">
              <a:lnSpc>
                <a:spcPct val="100000"/>
              </a:lnSpc>
              <a:spcBef>
                <a:spcPts val="0"/>
              </a:spcBef>
              <a:spcAft>
                <a:spcPts val="0"/>
              </a:spcAft>
              <a:buNone/>
            </a:pPr>
            <a:r>
              <a:rPr lang="en"/>
              <a:t>18(2), 65-82.</a:t>
            </a:r>
            <a:endParaRPr/>
          </a:p>
          <a:p>
            <a:pPr indent="0" lvl="0" marL="0" rtl="0" algn="l">
              <a:lnSpc>
                <a:spcPct val="100000"/>
              </a:lnSpc>
              <a:spcBef>
                <a:spcPts val="0"/>
              </a:spcBef>
              <a:spcAft>
                <a:spcPts val="0"/>
              </a:spcAft>
              <a:buNone/>
            </a:pPr>
            <a:r>
              <a:rPr lang="en"/>
              <a:t>Global Greenhouse Gas Emissions Data. (2017, April 13). Retrieved from </a:t>
            </a:r>
            <a:endParaRPr/>
          </a:p>
          <a:p>
            <a:pPr indent="457200" lvl="0" marL="0" rtl="0" algn="l">
              <a:lnSpc>
                <a:spcPct val="100000"/>
              </a:lnSpc>
              <a:spcBef>
                <a:spcPts val="0"/>
              </a:spcBef>
              <a:spcAft>
                <a:spcPts val="0"/>
              </a:spcAft>
              <a:buNone/>
            </a:pPr>
            <a:r>
              <a:rPr lang="en"/>
              <a:t>https://www.epa.gov/ghgemissions/global-greenhouse-gas-emissions-data</a:t>
            </a:r>
            <a:endParaRPr/>
          </a:p>
          <a:p>
            <a:pPr indent="0" lvl="0" marL="0" rtl="0" algn="l">
              <a:lnSpc>
                <a:spcPct val="100000"/>
              </a:lnSpc>
              <a:spcBef>
                <a:spcPts val="0"/>
              </a:spcBef>
              <a:spcAft>
                <a:spcPts val="0"/>
              </a:spcAft>
              <a:buNone/>
            </a:pPr>
            <a:r>
              <a:rPr lang="en"/>
              <a:t>Hurricane Sandy Fast Facts. (2018, October 29). Retrieved from https://www.cnn.com/</a:t>
            </a:r>
            <a:endParaRPr/>
          </a:p>
          <a:p>
            <a:pPr indent="457200" lvl="0" marL="0" rtl="0" algn="l">
              <a:lnSpc>
                <a:spcPct val="100000"/>
              </a:lnSpc>
              <a:spcBef>
                <a:spcPts val="0"/>
              </a:spcBef>
              <a:spcAft>
                <a:spcPts val="0"/>
              </a:spcAft>
              <a:buNone/>
            </a:pPr>
            <a:r>
              <a:rPr lang="en"/>
              <a:t>2013/07/13/world/americas/hurricane-sandy-fast-facts/index.html </a:t>
            </a:r>
            <a:endParaRPr/>
          </a:p>
          <a:p>
            <a:pPr indent="0" lvl="0" marL="0" rtl="0" algn="l">
              <a:lnSpc>
                <a:spcPct val="100000"/>
              </a:lnSpc>
              <a:spcBef>
                <a:spcPts val="0"/>
              </a:spcBef>
              <a:spcAft>
                <a:spcPts val="0"/>
              </a:spcAft>
              <a:buNone/>
            </a:pPr>
            <a:r>
              <a:rPr lang="en"/>
              <a:t>McLaren, D., &amp; Agyeman, J. (2015). Sharing cities : A case for truly smart and sustainable cities. </a:t>
            </a:r>
            <a:endParaRPr/>
          </a:p>
          <a:p>
            <a:pPr indent="0" lvl="0" marL="457200" rtl="0" algn="l">
              <a:lnSpc>
                <a:spcPct val="100000"/>
              </a:lnSpc>
              <a:spcBef>
                <a:spcPts val="0"/>
              </a:spcBef>
              <a:spcAft>
                <a:spcPts val="0"/>
              </a:spcAft>
              <a:buNone/>
            </a:pPr>
            <a:r>
              <a:rPr lang="en"/>
              <a:t>Retrieved from https://ebookcentral.proquest.com</a:t>
            </a:r>
            <a:endParaRPr/>
          </a:p>
          <a:p>
            <a:pPr indent="0" lvl="0" marL="0" rtl="0" algn="l">
              <a:lnSpc>
                <a:spcPct val="100000"/>
              </a:lnSpc>
              <a:spcBef>
                <a:spcPts val="0"/>
              </a:spcBef>
              <a:spcAft>
                <a:spcPts val="0"/>
              </a:spcAft>
              <a:buNone/>
            </a:pPr>
            <a:r>
              <a:rPr lang="en"/>
              <a:t>Mohanty, S. P., Choppali, U., &amp; Kougianos, E. (2016). Everything you wanted to know about smart </a:t>
            </a:r>
            <a:endParaRPr/>
          </a:p>
          <a:p>
            <a:pPr indent="457200" lvl="0" marL="0" rtl="0" algn="l">
              <a:lnSpc>
                <a:spcPct val="100000"/>
              </a:lnSpc>
              <a:spcBef>
                <a:spcPts val="0"/>
              </a:spcBef>
              <a:spcAft>
                <a:spcPts val="0"/>
              </a:spcAft>
              <a:buNone/>
            </a:pPr>
            <a:r>
              <a:rPr lang="en"/>
              <a:t>cities: The Internet of Things is the backbone. IEEE Consumer Electronics Magazine, 5(3), </a:t>
            </a:r>
            <a:endParaRPr/>
          </a:p>
          <a:p>
            <a:pPr indent="457200" lvl="0" marL="0" rtl="0" algn="l">
              <a:lnSpc>
                <a:spcPct val="100000"/>
              </a:lnSpc>
              <a:spcBef>
                <a:spcPts val="0"/>
              </a:spcBef>
              <a:spcAft>
                <a:spcPts val="0"/>
              </a:spcAft>
              <a:buNone/>
            </a:pPr>
            <a:r>
              <a:rPr lang="en"/>
              <a:t>60-70.</a:t>
            </a:r>
            <a:endParaRPr/>
          </a:p>
          <a:p>
            <a:pPr indent="0" lvl="0" marL="0" rtl="0" algn="l">
              <a:lnSpc>
                <a:spcPct val="100000"/>
              </a:lnSpc>
              <a:spcBef>
                <a:spcPts val="0"/>
              </a:spcBef>
              <a:spcAft>
                <a:spcPts val="0"/>
              </a:spcAft>
              <a:buNone/>
            </a:pPr>
            <a:r>
              <a:rPr lang="en"/>
              <a:t>How Smart Cities can help tackle climate change. (n.d.). Retrieved from </a:t>
            </a:r>
            <a:endParaRPr/>
          </a:p>
          <a:p>
            <a:pPr indent="457200" lvl="0" marL="0" rtl="0" algn="l">
              <a:lnSpc>
                <a:spcPct val="100000"/>
              </a:lnSpc>
              <a:spcBef>
                <a:spcPts val="0"/>
              </a:spcBef>
              <a:spcAft>
                <a:spcPts val="0"/>
              </a:spcAft>
              <a:buNone/>
            </a:pPr>
            <a:r>
              <a:rPr lang="en"/>
              <a:t>http://www.frontier-economics.com/uk/en/news-and-articles/articles/article-i4604-ho</a:t>
            </a:r>
            <a:endParaRPr/>
          </a:p>
          <a:p>
            <a:pPr indent="457200" lvl="0" marL="0" rtl="0" algn="l">
              <a:lnSpc>
                <a:spcPct val="100000"/>
              </a:lnSpc>
              <a:spcBef>
                <a:spcPts val="0"/>
              </a:spcBef>
              <a:spcAft>
                <a:spcPts val="0"/>
              </a:spcAft>
              <a:buNone/>
            </a:pPr>
            <a:r>
              <a:rPr lang="en"/>
              <a:t>w-s mart-cities-can-help-tackle-climate-change/#_ftn1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