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61" r:id="rId3"/>
    <p:sldId id="264" r:id="rId4"/>
    <p:sldId id="257" r:id="rId5"/>
    <p:sldId id="258" r:id="rId6"/>
    <p:sldId id="260" r:id="rId7"/>
    <p:sldId id="262" r:id="rId8"/>
    <p:sldId id="259"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14"/>
    <p:restoredTop sz="94681"/>
  </p:normalViewPr>
  <p:slideViewPr>
    <p:cSldViewPr snapToGrid="0">
      <p:cViewPr varScale="1">
        <p:scale>
          <a:sx n="37" d="100"/>
          <a:sy n="37" d="100"/>
        </p:scale>
        <p:origin x="224" y="1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F25BA-B0EE-7E41-95C3-6EC1DD4721D2}" type="datetimeFigureOut">
              <a:rPr lang="en-US" smtClean="0"/>
              <a:t>5/22/23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9751D-7536-3F49-9BFC-F1EC6FDAFA94}" type="slidenum">
              <a:rPr lang="en-US" smtClean="0"/>
              <a:t>‹#›</a:t>
            </a:fld>
            <a:endParaRPr lang="en-US"/>
          </a:p>
        </p:txBody>
      </p:sp>
    </p:spTree>
    <p:extLst>
      <p:ext uri="{BB962C8B-B14F-4D97-AF65-F5344CB8AC3E}">
        <p14:creationId xmlns:p14="http://schemas.microsoft.com/office/powerpoint/2010/main" val="300824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49751D-7536-3F49-9BFC-F1EC6FDAFA94}" type="slidenum">
              <a:rPr lang="en-US" smtClean="0"/>
              <a:t>6</a:t>
            </a:fld>
            <a:endParaRPr lang="en-US"/>
          </a:p>
        </p:txBody>
      </p:sp>
    </p:spTree>
    <p:extLst>
      <p:ext uri="{BB962C8B-B14F-4D97-AF65-F5344CB8AC3E}">
        <p14:creationId xmlns:p14="http://schemas.microsoft.com/office/powerpoint/2010/main" val="149233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7D7D70E-64B3-FB40-901A-ACFA52EEB6EB}" type="datetimeFigureOut">
              <a:rPr lang="en-US" smtClean="0"/>
              <a:t>5/22/23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ABC72B-92D6-8042-8E77-D9228B74AA29}" type="slidenum">
              <a:rPr lang="en-US" smtClean="0"/>
              <a:t>‹#›</a:t>
            </a:fld>
            <a:endParaRPr lang="en-US"/>
          </a:p>
        </p:txBody>
      </p:sp>
    </p:spTree>
    <p:extLst>
      <p:ext uri="{BB962C8B-B14F-4D97-AF65-F5344CB8AC3E}">
        <p14:creationId xmlns:p14="http://schemas.microsoft.com/office/powerpoint/2010/main" val="31352722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7D70E-64B3-FB40-901A-ACFA52EEB6EB}" type="datetimeFigureOut">
              <a:rPr lang="en-US" smtClean="0"/>
              <a:t>5/22/23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BC72B-92D6-8042-8E77-D9228B74AA29}" type="slidenum">
              <a:rPr lang="en-US" smtClean="0"/>
              <a:t>‹#›</a:t>
            </a:fld>
            <a:endParaRPr lang="en-US"/>
          </a:p>
        </p:txBody>
      </p:sp>
    </p:spTree>
    <p:extLst>
      <p:ext uri="{BB962C8B-B14F-4D97-AF65-F5344CB8AC3E}">
        <p14:creationId xmlns:p14="http://schemas.microsoft.com/office/powerpoint/2010/main" val="13053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7D70E-64B3-FB40-901A-ACFA52EEB6EB}" type="datetimeFigureOut">
              <a:rPr lang="en-US" smtClean="0"/>
              <a:t>5/22/23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BC72B-92D6-8042-8E77-D9228B74AA29}" type="slidenum">
              <a:rPr lang="en-US" smtClean="0"/>
              <a:t>‹#›</a:t>
            </a:fld>
            <a:endParaRPr lang="en-US"/>
          </a:p>
        </p:txBody>
      </p:sp>
    </p:spTree>
    <p:extLst>
      <p:ext uri="{BB962C8B-B14F-4D97-AF65-F5344CB8AC3E}">
        <p14:creationId xmlns:p14="http://schemas.microsoft.com/office/powerpoint/2010/main" val="228345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7D70E-64B3-FB40-901A-ACFA52EEB6EB}" type="datetimeFigureOut">
              <a:rPr lang="en-US" smtClean="0"/>
              <a:t>5/22/23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ABC72B-92D6-8042-8E77-D9228B74AA29}" type="slidenum">
              <a:rPr lang="en-US" smtClean="0"/>
              <a:t>‹#›</a:t>
            </a:fld>
            <a:endParaRPr lang="en-US"/>
          </a:p>
        </p:txBody>
      </p:sp>
    </p:spTree>
    <p:extLst>
      <p:ext uri="{BB962C8B-B14F-4D97-AF65-F5344CB8AC3E}">
        <p14:creationId xmlns:p14="http://schemas.microsoft.com/office/powerpoint/2010/main" val="415048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7D7D70E-64B3-FB40-901A-ACFA52EEB6EB}" type="datetimeFigureOut">
              <a:rPr lang="en-US" smtClean="0"/>
              <a:t>5/22/23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ABC72B-92D6-8042-8E77-D9228B74AA29}" type="slidenum">
              <a:rPr lang="en-US" smtClean="0"/>
              <a:t>‹#›</a:t>
            </a:fld>
            <a:endParaRPr lang="en-US"/>
          </a:p>
        </p:txBody>
      </p:sp>
    </p:spTree>
    <p:extLst>
      <p:ext uri="{BB962C8B-B14F-4D97-AF65-F5344CB8AC3E}">
        <p14:creationId xmlns:p14="http://schemas.microsoft.com/office/powerpoint/2010/main" val="5483723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7D7D70E-64B3-FB40-901A-ACFA52EEB6EB}" type="datetimeFigureOut">
              <a:rPr lang="en-US" smtClean="0"/>
              <a:t>5/22/23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1ABC72B-92D6-8042-8E77-D9228B74AA29}" type="slidenum">
              <a:rPr lang="en-US" smtClean="0"/>
              <a:t>‹#›</a:t>
            </a:fld>
            <a:endParaRPr lang="en-US"/>
          </a:p>
        </p:txBody>
      </p:sp>
    </p:spTree>
    <p:extLst>
      <p:ext uri="{BB962C8B-B14F-4D97-AF65-F5344CB8AC3E}">
        <p14:creationId xmlns:p14="http://schemas.microsoft.com/office/powerpoint/2010/main" val="119894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7D7D70E-64B3-FB40-901A-ACFA52EEB6EB}" type="datetimeFigureOut">
              <a:rPr lang="en-US" smtClean="0"/>
              <a:t>5/22/23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ABC72B-92D6-8042-8E77-D9228B74AA2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9582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7D70E-64B3-FB40-901A-ACFA52EEB6EB}" type="datetimeFigureOut">
              <a:rPr lang="en-US" smtClean="0"/>
              <a:t>5/22/23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ABC72B-92D6-8042-8E77-D9228B74AA29}" type="slidenum">
              <a:rPr lang="en-US" smtClean="0"/>
              <a:t>‹#›</a:t>
            </a:fld>
            <a:endParaRPr lang="en-US"/>
          </a:p>
        </p:txBody>
      </p:sp>
    </p:spTree>
    <p:extLst>
      <p:ext uri="{BB962C8B-B14F-4D97-AF65-F5344CB8AC3E}">
        <p14:creationId xmlns:p14="http://schemas.microsoft.com/office/powerpoint/2010/main" val="19251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7D70E-64B3-FB40-901A-ACFA52EEB6EB}" type="datetimeFigureOut">
              <a:rPr lang="en-US" smtClean="0"/>
              <a:t>5/22/23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ABC72B-92D6-8042-8E77-D9228B74AA29}" type="slidenum">
              <a:rPr lang="en-US" smtClean="0"/>
              <a:t>‹#›</a:t>
            </a:fld>
            <a:endParaRPr lang="en-US"/>
          </a:p>
        </p:txBody>
      </p:sp>
    </p:spTree>
    <p:extLst>
      <p:ext uri="{BB962C8B-B14F-4D97-AF65-F5344CB8AC3E}">
        <p14:creationId xmlns:p14="http://schemas.microsoft.com/office/powerpoint/2010/main" val="331927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7D7D70E-64B3-FB40-901A-ACFA52EEB6EB}" type="datetimeFigureOut">
              <a:rPr lang="en-US" smtClean="0"/>
              <a:t>5/22/23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01ABC72B-92D6-8042-8E77-D9228B74AA29}" type="slidenum">
              <a:rPr lang="en-US" smtClean="0"/>
              <a:t>‹#›</a:t>
            </a:fld>
            <a:endParaRPr lang="en-US"/>
          </a:p>
        </p:txBody>
      </p:sp>
    </p:spTree>
    <p:extLst>
      <p:ext uri="{BB962C8B-B14F-4D97-AF65-F5344CB8AC3E}">
        <p14:creationId xmlns:p14="http://schemas.microsoft.com/office/powerpoint/2010/main" val="273794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7D7D70E-64B3-FB40-901A-ACFA52EEB6EB}" type="datetimeFigureOut">
              <a:rPr lang="en-US" smtClean="0"/>
              <a:t>5/22/23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01ABC72B-92D6-8042-8E77-D9228B74AA29}" type="slidenum">
              <a:rPr lang="en-US" smtClean="0"/>
              <a:t>‹#›</a:t>
            </a:fld>
            <a:endParaRPr lang="en-US"/>
          </a:p>
        </p:txBody>
      </p:sp>
    </p:spTree>
    <p:extLst>
      <p:ext uri="{BB962C8B-B14F-4D97-AF65-F5344CB8AC3E}">
        <p14:creationId xmlns:p14="http://schemas.microsoft.com/office/powerpoint/2010/main" val="246407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7D7D70E-64B3-FB40-901A-ACFA52EEB6EB}" type="datetimeFigureOut">
              <a:rPr lang="en-US" smtClean="0"/>
              <a:t>5/22/23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1ABC72B-92D6-8042-8E77-D9228B74AA29}" type="slidenum">
              <a:rPr lang="en-US" smtClean="0"/>
              <a:t>‹#›</a:t>
            </a:fld>
            <a:endParaRPr lang="en-US"/>
          </a:p>
        </p:txBody>
      </p:sp>
    </p:spTree>
    <p:extLst>
      <p:ext uri="{BB962C8B-B14F-4D97-AF65-F5344CB8AC3E}">
        <p14:creationId xmlns:p14="http://schemas.microsoft.com/office/powerpoint/2010/main" val="3365499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ummies.com/article/technology/electronics/circuitry/how-to-solve-differential-equations-using-op-amps-16616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lectronicshub.org/summing-amplifi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lectronics-tutorials.ws/opamp/opamp_6.html" TargetMode="External"/><Relationship Id="rId2" Type="http://schemas.openxmlformats.org/officeDocument/2006/relationships/hyperlink" Target="https://www.electronicshub.org/summing-amplifier/" TargetMode="External"/><Relationship Id="rId1" Type="http://schemas.openxmlformats.org/officeDocument/2006/relationships/slideLayout" Target="../slideLayouts/slideLayout2.xml"/><Relationship Id="rId6" Type="http://schemas.openxmlformats.org/officeDocument/2006/relationships/hyperlink" Target="https://www.allaboutcircuits.com/textbook/semiconductors/chpt-8/introduction-operational-amplifiers/" TargetMode="External"/><Relationship Id="rId5" Type="http://schemas.openxmlformats.org/officeDocument/2006/relationships/hyperlink" Target="https://www.analog.com/en/design-center/glossary/inverting-op-amp.html#:~:text=An%20op%20amp%20inverter%20is,of%20the%20circuit%20is%20%2D1" TargetMode="External"/><Relationship Id="rId4" Type="http://schemas.openxmlformats.org/officeDocument/2006/relationships/hyperlink" Target="https://www.ablic.com/en/semicon/products/analog/opamp/intr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1B5CE6-3A4F-0D00-A22C-AE5F7A930072}"/>
              </a:ext>
            </a:extLst>
          </p:cNvPr>
          <p:cNvPicPr>
            <a:picLocks noChangeAspect="1"/>
          </p:cNvPicPr>
          <p:nvPr/>
        </p:nvPicPr>
        <p:blipFill rotWithShape="1">
          <a:blip r:embed="rId2">
            <a:alphaModFix amt="40000"/>
          </a:blip>
          <a:srcRect t="20154" b="58"/>
          <a:stretch/>
        </p:blipFill>
        <p:spPr>
          <a:xfrm>
            <a:off x="20" y="10"/>
            <a:ext cx="12191980" cy="6857990"/>
          </a:xfrm>
          <a:prstGeom prst="rect">
            <a:avLst/>
          </a:prstGeom>
        </p:spPr>
      </p:pic>
      <p:sp>
        <p:nvSpPr>
          <p:cNvPr id="2" name="Title 1">
            <a:extLst>
              <a:ext uri="{FF2B5EF4-FFF2-40B4-BE49-F238E27FC236}">
                <a16:creationId xmlns:a16="http://schemas.microsoft.com/office/drawing/2014/main" id="{92665AA9-2477-7526-D02C-C78144333BA6}"/>
              </a:ext>
            </a:extLst>
          </p:cNvPr>
          <p:cNvSpPr>
            <a:spLocks noGrp="1"/>
          </p:cNvSpPr>
          <p:nvPr>
            <p:ph type="ctrTitle"/>
          </p:nvPr>
        </p:nvSpPr>
        <p:spPr>
          <a:noFill/>
          <a:ln w="38100" cap="sq">
            <a:solidFill>
              <a:schemeClr val="tx1"/>
            </a:solidFill>
            <a:miter lim="800000"/>
          </a:ln>
        </p:spPr>
        <p:txBody>
          <a:bodyPr anchor="ctr">
            <a:normAutofit/>
          </a:bodyPr>
          <a:lstStyle/>
          <a:p>
            <a:r>
              <a:rPr lang="en-US" dirty="0">
                <a:solidFill>
                  <a:schemeClr val="tx1"/>
                </a:solidFill>
              </a:rPr>
              <a:t>John Villalona</a:t>
            </a:r>
          </a:p>
        </p:txBody>
      </p:sp>
      <p:sp>
        <p:nvSpPr>
          <p:cNvPr id="3" name="Subtitle 2">
            <a:extLst>
              <a:ext uri="{FF2B5EF4-FFF2-40B4-BE49-F238E27FC236}">
                <a16:creationId xmlns:a16="http://schemas.microsoft.com/office/drawing/2014/main" id="{FE69C18F-24EF-8605-1969-F997DF28CCBE}"/>
              </a:ext>
            </a:extLst>
          </p:cNvPr>
          <p:cNvSpPr>
            <a:spLocks noGrp="1"/>
          </p:cNvSpPr>
          <p:nvPr>
            <p:ph type="subTitle" idx="1"/>
          </p:nvPr>
        </p:nvSpPr>
        <p:spPr/>
        <p:txBody>
          <a:bodyPr>
            <a:normAutofit/>
          </a:bodyPr>
          <a:lstStyle/>
          <a:p>
            <a:pPr>
              <a:lnSpc>
                <a:spcPct val="90000"/>
              </a:lnSpc>
            </a:pPr>
            <a:r>
              <a:rPr lang="en-US" sz="1300">
                <a:solidFill>
                  <a:schemeClr val="tx1"/>
                </a:solidFill>
              </a:rPr>
              <a:t>Mat 2680</a:t>
            </a:r>
          </a:p>
          <a:p>
            <a:pPr>
              <a:lnSpc>
                <a:spcPct val="90000"/>
              </a:lnSpc>
            </a:pPr>
            <a:r>
              <a:rPr lang="en-US" sz="1300">
                <a:solidFill>
                  <a:schemeClr val="tx1"/>
                </a:solidFill>
              </a:rPr>
              <a:t>Professor Poireir</a:t>
            </a:r>
          </a:p>
          <a:p>
            <a:pPr>
              <a:lnSpc>
                <a:spcPct val="90000"/>
              </a:lnSpc>
            </a:pPr>
            <a:r>
              <a:rPr lang="en-US" sz="1300">
                <a:solidFill>
                  <a:schemeClr val="tx1"/>
                </a:solidFill>
              </a:rPr>
              <a:t>5/22/23</a:t>
            </a:r>
          </a:p>
          <a:p>
            <a:pPr>
              <a:lnSpc>
                <a:spcPct val="90000"/>
              </a:lnSpc>
            </a:pPr>
            <a:r>
              <a:rPr lang="en-US" sz="1300">
                <a:solidFill>
                  <a:schemeClr val="tx1"/>
                </a:solidFill>
              </a:rPr>
              <a:t>Using OP Amps to solve a differential equation</a:t>
            </a:r>
          </a:p>
        </p:txBody>
      </p:sp>
    </p:spTree>
    <p:extLst>
      <p:ext uri="{BB962C8B-B14F-4D97-AF65-F5344CB8AC3E}">
        <p14:creationId xmlns:p14="http://schemas.microsoft.com/office/powerpoint/2010/main" val="147399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3C2A-7224-0BF4-2F34-C0B4E9748948}"/>
              </a:ext>
            </a:extLst>
          </p:cNvPr>
          <p:cNvSpPr>
            <a:spLocks noGrp="1"/>
          </p:cNvSpPr>
          <p:nvPr>
            <p:ph type="title"/>
          </p:nvPr>
        </p:nvSpPr>
        <p:spPr/>
        <p:txBody>
          <a:bodyPr/>
          <a:lstStyle/>
          <a:p>
            <a:r>
              <a:rPr lang="en-US" dirty="0"/>
              <a:t>The differential we are trying to solve using Op Amps</a:t>
            </a:r>
          </a:p>
        </p:txBody>
      </p:sp>
      <p:sp>
        <p:nvSpPr>
          <p:cNvPr id="3" name="Content Placeholder 2">
            <a:extLst>
              <a:ext uri="{FF2B5EF4-FFF2-40B4-BE49-F238E27FC236}">
                <a16:creationId xmlns:a16="http://schemas.microsoft.com/office/drawing/2014/main" id="{BAB618A4-1813-C73A-3612-1E8127C2BB7F}"/>
              </a:ext>
            </a:extLst>
          </p:cNvPr>
          <p:cNvSpPr>
            <a:spLocks noGrp="1"/>
          </p:cNvSpPr>
          <p:nvPr>
            <p:ph idx="1"/>
          </p:nvPr>
        </p:nvSpPr>
        <p:spPr/>
        <p:txBody>
          <a:bodyPr>
            <a:normAutofit fontScale="92500" lnSpcReduction="20000"/>
          </a:bodyPr>
          <a:lstStyle/>
          <a:p>
            <a:r>
              <a:rPr lang="en-US" sz="1800" dirty="0">
                <a:solidFill>
                  <a:srgbClr val="000000"/>
                </a:solidFill>
                <a:effectLst/>
                <a:latin typeface="Times New Roman" panose="02020603050405020304" pitchFamily="18" charset="0"/>
                <a:ea typeface="Calibri" panose="020F0502020204030204" pitchFamily="34" charset="0"/>
              </a:rPr>
              <a:t>So, the reason you  have plus 50 v is because a summing op amp needs three inputs so that it causes the result of the equation to inverted when the first order derivative is being added with 150v.</a:t>
            </a:r>
          </a:p>
          <a:p>
            <a:r>
              <a:rPr lang="en-US" sz="1800" dirty="0">
                <a:solidFill>
                  <a:srgbClr val="000000"/>
                </a:solidFill>
                <a:effectLst/>
                <a:latin typeface="Times New Roman" panose="02020603050405020304" pitchFamily="18" charset="0"/>
                <a:ea typeface="Calibri" panose="020F0502020204030204" pitchFamily="34" charset="0"/>
              </a:rPr>
              <a:t> One things to under is that the input of 50 v that being connected to inverting summing amp has a gain of 1.</a:t>
            </a:r>
          </a:p>
          <a:p>
            <a:r>
              <a:rPr lang="en-US" sz="1800" dirty="0">
                <a:solidFill>
                  <a:srgbClr val="000000"/>
                </a:solidFill>
                <a:effectLst/>
                <a:latin typeface="Times New Roman" panose="02020603050405020304" pitchFamily="18" charset="0"/>
                <a:ea typeface="Calibri" panose="020F0502020204030204" pitchFamily="34" charset="0"/>
              </a:rPr>
              <a:t>which maybe doesn’t  affect the differential equation that we are feeding into the op amps. Also, something that happens to both integrator amps is that we give each one a gain of -1 when you design the op amps using the differential equation that was given as our example equation.</a:t>
            </a:r>
          </a:p>
          <a:p>
            <a:r>
              <a:rPr lang="en-US" sz="1800" dirty="0">
                <a:solidFill>
                  <a:srgbClr val="000000"/>
                </a:solidFill>
                <a:effectLst/>
                <a:latin typeface="Times New Roman" panose="02020603050405020304" pitchFamily="18" charset="0"/>
                <a:ea typeface="Calibri" panose="020F0502020204030204" pitchFamily="34" charset="0"/>
              </a:rPr>
              <a:t>d^2V/dt^2+50dv/dt+150v-50v.</a:t>
            </a:r>
            <a:r>
              <a:rPr lang="en-US" dirty="0">
                <a:effectLst/>
              </a:rPr>
              <a:t> </a:t>
            </a:r>
          </a:p>
          <a:p>
            <a:r>
              <a:rPr lang="en-US" dirty="0">
                <a:effectLst/>
              </a:rPr>
              <a:t>Add picture</a:t>
            </a:r>
          </a:p>
          <a:p>
            <a:endParaRPr lang="en-US" dirty="0"/>
          </a:p>
        </p:txBody>
      </p:sp>
    </p:spTree>
    <p:extLst>
      <p:ext uri="{BB962C8B-B14F-4D97-AF65-F5344CB8AC3E}">
        <p14:creationId xmlns:p14="http://schemas.microsoft.com/office/powerpoint/2010/main" val="313362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C12C-AE1B-C2AC-35A1-08DB3B68C07F}"/>
              </a:ext>
            </a:extLst>
          </p:cNvPr>
          <p:cNvSpPr>
            <a:spLocks noGrp="1"/>
          </p:cNvSpPr>
          <p:nvPr>
            <p:ph type="title"/>
          </p:nvPr>
        </p:nvSpPr>
        <p:spPr>
          <a:xfrm>
            <a:off x="804672" y="964692"/>
            <a:ext cx="3066937" cy="1188720"/>
          </a:xfrm>
        </p:spPr>
        <p:txBody>
          <a:bodyPr>
            <a:normAutofit/>
          </a:bodyPr>
          <a:lstStyle/>
          <a:p>
            <a:r>
              <a:rPr lang="en-US" sz="1500"/>
              <a:t>The problem problem we are trying to solve using op Amps</a:t>
            </a:r>
          </a:p>
        </p:txBody>
      </p:sp>
      <p:sp>
        <p:nvSpPr>
          <p:cNvPr id="3" name="Content Placeholder 2">
            <a:extLst>
              <a:ext uri="{FF2B5EF4-FFF2-40B4-BE49-F238E27FC236}">
                <a16:creationId xmlns:a16="http://schemas.microsoft.com/office/drawing/2014/main" id="{B209C3B6-DEC6-485F-4CAF-B093BDAE8036}"/>
              </a:ext>
            </a:extLst>
          </p:cNvPr>
          <p:cNvSpPr>
            <a:spLocks noGrp="1"/>
          </p:cNvSpPr>
          <p:nvPr>
            <p:ph idx="1"/>
          </p:nvPr>
        </p:nvSpPr>
        <p:spPr>
          <a:xfrm>
            <a:off x="803244" y="2638044"/>
            <a:ext cx="3063765" cy="3263206"/>
          </a:xfrm>
        </p:spPr>
        <p:txBody>
          <a:bodyPr>
            <a:normAutofit fontScale="85000" lnSpcReduction="10000"/>
          </a:bodyPr>
          <a:lstStyle/>
          <a:p>
            <a:r>
              <a:rPr lang="en-US" dirty="0">
                <a:effectLst/>
                <a:latin typeface="Times New Roman" panose="02020603050405020304" pitchFamily="18" charset="0"/>
                <a:ea typeface="Calibri" panose="020F0502020204030204" pitchFamily="34" charset="0"/>
              </a:rPr>
              <a:t>d^2V/dt^2+50dv/dt+150v-50v.</a:t>
            </a:r>
            <a:r>
              <a:rPr lang="en-US" dirty="0">
                <a:effectLst/>
              </a:rPr>
              <a:t> </a:t>
            </a:r>
          </a:p>
          <a:p>
            <a:r>
              <a:rPr lang="en-US" dirty="0"/>
              <a:t>I used </a:t>
            </a:r>
            <a:r>
              <a:rPr lang="en-US" sz="1800" u="sng" dirty="0">
                <a:solidFill>
                  <a:srgbClr val="0563C1"/>
                </a:solidFill>
                <a:effectLst/>
                <a:latin typeface="Times New Roman" panose="02020603050405020304" pitchFamily="18" charset="0"/>
                <a:ea typeface="Calibri" panose="020F0502020204030204" pitchFamily="34" charset="0"/>
                <a:hlinkClick r:id="rId2"/>
              </a:rPr>
              <a:t>https://www.dummies.com/article/technology/electronics/circuitry/how-to-solve-differential-equations-using-op-amps-166161/</a:t>
            </a:r>
            <a:r>
              <a:rPr lang="en-US" dirty="0">
                <a:effectLst/>
              </a:rPr>
              <a:t>  as t draw my block diagram .</a:t>
            </a:r>
          </a:p>
          <a:p>
            <a:r>
              <a:rPr lang="en-US" dirty="0"/>
              <a:t>But you usually use </a:t>
            </a:r>
            <a:r>
              <a:rPr lang="en-US" dirty="0" err="1"/>
              <a:t>labview</a:t>
            </a:r>
            <a:r>
              <a:rPr lang="en-US" dirty="0"/>
              <a:t> which is a problem to create the circuit .</a:t>
            </a:r>
          </a:p>
          <a:p>
            <a:r>
              <a:rPr lang="en-US" dirty="0">
                <a:effectLst/>
              </a:rPr>
              <a:t>Because of time I didn’t check if there is any error in terms of the math </a:t>
            </a:r>
          </a:p>
          <a:p>
            <a:endParaRPr lang="en-US" dirty="0">
              <a:effectLst/>
            </a:endParaRPr>
          </a:p>
          <a:p>
            <a:endParaRPr lang="en-US" dirty="0"/>
          </a:p>
        </p:txBody>
      </p:sp>
      <p:sp>
        <p:nvSpPr>
          <p:cNvPr id="10" name="Rectangle 9">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handwriting, line, diagram&#10;&#10;Description automatically generated">
            <a:extLst>
              <a:ext uri="{FF2B5EF4-FFF2-40B4-BE49-F238E27FC236}">
                <a16:creationId xmlns:a16="http://schemas.microsoft.com/office/drawing/2014/main" id="{CFC893B0-4274-609B-8C01-9FC2CA50C2AC}"/>
              </a:ext>
            </a:extLst>
          </p:cNvPr>
          <p:cNvPicPr>
            <a:picLocks noChangeAspect="1"/>
          </p:cNvPicPr>
          <p:nvPr/>
        </p:nvPicPr>
        <p:blipFill>
          <a:blip r:embed="rId3"/>
          <a:stretch>
            <a:fillRect/>
          </a:stretch>
        </p:blipFill>
        <p:spPr>
          <a:xfrm>
            <a:off x="5149020" y="1293275"/>
            <a:ext cx="5575756" cy="4279392"/>
          </a:xfrm>
          <a:prstGeom prst="rect">
            <a:avLst/>
          </a:prstGeom>
        </p:spPr>
      </p:pic>
    </p:spTree>
    <p:extLst>
      <p:ext uri="{BB962C8B-B14F-4D97-AF65-F5344CB8AC3E}">
        <p14:creationId xmlns:p14="http://schemas.microsoft.com/office/powerpoint/2010/main" val="361103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pic>
        <p:nvPicPr>
          <p:cNvPr id="7" name="Picture 4" descr="Electronic circuit board">
            <a:extLst>
              <a:ext uri="{FF2B5EF4-FFF2-40B4-BE49-F238E27FC236}">
                <a16:creationId xmlns:a16="http://schemas.microsoft.com/office/drawing/2014/main" id="{B3A52BCA-DFBA-A4FB-AEBA-0BE57B9C4EC5}"/>
              </a:ext>
            </a:extLst>
          </p:cNvPr>
          <p:cNvPicPr>
            <a:picLocks noChangeAspect="1"/>
          </p:cNvPicPr>
          <p:nvPr/>
        </p:nvPicPr>
        <p:blipFill rotWithShape="1">
          <a:blip r:embed="rId2">
            <a:alphaModFix amt="2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B59C701-940E-1BC1-C866-2E2BF19A091E}"/>
              </a:ext>
            </a:extLst>
          </p:cNvPr>
          <p:cNvSpPr>
            <a:spLocks noGrp="1"/>
          </p:cNvSpPr>
          <p:nvPr>
            <p:ph type="title"/>
          </p:nvPr>
        </p:nvSpPr>
        <p:spPr>
          <a:solidFill>
            <a:schemeClr val="bg1">
              <a:alpha val="30000"/>
            </a:schemeClr>
          </a:solidFill>
          <a:ln>
            <a:solidFill>
              <a:srgbClr val="FFFFFF"/>
            </a:solidFill>
          </a:ln>
        </p:spPr>
        <p:txBody>
          <a:bodyPr>
            <a:normAutofit/>
          </a:bodyPr>
          <a:lstStyle/>
          <a:p>
            <a:r>
              <a:rPr lang="en-US">
                <a:solidFill>
                  <a:schemeClr val="tx1"/>
                </a:solidFill>
              </a:rPr>
              <a:t>What is OP amps</a:t>
            </a:r>
          </a:p>
        </p:txBody>
      </p:sp>
      <p:sp>
        <p:nvSpPr>
          <p:cNvPr id="8" name="Content Placeholder 2">
            <a:extLst>
              <a:ext uri="{FF2B5EF4-FFF2-40B4-BE49-F238E27FC236}">
                <a16:creationId xmlns:a16="http://schemas.microsoft.com/office/drawing/2014/main" id="{3FF2A687-1023-5A87-F74C-1277AC917F02}"/>
              </a:ext>
            </a:extLst>
          </p:cNvPr>
          <p:cNvSpPr>
            <a:spLocks noGrp="1"/>
          </p:cNvSpPr>
          <p:nvPr>
            <p:ph idx="1"/>
          </p:nvPr>
        </p:nvSpPr>
        <p:spPr/>
        <p:txBody>
          <a:bodyPr>
            <a:normAutofit/>
          </a:bodyPr>
          <a:lstStyle/>
          <a:p>
            <a:pPr>
              <a:lnSpc>
                <a:spcPct val="90000"/>
              </a:lnSpc>
            </a:pPr>
            <a:r>
              <a:rPr lang="en-US" sz="1300">
                <a:effectLst/>
                <a:latin typeface="Times New Roman" panose="02020603050405020304" pitchFamily="18" charset="0"/>
                <a:ea typeface="Calibri" panose="020F0502020204030204" pitchFamily="34" charset="0"/>
              </a:rPr>
              <a:t>Op Amps stand for Operational amplifier . </a:t>
            </a:r>
          </a:p>
          <a:p>
            <a:pPr>
              <a:lnSpc>
                <a:spcPct val="90000"/>
              </a:lnSpc>
            </a:pPr>
            <a:r>
              <a:rPr lang="en-US" sz="1300">
                <a:effectLst/>
                <a:latin typeface="Times New Roman" panose="02020603050405020304" pitchFamily="18" charset="0"/>
                <a:ea typeface="Calibri" panose="020F0502020204030204" pitchFamily="34" charset="0"/>
              </a:rPr>
              <a:t>And its job in an IC or an </a:t>
            </a:r>
            <a:r>
              <a:rPr lang="en-US" sz="1300" err="1">
                <a:effectLst/>
                <a:latin typeface="Times New Roman" panose="02020603050405020304" pitchFamily="18" charset="0"/>
                <a:ea typeface="Calibri" panose="020F0502020204030204" pitchFamily="34" charset="0"/>
              </a:rPr>
              <a:t>ingrated</a:t>
            </a:r>
            <a:r>
              <a:rPr lang="en-US" sz="1300">
                <a:effectLst/>
                <a:latin typeface="Times New Roman" panose="02020603050405020304" pitchFamily="18" charset="0"/>
                <a:ea typeface="Calibri" panose="020F0502020204030204" pitchFamily="34" charset="0"/>
              </a:rPr>
              <a:t> circuit is to amplify weak signals or voltages when you have things like capacitors and resistors are connected to in and out points on OP amp. </a:t>
            </a:r>
            <a:endParaRPr lang="en-US" sz="1300">
              <a:latin typeface="Times New Roman" panose="02020603050405020304" pitchFamily="18" charset="0"/>
              <a:ea typeface="Calibri" panose="020F0502020204030204" pitchFamily="34" charset="0"/>
            </a:endParaRPr>
          </a:p>
          <a:p>
            <a:pPr>
              <a:lnSpc>
                <a:spcPct val="90000"/>
              </a:lnSpc>
            </a:pPr>
            <a:r>
              <a:rPr lang="en-US" sz="1300">
                <a:effectLst/>
                <a:latin typeface="Times New Roman" panose="02020603050405020304" pitchFamily="18" charset="0"/>
                <a:ea typeface="Calibri" panose="020F0502020204030204" pitchFamily="34" charset="0"/>
              </a:rPr>
              <a:t>Something that is interesting about Op Amps is that they’re  essential component when it come analog devices because it allows a person to many different operations </a:t>
            </a:r>
          </a:p>
          <a:p>
            <a:pPr>
              <a:lnSpc>
                <a:spcPct val="90000"/>
              </a:lnSpc>
            </a:pPr>
            <a:r>
              <a:rPr lang="en-US" sz="1300">
                <a:effectLst/>
                <a:latin typeface="Times New Roman" panose="02020603050405020304" pitchFamily="18" charset="0"/>
                <a:ea typeface="Calibri" panose="020F0502020204030204" pitchFamily="34" charset="0"/>
              </a:rPr>
              <a:t>and that’s the reason why people in the electronics world gave the name Op amps (operational amplifier). </a:t>
            </a:r>
          </a:p>
          <a:p>
            <a:pPr>
              <a:lnSpc>
                <a:spcPct val="90000"/>
              </a:lnSpc>
            </a:pPr>
            <a:r>
              <a:rPr lang="en-US" sz="1300">
                <a:effectLst/>
                <a:latin typeface="Times New Roman" panose="02020603050405020304" pitchFamily="18" charset="0"/>
                <a:ea typeface="Calibri" panose="020F0502020204030204" pitchFamily="34" charset="0"/>
              </a:rPr>
              <a:t>One of the  reasons op amps can be used for math or for differential equations is because op amps are components are linear components that be used to solve mathematical operations like adding ,subtracting , integration and differentiation which again is the focus of this project and as  filter and for conditioning signals. </a:t>
            </a:r>
          </a:p>
          <a:p>
            <a:pPr>
              <a:lnSpc>
                <a:spcPct val="90000"/>
              </a:lnSpc>
            </a:pPr>
            <a:r>
              <a:rPr lang="en-US" sz="1300">
                <a:effectLst/>
                <a:latin typeface="Times New Roman" panose="02020603050405020304" pitchFamily="18" charset="0"/>
                <a:ea typeface="Calibri" panose="020F0502020204030204" pitchFamily="34" charset="0"/>
              </a:rPr>
              <a:t>Op amps have different amplifier like an inverter, inverter summing amplifier and inverter integration amplifier and their other amps you can use in a circuit .</a:t>
            </a:r>
            <a:r>
              <a:rPr lang="en-US" sz="1300">
                <a:effectLst/>
              </a:rPr>
              <a:t>  </a:t>
            </a:r>
            <a:endParaRPr lang="en-US" sz="13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1211719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E1D4842-F208-47E0-A3A4-6469A9F04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31413-086D-F5A2-4ADB-019E3B738AA2}"/>
              </a:ext>
            </a:extLst>
          </p:cNvPr>
          <p:cNvSpPr>
            <a:spLocks noGrp="1"/>
          </p:cNvSpPr>
          <p:nvPr>
            <p:ph type="title"/>
          </p:nvPr>
        </p:nvSpPr>
        <p:spPr>
          <a:xfrm>
            <a:off x="780941" y="1290025"/>
            <a:ext cx="5291327" cy="1188720"/>
          </a:xfrm>
          <a:solidFill>
            <a:srgbClr val="FFFFFF"/>
          </a:solidFill>
          <a:ln>
            <a:solidFill>
              <a:srgbClr val="404040"/>
            </a:solidFill>
          </a:ln>
        </p:spPr>
        <p:txBody>
          <a:bodyPr>
            <a:normAutofit/>
          </a:bodyPr>
          <a:lstStyle/>
          <a:p>
            <a:r>
              <a:rPr lang="en-US"/>
              <a:t>What is an inverter Op amp</a:t>
            </a:r>
          </a:p>
        </p:txBody>
      </p:sp>
      <p:sp>
        <p:nvSpPr>
          <p:cNvPr id="3" name="Content Placeholder 2">
            <a:extLst>
              <a:ext uri="{FF2B5EF4-FFF2-40B4-BE49-F238E27FC236}">
                <a16:creationId xmlns:a16="http://schemas.microsoft.com/office/drawing/2014/main" id="{A1982127-2538-C457-EF9F-D4C795534B01}"/>
              </a:ext>
            </a:extLst>
          </p:cNvPr>
          <p:cNvSpPr>
            <a:spLocks noGrp="1"/>
          </p:cNvSpPr>
          <p:nvPr>
            <p:ph idx="1"/>
          </p:nvPr>
        </p:nvSpPr>
        <p:spPr>
          <a:xfrm>
            <a:off x="786477" y="2858703"/>
            <a:ext cx="5285791" cy="3042547"/>
          </a:xfrm>
        </p:spPr>
        <p:txBody>
          <a:bodyPr>
            <a:normAutofit/>
          </a:bodyPr>
          <a:lstStyle/>
          <a:p>
            <a:r>
              <a:rPr lang="en-US">
                <a:solidFill>
                  <a:srgbClr val="FFFFFF"/>
                </a:solidFill>
                <a:effectLst/>
                <a:latin typeface="Times New Roman" panose="02020603050405020304" pitchFamily="18" charset="0"/>
                <a:ea typeface="Calibri" panose="020F0502020204030204" pitchFamily="34" charset="0"/>
              </a:rPr>
              <a:t>Inverter amplifier is just inverting the voltage output or the gain from inputs of the circuit.</a:t>
            </a:r>
            <a:r>
              <a:rPr lang="en-US">
                <a:solidFill>
                  <a:srgbClr val="FFFFFF"/>
                </a:solidFill>
                <a:effectLst/>
              </a:rPr>
              <a:t> </a:t>
            </a:r>
          </a:p>
          <a:p>
            <a:r>
              <a:rPr lang="en-US">
                <a:solidFill>
                  <a:srgbClr val="FFFFFF"/>
                </a:solidFill>
              </a:rPr>
              <a:t>Its math formula is </a:t>
            </a:r>
            <a:r>
              <a:rPr lang="en-US">
                <a:solidFill>
                  <a:srgbClr val="FFFFFF"/>
                </a:solidFill>
                <a:effectLst/>
                <a:latin typeface="Times New Roman" panose="02020603050405020304" pitchFamily="18" charset="0"/>
                <a:ea typeface="Calibri" panose="020F0502020204030204" pitchFamily="34" charset="0"/>
              </a:rPr>
              <a:t>Vin(-1)=-Vout</a:t>
            </a:r>
            <a:r>
              <a:rPr lang="en-US">
                <a:solidFill>
                  <a:srgbClr val="FFFFFF"/>
                </a:solidFill>
                <a:effectLst/>
              </a:rPr>
              <a:t> </a:t>
            </a:r>
          </a:p>
          <a:p>
            <a:endParaRPr lang="en-US">
              <a:solidFill>
                <a:srgbClr val="FFFFFF"/>
              </a:solidFill>
            </a:endParaRPr>
          </a:p>
          <a:p>
            <a:endParaRPr lang="en-US">
              <a:solidFill>
                <a:srgbClr val="FFFFFF"/>
              </a:solidFill>
              <a:effectLst/>
            </a:endParaRPr>
          </a:p>
          <a:p>
            <a:endParaRPr lang="en-US">
              <a:solidFill>
                <a:srgbClr val="FFFFFF"/>
              </a:solidFill>
            </a:endParaRPr>
          </a:p>
        </p:txBody>
      </p:sp>
      <p:pic>
        <p:nvPicPr>
          <p:cNvPr id="5" name="Picture 4" descr="Electronics protoboard">
            <a:extLst>
              <a:ext uri="{FF2B5EF4-FFF2-40B4-BE49-F238E27FC236}">
                <a16:creationId xmlns:a16="http://schemas.microsoft.com/office/drawing/2014/main" id="{6A9A60FA-AC82-932E-3305-276EFDC18CB2}"/>
              </a:ext>
            </a:extLst>
          </p:cNvPr>
          <p:cNvPicPr>
            <a:picLocks noChangeAspect="1"/>
          </p:cNvPicPr>
          <p:nvPr/>
        </p:nvPicPr>
        <p:blipFill rotWithShape="1">
          <a:blip r:embed="rId2"/>
          <a:srcRect t="3348" r="3" b="3"/>
          <a:stretch/>
        </p:blipFill>
        <p:spPr>
          <a:xfrm>
            <a:off x="6876939" y="-2"/>
            <a:ext cx="5315061" cy="3429002"/>
          </a:xfrm>
          <a:prstGeom prst="rect">
            <a:avLst/>
          </a:prstGeom>
        </p:spPr>
      </p:pic>
      <p:pic>
        <p:nvPicPr>
          <p:cNvPr id="6" name="Picture 5" descr="A screenshot of a cell phone screen&#10;&#10;Description automatically generated with low confidence">
            <a:extLst>
              <a:ext uri="{FF2B5EF4-FFF2-40B4-BE49-F238E27FC236}">
                <a16:creationId xmlns:a16="http://schemas.microsoft.com/office/drawing/2014/main" id="{B7122170-E262-C4C8-2B36-7771055F3868}"/>
              </a:ext>
            </a:extLst>
          </p:cNvPr>
          <p:cNvPicPr>
            <a:picLocks noChangeAspect="1"/>
          </p:cNvPicPr>
          <p:nvPr/>
        </p:nvPicPr>
        <p:blipFill rotWithShape="1">
          <a:blip r:embed="rId3"/>
          <a:srcRect t="8708" b="27261"/>
          <a:stretch/>
        </p:blipFill>
        <p:spPr>
          <a:xfrm>
            <a:off x="6427488" y="2858703"/>
            <a:ext cx="5885964" cy="3797317"/>
          </a:xfrm>
          <a:prstGeom prst="rect">
            <a:avLst/>
          </a:prstGeom>
        </p:spPr>
      </p:pic>
    </p:spTree>
    <p:extLst>
      <p:ext uri="{BB962C8B-B14F-4D97-AF65-F5344CB8AC3E}">
        <p14:creationId xmlns:p14="http://schemas.microsoft.com/office/powerpoint/2010/main" val="3727120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8108-AA23-D4C2-23CC-A0273E948E50}"/>
              </a:ext>
            </a:extLst>
          </p:cNvPr>
          <p:cNvSpPr>
            <a:spLocks noGrp="1"/>
          </p:cNvSpPr>
          <p:nvPr>
            <p:ph type="title"/>
          </p:nvPr>
        </p:nvSpPr>
        <p:spPr>
          <a:xfrm>
            <a:off x="630936" y="640080"/>
            <a:ext cx="4818888" cy="1481328"/>
          </a:xfrm>
        </p:spPr>
        <p:txBody>
          <a:bodyPr anchor="b">
            <a:noAutofit/>
          </a:bodyPr>
          <a:lstStyle/>
          <a:p>
            <a:r>
              <a:rPr lang="en-US" sz="3200" dirty="0"/>
              <a:t>What is an </a:t>
            </a:r>
            <a:r>
              <a:rPr lang="en-US" sz="3200" dirty="0">
                <a:effectLst/>
                <a:latin typeface="Times New Roman" panose="02020603050405020304" pitchFamily="18" charset="0"/>
                <a:ea typeface="Calibri" panose="020F0502020204030204" pitchFamily="34" charset="0"/>
              </a:rPr>
              <a:t>inverter summing Op Amp</a:t>
            </a:r>
            <a:endParaRPr lang="en-US" sz="3200" dirty="0"/>
          </a:p>
        </p:txBody>
      </p:sp>
      <p:sp>
        <p:nvSpPr>
          <p:cNvPr id="3" name="Content Placeholder 2">
            <a:extLst>
              <a:ext uri="{FF2B5EF4-FFF2-40B4-BE49-F238E27FC236}">
                <a16:creationId xmlns:a16="http://schemas.microsoft.com/office/drawing/2014/main" id="{9DCA2D9D-4AAC-E954-9044-9EC75113EBEF}"/>
              </a:ext>
            </a:extLst>
          </p:cNvPr>
          <p:cNvSpPr>
            <a:spLocks noGrp="1"/>
          </p:cNvSpPr>
          <p:nvPr>
            <p:ph idx="1"/>
          </p:nvPr>
        </p:nvSpPr>
        <p:spPr>
          <a:xfrm>
            <a:off x="126784" y="2642616"/>
            <a:ext cx="5826771" cy="3866750"/>
          </a:xfrm>
        </p:spPr>
        <p:txBody>
          <a:bodyPr anchor="t">
            <a:normAutofit fontScale="55000" lnSpcReduction="20000"/>
          </a:bodyPr>
          <a:lstStyle/>
          <a:p>
            <a:endParaRPr lang="en-US" sz="1400" dirty="0"/>
          </a:p>
          <a:p>
            <a:r>
              <a:rPr lang="en-US" sz="2600" dirty="0">
                <a:effectLst/>
                <a:latin typeface="Times New Roman" panose="02020603050405020304" pitchFamily="18" charset="0"/>
                <a:ea typeface="Calibri" panose="020F0502020204030204" pitchFamily="34" charset="0"/>
              </a:rPr>
              <a:t>An inverting summing amplifier is a Variation of an inverting amplifier that was </a:t>
            </a:r>
            <a:r>
              <a:rPr lang="en-US" sz="2600" dirty="0" err="1">
                <a:effectLst/>
                <a:latin typeface="Times New Roman" panose="02020603050405020304" pitchFamily="18" charset="0"/>
                <a:ea typeface="Calibri" panose="020F0502020204030204" pitchFamily="34" charset="0"/>
              </a:rPr>
              <a:t>moded</a:t>
            </a:r>
            <a:r>
              <a:rPr lang="en-US" sz="2600" dirty="0">
                <a:effectLst/>
                <a:latin typeface="Times New Roman" panose="02020603050405020304" pitchFamily="18" charset="0"/>
                <a:ea typeface="Calibri" panose="020F0502020204030204" pitchFamily="34" charset="0"/>
              </a:rPr>
              <a:t> to a summing amplifier . The difference is we are inverting the output of the summing op amp which is the reason it is called the inverter summing op amp.</a:t>
            </a:r>
          </a:p>
          <a:p>
            <a:r>
              <a:rPr lang="en-US" sz="2600" dirty="0">
                <a:effectLst/>
                <a:latin typeface="Times New Roman" panose="02020603050405020304" pitchFamily="18" charset="0"/>
                <a:ea typeface="Calibri" panose="020F0502020204030204" pitchFamily="34" charset="0"/>
              </a:rPr>
              <a:t>this allows your inputs or resistors to connected in  parallel to each other.</a:t>
            </a:r>
          </a:p>
          <a:p>
            <a:r>
              <a:rPr lang="en-US" sz="2600" dirty="0">
                <a:latin typeface="Times New Roman" panose="02020603050405020304" pitchFamily="18" charset="0"/>
                <a:ea typeface="Calibri" panose="020F0502020204030204" pitchFamily="34" charset="0"/>
              </a:rPr>
              <a:t>This allows the connection or the circuit of the summing op amp to have </a:t>
            </a:r>
            <a:r>
              <a:rPr lang="en-US" sz="2600" dirty="0">
                <a:effectLst/>
                <a:latin typeface="Times New Roman" panose="02020603050405020304" pitchFamily="18" charset="0"/>
                <a:ea typeface="Calibri" panose="020F0502020204030204" pitchFamily="34" charset="0"/>
              </a:rPr>
              <a:t>one voltage output . Where its </a:t>
            </a:r>
            <a:r>
              <a:rPr lang="en-US" sz="2600" dirty="0" err="1">
                <a:effectLst/>
                <a:latin typeface="Times New Roman" panose="02020603050405020304" pitchFamily="18" charset="0"/>
                <a:ea typeface="Calibri" panose="020F0502020204030204" pitchFamily="34" charset="0"/>
              </a:rPr>
              <a:t>Vout</a:t>
            </a:r>
            <a:r>
              <a:rPr lang="en-US" sz="2600" dirty="0">
                <a:effectLst/>
                <a:latin typeface="Times New Roman" panose="02020603050405020304" pitchFamily="18" charset="0"/>
                <a:ea typeface="Calibri" panose="020F0502020204030204" pitchFamily="34" charset="0"/>
              </a:rPr>
              <a:t> will be the total individual voltage of each input will be add to one </a:t>
            </a:r>
            <a:r>
              <a:rPr lang="en-US" sz="2600" dirty="0">
                <a:latin typeface="Times New Roman" panose="02020603050405020304" pitchFamily="18" charset="0"/>
                <a:ea typeface="Calibri" panose="020F0502020204030204" pitchFamily="34" charset="0"/>
              </a:rPr>
              <a:t>an</a:t>
            </a:r>
            <a:r>
              <a:rPr lang="en-US" sz="2600" dirty="0">
                <a:effectLst/>
                <a:latin typeface="Times New Roman" panose="02020603050405020304" pitchFamily="18" charset="0"/>
                <a:ea typeface="Calibri" panose="020F0502020204030204" pitchFamily="34" charset="0"/>
              </a:rPr>
              <a:t>other and multiplied by the total Rin of the </a:t>
            </a:r>
            <a:r>
              <a:rPr lang="en-US" sz="2600" dirty="0">
                <a:latin typeface="Times New Roman" panose="02020603050405020304" pitchFamily="18" charset="0"/>
                <a:ea typeface="Calibri" panose="020F0502020204030204" pitchFamily="34" charset="0"/>
              </a:rPr>
              <a:t>resistors who are in parallel to one another. Then as the formula shows it is being divided by Rf and then that </a:t>
            </a:r>
            <a:r>
              <a:rPr lang="en-US" sz="2600" dirty="0" err="1">
                <a:latin typeface="Times New Roman" panose="02020603050405020304" pitchFamily="18" charset="0"/>
                <a:ea typeface="Calibri" panose="020F0502020204030204" pitchFamily="34" charset="0"/>
              </a:rPr>
              <a:t>Vout</a:t>
            </a:r>
            <a:r>
              <a:rPr lang="en-US" sz="2600" dirty="0">
                <a:latin typeface="Times New Roman" panose="02020603050405020304" pitchFamily="18" charset="0"/>
                <a:ea typeface="Calibri" panose="020F0502020204030204" pitchFamily="34" charset="0"/>
              </a:rPr>
              <a:t> is being</a:t>
            </a:r>
            <a:r>
              <a:rPr lang="en-US" sz="2600" dirty="0">
                <a:effectLst/>
                <a:latin typeface="Times New Roman" panose="02020603050405020304" pitchFamily="18" charset="0"/>
                <a:ea typeface="Calibri" panose="020F0502020204030204" pitchFamily="34" charset="0"/>
              </a:rPr>
              <a:t> inverted .</a:t>
            </a:r>
          </a:p>
          <a:p>
            <a:r>
              <a:rPr lang="en-US" sz="2600" dirty="0">
                <a:latin typeface="Times New Roman" panose="02020603050405020304" pitchFamily="18" charset="0"/>
              </a:rPr>
              <a:t>Math formula for it is -</a:t>
            </a:r>
            <a:r>
              <a:rPr lang="en-US" sz="2600" dirty="0" err="1">
                <a:effectLst/>
                <a:latin typeface="Times New Roman" panose="02020603050405020304" pitchFamily="18" charset="0"/>
                <a:ea typeface="Calibri" panose="020F0502020204030204" pitchFamily="34" charset="0"/>
              </a:rPr>
              <a:t>Vout</a:t>
            </a:r>
            <a:r>
              <a:rPr lang="en-US" sz="2600" dirty="0">
                <a:effectLst/>
                <a:latin typeface="Times New Roman" panose="02020603050405020304" pitchFamily="18" charset="0"/>
                <a:ea typeface="Calibri" panose="020F0502020204030204" pitchFamily="34" charset="0"/>
              </a:rPr>
              <a:t>=Rf/Rin(V1+V2+V3+…)</a:t>
            </a:r>
            <a:r>
              <a:rPr lang="en-US" sz="2600" dirty="0">
                <a:effectLst/>
              </a:rPr>
              <a:t> </a:t>
            </a:r>
          </a:p>
          <a:p>
            <a:r>
              <a:rPr lang="en-US" sz="2600" dirty="0"/>
              <a:t>Source for the picture: </a:t>
            </a:r>
            <a:r>
              <a:rPr lang="en-US" sz="2600" dirty="0">
                <a:hlinkClick r:id="rId3"/>
              </a:rPr>
              <a:t>https://www.electronicshub.org/summing-amplifier/</a:t>
            </a:r>
            <a:endParaRPr lang="en-US" sz="2600" dirty="0"/>
          </a:p>
          <a:p>
            <a:r>
              <a:rPr lang="en-US" sz="2600" dirty="0">
                <a:effectLst/>
              </a:rPr>
              <a:t>This picture doesn’t describe the inverting summing op Amp. It is a similar circuit design to the summing op amp but something is added to cause it to be inverted .</a:t>
            </a:r>
          </a:p>
          <a:p>
            <a:endParaRPr lang="en-US" sz="1400" dirty="0"/>
          </a:p>
        </p:txBody>
      </p:sp>
      <p:pic>
        <p:nvPicPr>
          <p:cNvPr id="5" name="Picture 4" descr="A diagram of a circuit&#10;&#10;Description automatically generated with low confidence">
            <a:extLst>
              <a:ext uri="{FF2B5EF4-FFF2-40B4-BE49-F238E27FC236}">
                <a16:creationId xmlns:a16="http://schemas.microsoft.com/office/drawing/2014/main" id="{6AEA9B81-EC28-5BD5-1522-49407D7AF8E1}"/>
              </a:ext>
            </a:extLst>
          </p:cNvPr>
          <p:cNvPicPr>
            <a:picLocks noChangeAspect="1"/>
          </p:cNvPicPr>
          <p:nvPr/>
        </p:nvPicPr>
        <p:blipFill>
          <a:blip r:embed="rId4"/>
          <a:stretch>
            <a:fillRect/>
          </a:stretch>
        </p:blipFill>
        <p:spPr>
          <a:xfrm>
            <a:off x="6080341" y="1494391"/>
            <a:ext cx="5984874" cy="4353994"/>
          </a:xfrm>
          <a:prstGeom prst="rect">
            <a:avLst/>
          </a:prstGeom>
        </p:spPr>
      </p:pic>
    </p:spTree>
    <p:extLst>
      <p:ext uri="{BB962C8B-B14F-4D97-AF65-F5344CB8AC3E}">
        <p14:creationId xmlns:p14="http://schemas.microsoft.com/office/powerpoint/2010/main" val="54730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AF7F-2175-C051-6F1C-DB815592728F}"/>
              </a:ext>
            </a:extLst>
          </p:cNvPr>
          <p:cNvSpPr>
            <a:spLocks noGrp="1"/>
          </p:cNvSpPr>
          <p:nvPr>
            <p:ph type="title"/>
          </p:nvPr>
        </p:nvSpPr>
        <p:spPr>
          <a:xfrm>
            <a:off x="804672" y="964692"/>
            <a:ext cx="3849624" cy="1188720"/>
          </a:xfrm>
        </p:spPr>
        <p:txBody>
          <a:bodyPr>
            <a:normAutofit/>
          </a:bodyPr>
          <a:lstStyle/>
          <a:p>
            <a:r>
              <a:rPr lang="en-US" sz="2000"/>
              <a:t>What is an interting Intragrator Op Amp</a:t>
            </a:r>
          </a:p>
        </p:txBody>
      </p:sp>
      <p:sp>
        <p:nvSpPr>
          <p:cNvPr id="3" name="Content Placeholder 2">
            <a:extLst>
              <a:ext uri="{FF2B5EF4-FFF2-40B4-BE49-F238E27FC236}">
                <a16:creationId xmlns:a16="http://schemas.microsoft.com/office/drawing/2014/main" id="{606EA766-5E44-57DB-A4CC-453904905471}"/>
              </a:ext>
            </a:extLst>
          </p:cNvPr>
          <p:cNvSpPr>
            <a:spLocks noGrp="1"/>
          </p:cNvSpPr>
          <p:nvPr>
            <p:ph idx="1"/>
          </p:nvPr>
        </p:nvSpPr>
        <p:spPr>
          <a:xfrm>
            <a:off x="804672" y="2638044"/>
            <a:ext cx="3849624" cy="3101983"/>
          </a:xfrm>
        </p:spPr>
        <p:txBody>
          <a:bodyPr>
            <a:normAutofit fontScale="92500"/>
          </a:bodyPr>
          <a:lstStyle/>
          <a:p>
            <a:pPr marL="0" marR="0" indent="0">
              <a:lnSpc>
                <a:spcPct val="90000"/>
              </a:lnSpc>
              <a:spcBef>
                <a:spcPts val="0"/>
              </a:spcBef>
              <a:spcAft>
                <a:spcPts val="600"/>
              </a:spcAft>
              <a:buNone/>
            </a:pPr>
            <a:r>
              <a:rPr lang="en-US" sz="1500" dirty="0">
                <a:effectLst/>
                <a:latin typeface="Times New Roman" panose="02020603050405020304" pitchFamily="18" charset="0"/>
                <a:ea typeface="Calibri" panose="020F0502020204030204" pitchFamily="34" charset="0"/>
              </a:rPr>
              <a:t>Then you have an integration amplifier is an amplifier is </a:t>
            </a:r>
            <a:r>
              <a:rPr lang="en-US" sz="1500" dirty="0">
                <a:latin typeface="Times New Roman" panose="02020603050405020304" pitchFamily="18" charset="0"/>
                <a:ea typeface="Calibri" panose="020F0502020204030204" pitchFamily="34" charset="0"/>
              </a:rPr>
              <a:t>an ideal op-amp integrator who also acts as an inverting amplifier .</a:t>
            </a:r>
          </a:p>
          <a:p>
            <a:pPr marL="0" marR="0" indent="0">
              <a:lnSpc>
                <a:spcPct val="90000"/>
              </a:lnSpc>
              <a:spcBef>
                <a:spcPts val="0"/>
              </a:spcBef>
              <a:spcAft>
                <a:spcPts val="600"/>
              </a:spcAft>
              <a:buNone/>
            </a:pPr>
            <a:r>
              <a:rPr lang="en-US" sz="1500" dirty="0">
                <a:latin typeface="Times New Roman" panose="02020603050405020304" pitchFamily="18" charset="0"/>
                <a:ea typeface="Calibri" panose="020F0502020204030204" pitchFamily="34" charset="0"/>
              </a:rPr>
              <a:t>And causes the  integration op amp </a:t>
            </a:r>
            <a:r>
              <a:rPr lang="en-US" sz="1500" dirty="0">
                <a:effectLst/>
                <a:latin typeface="Times New Roman" panose="02020603050405020304" pitchFamily="18" charset="0"/>
                <a:ea typeface="Calibri" panose="020F0502020204030204" pitchFamily="34" charset="0"/>
              </a:rPr>
              <a:t>output voltage to be proportional to the input voltage who it is being integrated by a negative integral. </a:t>
            </a:r>
          </a:p>
          <a:p>
            <a:pPr marL="0" marR="0" indent="0">
              <a:lnSpc>
                <a:spcPct val="90000"/>
              </a:lnSpc>
              <a:spcBef>
                <a:spcPts val="0"/>
              </a:spcBef>
              <a:spcAft>
                <a:spcPts val="600"/>
              </a:spcAft>
              <a:buNone/>
            </a:pPr>
            <a:r>
              <a:rPr lang="en-US" sz="1500" dirty="0">
                <a:effectLst/>
                <a:latin typeface="Times New Roman" panose="02020603050405020304" pitchFamily="18" charset="0"/>
                <a:ea typeface="Calibri" panose="020F0502020204030204" pitchFamily="34" charset="0"/>
              </a:rPr>
              <a:t>Therefore, this result allows the integration op amp to create or do a mathematical integration when  This allows</a:t>
            </a:r>
          </a:p>
          <a:p>
            <a:pPr marL="0" marR="0" indent="0">
              <a:lnSpc>
                <a:spcPct val="90000"/>
              </a:lnSpc>
              <a:spcBef>
                <a:spcPts val="0"/>
              </a:spcBef>
              <a:spcAft>
                <a:spcPts val="600"/>
              </a:spcAft>
              <a:buNone/>
            </a:pPr>
            <a:r>
              <a:rPr lang="en-US" sz="1500" dirty="0"/>
              <a:t>Math formula for </a:t>
            </a:r>
            <a:r>
              <a:rPr lang="en-US" sz="1500" kern="100" dirty="0">
                <a:effectLst/>
                <a:latin typeface="Times New Roman" panose="02020603050405020304" pitchFamily="18" charset="0"/>
                <a:ea typeface="Calibri" panose="020F0502020204030204" pitchFamily="34" charset="0"/>
                <a:cs typeface="Times New Roman" panose="02020603050405020304" pitchFamily="18" charset="0"/>
              </a:rPr>
              <a:t>inverter integration amplifier: </a:t>
            </a:r>
            <a:r>
              <a:rPr lang="en-US" sz="1500" kern="100" dirty="0" err="1">
                <a:effectLst/>
                <a:latin typeface="Times New Roman" panose="02020603050405020304" pitchFamily="18" charset="0"/>
                <a:ea typeface="Calibri" panose="020F0502020204030204" pitchFamily="34" charset="0"/>
                <a:cs typeface="Times New Roman" panose="02020603050405020304" pitchFamily="18" charset="0"/>
              </a:rPr>
              <a:t>Xc</a:t>
            </a:r>
            <a:r>
              <a:rPr lang="en-US" sz="1500" kern="100" dirty="0">
                <a:effectLst/>
                <a:latin typeface="Times New Roman" panose="02020603050405020304" pitchFamily="18" charset="0"/>
                <a:ea typeface="Calibri" panose="020F0502020204030204" pitchFamily="34" charset="0"/>
                <a:cs typeface="Times New Roman" panose="02020603050405020304" pitchFamily="18" charset="0"/>
              </a:rPr>
              <a:t>/RIN</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or </a:t>
            </a:r>
            <a:r>
              <a:rPr lang="en-US" sz="1500" kern="100" dirty="0" err="1">
                <a:effectLst/>
                <a:latin typeface="Times New Roman" panose="02020603050405020304" pitchFamily="18" charset="0"/>
                <a:ea typeface="Calibri" panose="020F0502020204030204" pitchFamily="34" charset="0"/>
                <a:cs typeface="Times New Roman" panose="02020603050405020304" pitchFamily="18" charset="0"/>
              </a:rPr>
              <a:t>Vout</a:t>
            </a:r>
            <a:r>
              <a:rPr lang="en-US" sz="1500" kern="1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500" kern="100" dirty="0" err="1">
                <a:effectLst/>
                <a:latin typeface="Times New Roman" panose="02020603050405020304" pitchFamily="18" charset="0"/>
                <a:ea typeface="Calibri" panose="020F0502020204030204" pitchFamily="34" charset="0"/>
                <a:cs typeface="Times New Roman" panose="02020603050405020304" pitchFamily="18" charset="0"/>
              </a:rPr>
              <a:t>j</a:t>
            </a:r>
            <a:r>
              <a:rPr lang="en-US" sz="1500" kern="100" dirty="0" err="1">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1500" kern="100" dirty="0" err="1">
                <a:effectLst/>
                <a:latin typeface="Times New Roman" panose="02020603050405020304" pitchFamily="18" charset="0"/>
                <a:ea typeface="Calibri" panose="020F0502020204030204" pitchFamily="34" charset="0"/>
                <a:cs typeface="Times New Roman" panose="02020603050405020304" pitchFamily="18" charset="0"/>
              </a:rPr>
              <a:t>RC</a:t>
            </a:r>
            <a:r>
              <a:rPr lang="en-US" sz="1500" kern="100" dirty="0">
                <a:effectLst/>
                <a:latin typeface="Times New Roman" panose="02020603050405020304" pitchFamily="18" charset="0"/>
                <a:ea typeface="Calibri" panose="020F0502020204030204" pitchFamily="34" charset="0"/>
                <a:cs typeface="Times New Roman" panose="02020603050405020304" pitchFamily="18" charset="0"/>
              </a:rPr>
              <a:t>)Vin)</a:t>
            </a:r>
          </a:p>
          <a:p>
            <a:pPr marL="0" marR="0">
              <a:lnSpc>
                <a:spcPct val="90000"/>
              </a:lnSpc>
              <a:spcBef>
                <a:spcPts val="0"/>
              </a:spcBef>
              <a:spcAft>
                <a:spcPts val="600"/>
              </a:spcAft>
            </a:pPr>
            <a:r>
              <a:rPr lang="en-US" sz="1500" kern="100" dirty="0">
                <a:effectLst/>
                <a:ea typeface="Calibri" panose="020F0502020204030204" pitchFamily="34" charset="0"/>
                <a:cs typeface="Times New Roman" panose="02020603050405020304" pitchFamily="18" charset="0"/>
              </a:rPr>
              <a:t>Source for the picture : https://</a:t>
            </a:r>
            <a:r>
              <a:rPr lang="en-US" sz="1500" kern="100" dirty="0" err="1">
                <a:effectLst/>
                <a:ea typeface="Calibri" panose="020F0502020204030204" pitchFamily="34" charset="0"/>
                <a:cs typeface="Times New Roman" panose="02020603050405020304" pitchFamily="18" charset="0"/>
              </a:rPr>
              <a:t>www.electronics-tutorials.ws</a:t>
            </a:r>
            <a:r>
              <a:rPr lang="en-US" sz="1500" kern="100" dirty="0">
                <a:effectLst/>
                <a:ea typeface="Calibri" panose="020F0502020204030204" pitchFamily="34" charset="0"/>
                <a:cs typeface="Times New Roman" panose="02020603050405020304" pitchFamily="18" charset="0"/>
              </a:rPr>
              <a:t>/</a:t>
            </a:r>
            <a:r>
              <a:rPr lang="en-US" sz="1500" kern="100" dirty="0" err="1">
                <a:effectLst/>
                <a:ea typeface="Calibri" panose="020F0502020204030204" pitchFamily="34" charset="0"/>
                <a:cs typeface="Times New Roman" panose="02020603050405020304" pitchFamily="18" charset="0"/>
              </a:rPr>
              <a:t>opamp</a:t>
            </a:r>
            <a:r>
              <a:rPr lang="en-US" sz="1500" kern="100" dirty="0">
                <a:effectLst/>
                <a:ea typeface="Calibri" panose="020F0502020204030204" pitchFamily="34" charset="0"/>
                <a:cs typeface="Times New Roman" panose="02020603050405020304" pitchFamily="18" charset="0"/>
              </a:rPr>
              <a:t>/opamp_6.html</a:t>
            </a:r>
          </a:p>
        </p:txBody>
      </p:sp>
      <p:pic>
        <p:nvPicPr>
          <p:cNvPr id="6" name="Picture 5">
            <a:extLst>
              <a:ext uri="{FF2B5EF4-FFF2-40B4-BE49-F238E27FC236}">
                <a16:creationId xmlns:a16="http://schemas.microsoft.com/office/drawing/2014/main" id="{D54B0494-0988-D9B7-3E14-E2DE7D2D7F7D}"/>
              </a:ext>
            </a:extLst>
          </p:cNvPr>
          <p:cNvPicPr>
            <a:picLocks noChangeAspect="1"/>
          </p:cNvPicPr>
          <p:nvPr/>
        </p:nvPicPr>
        <p:blipFill rotWithShape="1">
          <a:blip r:embed="rId2"/>
          <a:srcRect r="2" b="765"/>
          <a:stretch/>
        </p:blipFill>
        <p:spPr>
          <a:xfrm>
            <a:off x="5453178" y="-2"/>
            <a:ext cx="6739097" cy="3410712"/>
          </a:xfrm>
          <a:prstGeom prst="rect">
            <a:avLst/>
          </a:prstGeom>
        </p:spPr>
      </p:pic>
      <p:pic>
        <p:nvPicPr>
          <p:cNvPr id="5" name="Picture 4" descr="Close-up of a calculator keypad">
            <a:extLst>
              <a:ext uri="{FF2B5EF4-FFF2-40B4-BE49-F238E27FC236}">
                <a16:creationId xmlns:a16="http://schemas.microsoft.com/office/drawing/2014/main" id="{C04833AC-3F5F-522B-BCFD-241F26FDB3A8}"/>
              </a:ext>
            </a:extLst>
          </p:cNvPr>
          <p:cNvPicPr>
            <a:picLocks noChangeAspect="1"/>
          </p:cNvPicPr>
          <p:nvPr/>
        </p:nvPicPr>
        <p:blipFill rotWithShape="1">
          <a:blip r:embed="rId3"/>
          <a:srcRect r="2" b="23607"/>
          <a:stretch/>
        </p:blipFill>
        <p:spPr>
          <a:xfrm>
            <a:off x="5452903" y="3447288"/>
            <a:ext cx="6739097" cy="3410712"/>
          </a:xfrm>
          <a:prstGeom prst="rect">
            <a:avLst/>
          </a:prstGeom>
        </p:spPr>
      </p:pic>
    </p:spTree>
    <p:extLst>
      <p:ext uri="{BB962C8B-B14F-4D97-AF65-F5344CB8AC3E}">
        <p14:creationId xmlns:p14="http://schemas.microsoft.com/office/powerpoint/2010/main" val="252401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4388-38DC-6C9C-38DF-A1F29E57829E}"/>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7AB1A32E-F162-F6F5-46CB-7FB2A80FD745}"/>
              </a:ext>
            </a:extLst>
          </p:cNvPr>
          <p:cNvSpPr>
            <a:spLocks noGrp="1"/>
          </p:cNvSpPr>
          <p:nvPr>
            <p:ph idx="1"/>
          </p:nvPr>
        </p:nvSpPr>
        <p:spPr/>
        <p:txBody>
          <a:bodyPr>
            <a:normAutofit/>
          </a:bodyPr>
          <a:lstStyle/>
          <a:p>
            <a:r>
              <a:rPr lang="en-US" dirty="0">
                <a:hlinkClick r:id="rId2"/>
              </a:rPr>
              <a:t>https://www.electronicshub.org/summing-amplifier/</a:t>
            </a:r>
            <a:endParaRPr lang="en-US" dirty="0"/>
          </a:p>
          <a:p>
            <a:r>
              <a:rPr lang="en-US" dirty="0">
                <a:hlinkClick r:id="rId3"/>
              </a:rPr>
              <a:t>https://www.electronics-tutorials.ws/opamp/opamp_6.html</a:t>
            </a:r>
            <a:endParaRPr lang="en-US" dirty="0"/>
          </a:p>
          <a:p>
            <a:pPr marL="0" marR="0">
              <a:spcBef>
                <a:spcPts val="0"/>
              </a:spcBef>
              <a:spcAft>
                <a:spcPts val="0"/>
              </a:spcAft>
            </a:pPr>
            <a:r>
              <a:rPr lang="en-US"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https://www.ablic.com/en/semicon/products/analog/opamp/intro/</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https://www.analog.com/en/design-center/glossary/inverting-op-amp.html#:~:text=An%20op%20amp%20inverter%20is,of%20the%20circuit%20is%20%2D1</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https://www.allaboutcircuits.com/textbook/semiconductors/chpt-8/introduction-operational-amplifiers/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ttps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www.dummies.com</a:t>
            </a:r>
            <a:r>
              <a:rPr lang="en-US" sz="1800" dirty="0">
                <a:effectLst/>
                <a:latin typeface="Calibri" panose="020F0502020204030204" pitchFamily="34" charset="0"/>
                <a:ea typeface="Calibri" panose="020F0502020204030204" pitchFamily="34" charset="0"/>
                <a:cs typeface="Times New Roman" panose="02020603050405020304" pitchFamily="18" charset="0"/>
              </a:rPr>
              <a:t>/article/technology/electronics/circuitry/how-to-solve-differential-</a:t>
            </a:r>
            <a:r>
              <a:rPr lang="en-US" dirty="0">
                <a:effectLst/>
              </a:rPr>
              <a:t> </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570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AA65-4EFB-FB47-64A1-9428D9EAA7A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8EA2C9A-27C2-E0D0-20D9-89B88293A584}"/>
              </a:ext>
            </a:extLst>
          </p:cNvPr>
          <p:cNvSpPr>
            <a:spLocks noGrp="1"/>
          </p:cNvSpPr>
          <p:nvPr>
            <p:ph idx="1"/>
          </p:nvPr>
        </p:nvSpPr>
        <p:spPr/>
        <p:txBody>
          <a:bodyPr/>
          <a:lstStyle/>
          <a:p>
            <a:r>
              <a:rPr lang="en-US" dirty="0"/>
              <a:t>I was originally going to write all of this in an essay . After reading the feedback my classmate gave me. It made me wonder who can I explain and show what I am talking about it. I could have gone insane and done a report of it . But I decided and got inspire to approach my project in new way. And this is how this PowerPoint report was born.</a:t>
            </a:r>
          </a:p>
          <a:p>
            <a:r>
              <a:rPr lang="en-US" dirty="0"/>
              <a:t>I hope you learned a lot or more of op amps and how you can use them to solve a differential equation.</a:t>
            </a:r>
          </a:p>
          <a:p>
            <a:endParaRPr lang="en-US" dirty="0"/>
          </a:p>
        </p:txBody>
      </p:sp>
    </p:spTree>
    <p:extLst>
      <p:ext uri="{BB962C8B-B14F-4D97-AF65-F5344CB8AC3E}">
        <p14:creationId xmlns:p14="http://schemas.microsoft.com/office/powerpoint/2010/main" val="332361086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{832AA639-D434-6548-ABEB-B7965E6BC636}tf10001120</Template>
  <TotalTime>336</TotalTime>
  <Words>980</Words>
  <Application>Microsoft Macintosh PowerPoint</Application>
  <PresentationFormat>Widescreen</PresentationFormat>
  <Paragraphs>52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 MT</vt:lpstr>
      <vt:lpstr>Times New Roman</vt:lpstr>
      <vt:lpstr>Parcel</vt:lpstr>
      <vt:lpstr>John Villalona</vt:lpstr>
      <vt:lpstr>The differential we are trying to solve using Op Amps</vt:lpstr>
      <vt:lpstr>The problem problem we are trying to solve using op Amps</vt:lpstr>
      <vt:lpstr>What is OP amps</vt:lpstr>
      <vt:lpstr>What is an inverter Op amp</vt:lpstr>
      <vt:lpstr>What is an inverter summing Op Amp</vt:lpstr>
      <vt:lpstr>What is an interting Intragrator Op Amp</vt:lpstr>
      <vt:lpstr>sources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Villalona</dc:title>
  <dc:creator>John.Villalona@mail.citytech.cuny.edu</dc:creator>
  <cp:lastModifiedBy>John.Villalona@mail.citytech.cuny.edu</cp:lastModifiedBy>
  <cp:revision>5</cp:revision>
  <dcterms:created xsi:type="dcterms:W3CDTF">2023-05-21T22:36:47Z</dcterms:created>
  <dcterms:modified xsi:type="dcterms:W3CDTF">2023-05-23T00:58:48Z</dcterms:modified>
</cp:coreProperties>
</file>