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3"/>
  </p:notesMasterIdLst>
  <p:sldIdLst>
    <p:sldId id="256" r:id="rId2"/>
    <p:sldId id="257" r:id="rId3"/>
    <p:sldId id="295" r:id="rId4"/>
    <p:sldId id="258" r:id="rId5"/>
    <p:sldId id="296" r:id="rId6"/>
    <p:sldId id="267" r:id="rId7"/>
    <p:sldId id="277" r:id="rId8"/>
    <p:sldId id="298" r:id="rId9"/>
    <p:sldId id="299" r:id="rId10"/>
    <p:sldId id="297" r:id="rId11"/>
    <p:sldId id="280" r:id="rId12"/>
  </p:sldIdLst>
  <p:sldSz cx="9144000" cy="5143500" type="screen16x9"/>
  <p:notesSz cx="6858000" cy="9144000"/>
  <p:embeddedFontLst>
    <p:embeddedFont>
      <p:font typeface="Roboto Slab" pitchFamily="2" charset="0"/>
      <p:regular r:id="rId14"/>
      <p:bold r:id="rId15"/>
    </p:embeddedFont>
    <p:embeddedFont>
      <p:font typeface="Source Sans Pro" panose="020B050303040302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01FB10D-A61A-4DE4-8506-F670E7A89527}">
  <a:tblStyle styleId="{701FB10D-A61A-4DE4-8506-F670E7A8952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398DAF6-0271-4389-B3DC-BA433CC306D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90"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35ed75ccf_0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35ed75ccf_0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35ed75ccf_0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35ed75ccf_0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6818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 name="Google Shape;401;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700185" y="1991850"/>
            <a:ext cx="5807400" cy="1159800"/>
          </a:xfrm>
          <a:prstGeom prst="rect">
            <a:avLst/>
          </a:prstGeom>
        </p:spPr>
        <p:txBody>
          <a:bodyPr spcFirstLastPara="1" wrap="square" lIns="91425" tIns="91425" rIns="91425" bIns="91425" anchor="ctr" anchorCtr="0">
            <a:noAutofit/>
          </a:bodyPr>
          <a:lstStyle>
            <a:lvl1pPr lvl="0">
              <a:spcBef>
                <a:spcPts val="0"/>
              </a:spcBef>
              <a:spcAft>
                <a:spcPts val="0"/>
              </a:spcAft>
              <a:buSzPts val="5800"/>
              <a:buNone/>
              <a:defRPr sz="5800" b="1"/>
            </a:lvl1pPr>
            <a:lvl2pPr lvl="1">
              <a:spcBef>
                <a:spcPts val="0"/>
              </a:spcBef>
              <a:spcAft>
                <a:spcPts val="0"/>
              </a:spcAft>
              <a:buSzPts val="5800"/>
              <a:buNone/>
              <a:defRPr sz="5800" b="1"/>
            </a:lvl2pPr>
            <a:lvl3pPr lvl="2">
              <a:spcBef>
                <a:spcPts val="0"/>
              </a:spcBef>
              <a:spcAft>
                <a:spcPts val="0"/>
              </a:spcAft>
              <a:buSzPts val="5800"/>
              <a:buNone/>
              <a:defRPr sz="5800" b="1"/>
            </a:lvl3pPr>
            <a:lvl4pPr lvl="3">
              <a:spcBef>
                <a:spcPts val="0"/>
              </a:spcBef>
              <a:spcAft>
                <a:spcPts val="0"/>
              </a:spcAft>
              <a:buSzPts val="5800"/>
              <a:buNone/>
              <a:defRPr sz="5800" b="1"/>
            </a:lvl4pPr>
            <a:lvl5pPr lvl="4">
              <a:spcBef>
                <a:spcPts val="0"/>
              </a:spcBef>
              <a:spcAft>
                <a:spcPts val="0"/>
              </a:spcAft>
              <a:buSzPts val="5800"/>
              <a:buNone/>
              <a:defRPr sz="5800" b="1"/>
            </a:lvl5pPr>
            <a:lvl6pPr lvl="5">
              <a:spcBef>
                <a:spcPts val="0"/>
              </a:spcBef>
              <a:spcAft>
                <a:spcPts val="0"/>
              </a:spcAft>
              <a:buSzPts val="5800"/>
              <a:buNone/>
              <a:defRPr sz="5800" b="1"/>
            </a:lvl6pPr>
            <a:lvl7pPr lvl="6">
              <a:spcBef>
                <a:spcPts val="0"/>
              </a:spcBef>
              <a:spcAft>
                <a:spcPts val="0"/>
              </a:spcAft>
              <a:buSzPts val="5800"/>
              <a:buNone/>
              <a:defRPr sz="5800" b="1"/>
            </a:lvl7pPr>
            <a:lvl8pPr lvl="7">
              <a:spcBef>
                <a:spcPts val="0"/>
              </a:spcBef>
              <a:spcAft>
                <a:spcPts val="0"/>
              </a:spcAft>
              <a:buSzPts val="5800"/>
              <a:buNone/>
              <a:defRPr sz="5800" b="1"/>
            </a:lvl8pPr>
            <a:lvl9pPr lvl="8">
              <a:spcBef>
                <a:spcPts val="0"/>
              </a:spcBef>
              <a:spcAft>
                <a:spcPts val="0"/>
              </a:spcAft>
              <a:buSzPts val="5800"/>
              <a:buNone/>
              <a:defRPr sz="5800" b="1"/>
            </a:lvl9pPr>
          </a:lstStyle>
          <a:p>
            <a:endParaRPr/>
          </a:p>
        </p:txBody>
      </p:sp>
      <p:sp>
        <p:nvSpPr>
          <p:cNvPr id="11" name="Google Shape;11;p2"/>
          <p:cNvSpPr/>
          <p:nvPr/>
        </p:nvSpPr>
        <p:spPr>
          <a:xfrm>
            <a:off x="7337531" y="4630074"/>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790243" y="4182401"/>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893253" y="3333348"/>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771302" y="4923775"/>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386266" y="508134"/>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79460" y="2703980"/>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61540" y="643097"/>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507235" y="1080863"/>
            <a:ext cx="192600" cy="192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314019" y="3625322"/>
            <a:ext cx="144300" cy="1440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882858" y="4186761"/>
            <a:ext cx="144300" cy="1440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58313" y="1596559"/>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396483" y="226428"/>
            <a:ext cx="192600" cy="192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617492" y="2000594"/>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425273" y="387880"/>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014029" y="4567546"/>
            <a:ext cx="192600" cy="192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40"/>
        <p:cNvGrpSpPr/>
        <p:nvPr/>
      </p:nvGrpSpPr>
      <p:grpSpPr>
        <a:xfrm>
          <a:off x="0" y="0"/>
          <a:ext cx="0" cy="0"/>
          <a:chOff x="0" y="0"/>
          <a:chExt cx="0" cy="0"/>
        </a:xfrm>
      </p:grpSpPr>
      <p:sp>
        <p:nvSpPr>
          <p:cNvPr id="41" name="Google Shape;41;p5"/>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42" name="Google Shape;42;p5"/>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43" name="Google Shape;43;p5"/>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46" name="Google Shape;46;p6"/>
          <p:cNvSpPr txBox="1">
            <a:spLocks noGrp="1"/>
          </p:cNvSpPr>
          <p:nvPr>
            <p:ph type="body" idx="1"/>
          </p:nvPr>
        </p:nvSpPr>
        <p:spPr>
          <a:xfrm>
            <a:off x="786137" y="1200150"/>
            <a:ext cx="3675300" cy="3725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7" name="Google Shape;47;p6"/>
          <p:cNvSpPr txBox="1">
            <a:spLocks noGrp="1"/>
          </p:cNvSpPr>
          <p:nvPr>
            <p:ph type="body" idx="2"/>
          </p:nvPr>
        </p:nvSpPr>
        <p:spPr>
          <a:xfrm>
            <a:off x="4682659" y="1200150"/>
            <a:ext cx="3675300" cy="3725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8" name="Google Shape;48;p6"/>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blipFill>
          <a:blip r:embed="rId2">
            <a:alphaModFix/>
          </a:blip>
          <a:stretch>
            <a:fillRect/>
          </a:stretch>
        </a:blipFill>
        <a:effectLst/>
      </p:bgPr>
    </p:bg>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57" name="Google Shape;57;p8"/>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Google Shape;62;p10"/>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complete pattern">
  <p:cSld name="BLANK_1">
    <p:bg>
      <p:bgPr>
        <a:blipFill>
          <a:blip r:embed="rId2">
            <a:alphaModFix/>
          </a:blip>
          <a:stretch>
            <a:fillRect/>
          </a:stretch>
        </a:blipFill>
        <a:effectLst/>
      </p:bgPr>
    </p:bg>
    <p:spTree>
      <p:nvGrpSpPr>
        <p:cNvPr id="1" name="Shape 63"/>
        <p:cNvGrpSpPr/>
        <p:nvPr/>
      </p:nvGrpSpPr>
      <p:grpSpPr>
        <a:xfrm>
          <a:off x="0" y="0"/>
          <a:ext cx="0" cy="0"/>
          <a:chOff x="0" y="0"/>
          <a:chExt cx="0" cy="0"/>
        </a:xfrm>
      </p:grpSpPr>
      <p:sp>
        <p:nvSpPr>
          <p:cNvPr id="64" name="Google Shape;64;p11"/>
          <p:cNvSpPr/>
          <p:nvPr/>
        </p:nvSpPr>
        <p:spPr>
          <a:xfrm>
            <a:off x="-26550" y="-14850"/>
            <a:ext cx="9197100" cy="5173200"/>
          </a:xfrm>
          <a:prstGeom prst="rect">
            <a:avLst/>
          </a:prstGeom>
          <a:solidFill>
            <a:srgbClr val="CFD8DC">
              <a:alpha val="49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1"/>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8">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86150" y="308120"/>
            <a:ext cx="7571700" cy="7026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1pPr>
            <a:lvl2pPr lvl="1">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2pPr>
            <a:lvl3pPr lvl="2">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3pPr>
            <a:lvl4pPr lvl="3">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4pPr>
            <a:lvl5pPr lvl="4">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5pPr>
            <a:lvl6pPr lvl="5">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6pPr>
            <a:lvl7pPr lvl="6">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7pPr>
            <a:lvl8pPr lvl="7">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8pPr>
            <a:lvl9pPr lvl="8">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786150" y="1261700"/>
            <a:ext cx="7571700" cy="35736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4"/>
              </a:buClr>
              <a:buSzPts val="3000"/>
              <a:buFont typeface="Source Sans Pro"/>
              <a:buChar char="◎"/>
              <a:defRPr sz="3000">
                <a:solidFill>
                  <a:schemeClr val="dk1"/>
                </a:solidFill>
                <a:latin typeface="Source Sans Pro"/>
                <a:ea typeface="Source Sans Pro"/>
                <a:cs typeface="Source Sans Pro"/>
                <a:sym typeface="Source Sans Pro"/>
              </a:defRPr>
            </a:lvl1pPr>
            <a:lvl2pPr marL="914400" lvl="1" indent="-381000">
              <a:spcBef>
                <a:spcPts val="0"/>
              </a:spcBef>
              <a:spcAft>
                <a:spcPts val="0"/>
              </a:spcAft>
              <a:buClr>
                <a:schemeClr val="accent4"/>
              </a:buClr>
              <a:buSzPts val="2400"/>
              <a:buFont typeface="Source Sans Pro"/>
              <a:buChar char="○"/>
              <a:defRPr sz="2400">
                <a:solidFill>
                  <a:schemeClr val="dk1"/>
                </a:solidFill>
                <a:latin typeface="Source Sans Pro"/>
                <a:ea typeface="Source Sans Pro"/>
                <a:cs typeface="Source Sans Pro"/>
                <a:sym typeface="Source Sans Pro"/>
              </a:defRPr>
            </a:lvl2pPr>
            <a:lvl3pPr marL="1371600" lvl="2" indent="-381000">
              <a:spcBef>
                <a:spcPts val="0"/>
              </a:spcBef>
              <a:spcAft>
                <a:spcPts val="0"/>
              </a:spcAft>
              <a:buClr>
                <a:schemeClr val="accent4"/>
              </a:buClr>
              <a:buSzPts val="2400"/>
              <a:buFont typeface="Source Sans Pro"/>
              <a:buChar char="◉"/>
              <a:defRPr sz="2400">
                <a:solidFill>
                  <a:schemeClr val="dk1"/>
                </a:solidFill>
                <a:latin typeface="Source Sans Pro"/>
                <a:ea typeface="Source Sans Pro"/>
                <a:cs typeface="Source Sans Pro"/>
                <a:sym typeface="Source Sans Pro"/>
              </a:defRPr>
            </a:lvl3pPr>
            <a:lvl4pPr marL="1828800" lvl="3"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4pPr>
            <a:lvl5pPr marL="2286000" lvl="4"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5pPr>
            <a:lvl6pPr marL="2743200" lvl="5"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6pPr>
            <a:lvl7pPr marL="3200400" lvl="6"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7pPr>
            <a:lvl8pPr marL="3657600" lvl="7"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8pPr>
            <a:lvl9pPr marL="4114800" lvl="8"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04384" y="4749851"/>
            <a:ext cx="548700" cy="393600"/>
          </a:xfrm>
          <a:prstGeom prst="rect">
            <a:avLst/>
          </a:prstGeom>
          <a:noFill/>
          <a:ln>
            <a:noFill/>
          </a:ln>
        </p:spPr>
        <p:txBody>
          <a:bodyPr spcFirstLastPara="1" wrap="square" lIns="91425" tIns="91425" rIns="91425" bIns="91425" anchor="t" anchorCtr="0">
            <a:noAutofit/>
          </a:bodyPr>
          <a:lstStyle>
            <a:lvl1pPr lvl="0" algn="r">
              <a:buNone/>
              <a:defRPr sz="1300" b="1">
                <a:solidFill>
                  <a:schemeClr val="accent1"/>
                </a:solidFill>
                <a:latin typeface="Source Sans Pro"/>
                <a:ea typeface="Source Sans Pro"/>
                <a:cs typeface="Source Sans Pro"/>
                <a:sym typeface="Source Sans Pro"/>
              </a:defRPr>
            </a:lvl1pPr>
            <a:lvl2pPr lvl="1" algn="r">
              <a:buNone/>
              <a:defRPr sz="1300" b="1">
                <a:solidFill>
                  <a:schemeClr val="accent1"/>
                </a:solidFill>
                <a:latin typeface="Source Sans Pro"/>
                <a:ea typeface="Source Sans Pro"/>
                <a:cs typeface="Source Sans Pro"/>
                <a:sym typeface="Source Sans Pro"/>
              </a:defRPr>
            </a:lvl2pPr>
            <a:lvl3pPr lvl="2" algn="r">
              <a:buNone/>
              <a:defRPr sz="1300" b="1">
                <a:solidFill>
                  <a:schemeClr val="accent1"/>
                </a:solidFill>
                <a:latin typeface="Source Sans Pro"/>
                <a:ea typeface="Source Sans Pro"/>
                <a:cs typeface="Source Sans Pro"/>
                <a:sym typeface="Source Sans Pro"/>
              </a:defRPr>
            </a:lvl3pPr>
            <a:lvl4pPr lvl="3" algn="r">
              <a:buNone/>
              <a:defRPr sz="1300" b="1">
                <a:solidFill>
                  <a:schemeClr val="accent1"/>
                </a:solidFill>
                <a:latin typeface="Source Sans Pro"/>
                <a:ea typeface="Source Sans Pro"/>
                <a:cs typeface="Source Sans Pro"/>
                <a:sym typeface="Source Sans Pro"/>
              </a:defRPr>
            </a:lvl4pPr>
            <a:lvl5pPr lvl="4" algn="r">
              <a:buNone/>
              <a:defRPr sz="1300" b="1">
                <a:solidFill>
                  <a:schemeClr val="accent1"/>
                </a:solidFill>
                <a:latin typeface="Source Sans Pro"/>
                <a:ea typeface="Source Sans Pro"/>
                <a:cs typeface="Source Sans Pro"/>
                <a:sym typeface="Source Sans Pro"/>
              </a:defRPr>
            </a:lvl5pPr>
            <a:lvl6pPr lvl="5" algn="r">
              <a:buNone/>
              <a:defRPr sz="1300" b="1">
                <a:solidFill>
                  <a:schemeClr val="accent1"/>
                </a:solidFill>
                <a:latin typeface="Source Sans Pro"/>
                <a:ea typeface="Source Sans Pro"/>
                <a:cs typeface="Source Sans Pro"/>
                <a:sym typeface="Source Sans Pro"/>
              </a:defRPr>
            </a:lvl6pPr>
            <a:lvl7pPr lvl="6" algn="r">
              <a:buNone/>
              <a:defRPr sz="1300" b="1">
                <a:solidFill>
                  <a:schemeClr val="accent1"/>
                </a:solidFill>
                <a:latin typeface="Source Sans Pro"/>
                <a:ea typeface="Source Sans Pro"/>
                <a:cs typeface="Source Sans Pro"/>
                <a:sym typeface="Source Sans Pro"/>
              </a:defRPr>
            </a:lvl7pPr>
            <a:lvl8pPr lvl="7" algn="r">
              <a:buNone/>
              <a:defRPr sz="1300" b="1">
                <a:solidFill>
                  <a:schemeClr val="accent1"/>
                </a:solidFill>
                <a:latin typeface="Source Sans Pro"/>
                <a:ea typeface="Source Sans Pro"/>
                <a:cs typeface="Source Sans Pro"/>
                <a:sym typeface="Source Sans Pro"/>
              </a:defRPr>
            </a:lvl8pPr>
            <a:lvl9pPr lvl="8" algn="r">
              <a:buNone/>
              <a:defRPr sz="1300" b="1">
                <a:solidFill>
                  <a:schemeClr val="accent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latin typeface="Roboto Slab"/>
              <a:ea typeface="Roboto Slab"/>
              <a:cs typeface="Roboto Slab"/>
              <a:sym typeface="Roboto Slab"/>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4" r:id="rId4"/>
    <p:sldLayoutId id="2147483656" r:id="rId5"/>
    <p:sldLayoutId id="2147483657"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2"/>
          <p:cNvSpPr txBox="1">
            <a:spLocks noGrp="1"/>
          </p:cNvSpPr>
          <p:nvPr>
            <p:ph type="ctrTitle"/>
          </p:nvPr>
        </p:nvSpPr>
        <p:spPr>
          <a:xfrm>
            <a:off x="1234809" y="1101861"/>
            <a:ext cx="6674381" cy="2538333"/>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Differential Equations in Machine Learning</a:t>
            </a:r>
            <a:br>
              <a:rPr lang="en" dirty="0"/>
            </a:br>
            <a:r>
              <a:rPr lang="en" sz="2400" dirty="0"/>
              <a:t>by Javier Bonilla</a:t>
            </a:r>
            <a:endParaRPr dirty="0"/>
          </a:p>
        </p:txBody>
      </p:sp>
      <p:sp>
        <p:nvSpPr>
          <p:cNvPr id="2" name="TextBox 1">
            <a:extLst>
              <a:ext uri="{FF2B5EF4-FFF2-40B4-BE49-F238E27FC236}">
                <a16:creationId xmlns:a16="http://schemas.microsoft.com/office/drawing/2014/main" id="{3ACD4C5C-5460-FCF0-652D-B47A51C782DA}"/>
              </a:ext>
            </a:extLst>
          </p:cNvPr>
          <p:cNvSpPr txBox="1"/>
          <p:nvPr/>
        </p:nvSpPr>
        <p:spPr>
          <a:xfrm>
            <a:off x="1234809" y="3887750"/>
            <a:ext cx="2300128" cy="523220"/>
          </a:xfrm>
          <a:prstGeom prst="rect">
            <a:avLst/>
          </a:prstGeom>
          <a:noFill/>
        </p:spPr>
        <p:txBody>
          <a:bodyPr wrap="square" rtlCol="0">
            <a:spAutoFit/>
          </a:bodyPr>
          <a:lstStyle/>
          <a:p>
            <a:r>
              <a:rPr lang="en-US" b="1" dirty="0"/>
              <a:t>MAT 2680</a:t>
            </a:r>
          </a:p>
          <a:p>
            <a:r>
              <a:rPr lang="en-US" b="1" dirty="0"/>
              <a:t>05/21/23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2823-B70E-42DE-A5B6-0DBBFF34A880}"/>
              </a:ext>
            </a:extLst>
          </p:cNvPr>
          <p:cNvSpPr>
            <a:spLocks noGrp="1"/>
          </p:cNvSpPr>
          <p:nvPr>
            <p:ph type="title"/>
          </p:nvPr>
        </p:nvSpPr>
        <p:spPr/>
        <p:txBody>
          <a:bodyPr/>
          <a:lstStyle/>
          <a:p>
            <a:r>
              <a:rPr lang="en-US" dirty="0"/>
              <a:t>IA Solving Differential Equations</a:t>
            </a:r>
          </a:p>
        </p:txBody>
      </p:sp>
      <p:sp>
        <p:nvSpPr>
          <p:cNvPr id="3" name="Text Placeholder 2">
            <a:extLst>
              <a:ext uri="{FF2B5EF4-FFF2-40B4-BE49-F238E27FC236}">
                <a16:creationId xmlns:a16="http://schemas.microsoft.com/office/drawing/2014/main" id="{6D655FCE-205D-DE11-31C9-1359B04D9671}"/>
              </a:ext>
            </a:extLst>
          </p:cNvPr>
          <p:cNvSpPr>
            <a:spLocks noGrp="1"/>
          </p:cNvSpPr>
          <p:nvPr>
            <p:ph type="body" idx="1"/>
          </p:nvPr>
        </p:nvSpPr>
        <p:spPr>
          <a:xfrm>
            <a:off x="786150" y="1261699"/>
            <a:ext cx="7571700" cy="3689441"/>
          </a:xfrm>
        </p:spPr>
        <p:txBody>
          <a:bodyPr/>
          <a:lstStyle/>
          <a:p>
            <a:r>
              <a:rPr lang="en-US" sz="2000" dirty="0"/>
              <a:t>Since AI is experimented with many uses, an article from Medium intitled “Artificial Intelligence Can Now Solve Partial Differential Equations” state that: </a:t>
            </a:r>
          </a:p>
          <a:p>
            <a:r>
              <a:rPr lang="en-US" sz="2000" dirty="0"/>
              <a:t>“Researchers at Caltech have introduced a new deep-learning technique named “Fourier Neural Operator for Parametric Partial Differential Equations” for solving PDEs that is dramatically more accurate than Deep learning methods developed previously.”</a:t>
            </a:r>
          </a:p>
        </p:txBody>
      </p:sp>
      <p:sp>
        <p:nvSpPr>
          <p:cNvPr id="4" name="Slide Number Placeholder 3">
            <a:extLst>
              <a:ext uri="{FF2B5EF4-FFF2-40B4-BE49-F238E27FC236}">
                <a16:creationId xmlns:a16="http://schemas.microsoft.com/office/drawing/2014/main" id="{F3FE4632-C02F-A465-4A2B-9F260B26159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3253395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36"/>
          <p:cNvSpPr txBox="1">
            <a:spLocks noGrp="1"/>
          </p:cNvSpPr>
          <p:nvPr>
            <p:ph type="ctrTitle" idx="4294967295"/>
          </p:nvPr>
        </p:nvSpPr>
        <p:spPr>
          <a:xfrm>
            <a:off x="685800" y="516542"/>
            <a:ext cx="77724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b="1"/>
              <a:t>Thanks!</a:t>
            </a:r>
            <a:endParaRPr sz="6000" b="1"/>
          </a:p>
        </p:txBody>
      </p:sp>
      <p:sp>
        <p:nvSpPr>
          <p:cNvPr id="404" name="Google Shape;404;p36"/>
          <p:cNvSpPr txBox="1">
            <a:spLocks noGrp="1"/>
          </p:cNvSpPr>
          <p:nvPr>
            <p:ph type="subTitle" idx="4294967295"/>
          </p:nvPr>
        </p:nvSpPr>
        <p:spPr>
          <a:xfrm>
            <a:off x="685800" y="1416889"/>
            <a:ext cx="2726473"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600" b="1" dirty="0"/>
              <a:t>Cited work</a:t>
            </a:r>
            <a:endParaRPr sz="3600" b="1" dirty="0"/>
          </a:p>
        </p:txBody>
      </p:sp>
      <p:sp>
        <p:nvSpPr>
          <p:cNvPr id="405" name="Google Shape;405;p36"/>
          <p:cNvSpPr txBox="1">
            <a:spLocks noGrp="1"/>
          </p:cNvSpPr>
          <p:nvPr>
            <p:ph type="body" idx="4294967295"/>
          </p:nvPr>
        </p:nvSpPr>
        <p:spPr>
          <a:xfrm>
            <a:off x="685800" y="2206588"/>
            <a:ext cx="6718610" cy="2461500"/>
          </a:xfrm>
          <a:prstGeom prst="rect">
            <a:avLst/>
          </a:prstGeom>
        </p:spPr>
        <p:txBody>
          <a:bodyPr spcFirstLastPara="1" wrap="square" lIns="91425" tIns="91425" rIns="91425" bIns="91425" anchor="t" anchorCtr="0">
            <a:noAutofit/>
          </a:bodyPr>
          <a:lstStyle/>
          <a:p>
            <a:pPr marL="38100" indent="0">
              <a:buNone/>
            </a:pPr>
            <a:r>
              <a:rPr lang="en-US" sz="1000" dirty="0">
                <a:effectLst/>
              </a:rPr>
              <a:t>“Differential Equations - Definition, Formula, Types, Examples.” Edited by Cory Reid and Michael Goldstein, </a:t>
            </a:r>
            <a:r>
              <a:rPr lang="en-US" sz="1000" i="1" dirty="0" err="1">
                <a:effectLst/>
              </a:rPr>
              <a:t>Cuemath</a:t>
            </a:r>
            <a:r>
              <a:rPr lang="en-US" sz="1000" dirty="0">
                <a:effectLst/>
              </a:rPr>
              <a:t>, www.cuemath.com/calculus/differential-equation/. Accessed 13 May 2023. </a:t>
            </a:r>
          </a:p>
          <a:p>
            <a:pPr marL="38100" indent="0">
              <a:buNone/>
            </a:pPr>
            <a:r>
              <a:rPr lang="en-US" sz="1000" dirty="0">
                <a:effectLst/>
              </a:rPr>
              <a:t>IBM. “What Is Machine Learning?” </a:t>
            </a:r>
            <a:r>
              <a:rPr lang="en-US" sz="1000" i="1" dirty="0">
                <a:effectLst/>
              </a:rPr>
              <a:t>IBM</a:t>
            </a:r>
            <a:r>
              <a:rPr lang="en-US" sz="1000" dirty="0">
                <a:effectLst/>
              </a:rPr>
              <a:t>, 2019, www.ibm.com/topics/machine-learning#:~:text=the%20next%20step-,What%20is%20machine%20learning%3F,rich%20history%20with%20machine%20learning. </a:t>
            </a:r>
          </a:p>
          <a:p>
            <a:pPr marL="38100" indent="0">
              <a:buNone/>
            </a:pPr>
            <a:r>
              <a:rPr lang="en-US" sz="1000" dirty="0" err="1">
                <a:effectLst/>
              </a:rPr>
              <a:t>Kidger</a:t>
            </a:r>
            <a:r>
              <a:rPr lang="en-US" sz="1000" dirty="0">
                <a:effectLst/>
              </a:rPr>
              <a:t>, Patrick. “Machine Learning with Neural Controlled Differential Equations.” </a:t>
            </a:r>
            <a:r>
              <a:rPr lang="en-US" sz="1000" i="1" dirty="0">
                <a:effectLst/>
              </a:rPr>
              <a:t>University Of Oxford | Mathematical Institute</a:t>
            </a:r>
            <a:r>
              <a:rPr lang="en-US" sz="1000" dirty="0">
                <a:effectLst/>
              </a:rPr>
              <a:t>, 1 Mar. 2021, www.maths.ox.ac.uk/node/38559. </a:t>
            </a:r>
          </a:p>
          <a:p>
            <a:pPr marL="38100" indent="0">
              <a:buNone/>
            </a:pPr>
            <a:r>
              <a:rPr lang="en-US" sz="1000" dirty="0">
                <a:effectLst/>
              </a:rPr>
              <a:t>MathWorks. “What Is Machine Learning?: How It Works, Tutorials, and Examples.” </a:t>
            </a:r>
            <a:r>
              <a:rPr lang="en-US" sz="1000" i="1" dirty="0">
                <a:effectLst/>
              </a:rPr>
              <a:t>What Is Machine Learning? | How It Works, Tutorials, and Examples - MATLAB &amp; Simulink</a:t>
            </a:r>
            <a:r>
              <a:rPr lang="en-US" sz="1000" dirty="0">
                <a:effectLst/>
              </a:rPr>
              <a:t>, 2017, www.mathworks.com/discovery/machine-learning.html. </a:t>
            </a:r>
          </a:p>
          <a:p>
            <a:pPr marL="38100" indent="0">
              <a:buNone/>
            </a:pPr>
            <a:r>
              <a:rPr lang="en-US" sz="1000" dirty="0">
                <a:effectLst/>
              </a:rPr>
              <a:t>Saxena, Pranjal. “Artificial Intelligence Can Now Solve Partial Differential Equations.” </a:t>
            </a:r>
            <a:r>
              <a:rPr lang="en-US" sz="1000" i="1" dirty="0">
                <a:effectLst/>
              </a:rPr>
              <a:t>Medium</a:t>
            </a:r>
            <a:r>
              <a:rPr lang="en-US" sz="1000" dirty="0">
                <a:effectLst/>
              </a:rPr>
              <a:t>, 4 Apr. 2021, medium.com/</a:t>
            </a:r>
            <a:r>
              <a:rPr lang="en-US" sz="1000" dirty="0" err="1">
                <a:effectLst/>
              </a:rPr>
              <a:t>swlh</a:t>
            </a:r>
            <a:r>
              <a:rPr lang="en-US" sz="1000" dirty="0">
                <a:effectLst/>
              </a:rPr>
              <a:t>/artificial-intelligence-can-now-solve-a-mathematical-problem-that-can-make-researchers-life-easier-9602c869128#:~:text=Artificial%20Intelligence%20can%20Now%20Solve%20a%20Mathematical%20Problem%20that%20can,us%20understand%20how%20nature%20works. </a:t>
            </a:r>
          </a:p>
          <a:p>
            <a:pPr marL="0" lvl="0" indent="0" algn="l" rtl="0">
              <a:spcBef>
                <a:spcPts val="600"/>
              </a:spcBef>
              <a:spcAft>
                <a:spcPts val="0"/>
              </a:spcAft>
              <a:buNone/>
            </a:pPr>
            <a:endParaRPr lang="en-US" sz="1200" dirty="0"/>
          </a:p>
        </p:txBody>
      </p:sp>
      <p:sp>
        <p:nvSpPr>
          <p:cNvPr id="406" name="Google Shape;406;p36"/>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Differential Equations</a:t>
            </a:r>
            <a:endParaRPr dirty="0"/>
          </a:p>
        </p:txBody>
      </p:sp>
      <p:sp>
        <p:nvSpPr>
          <p:cNvPr id="76" name="Google Shape;76;p13"/>
          <p:cNvSpPr txBox="1"/>
          <p:nvPr/>
        </p:nvSpPr>
        <p:spPr>
          <a:xfrm>
            <a:off x="786150" y="1164834"/>
            <a:ext cx="3179400" cy="23028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 b="1" dirty="0">
                <a:solidFill>
                  <a:srgbClr val="0091EA"/>
                </a:solidFill>
                <a:latin typeface="Source Sans Pro"/>
                <a:ea typeface="Source Sans Pro"/>
                <a:cs typeface="Source Sans Pro"/>
                <a:sym typeface="Source Sans Pro"/>
              </a:rPr>
              <a:t>ORDINARY DIFFERENTIAL EQUATIONS</a:t>
            </a:r>
            <a:endParaRPr dirty="0">
              <a:solidFill>
                <a:srgbClr val="0091EA"/>
              </a:solidFill>
              <a:latin typeface="Source Sans Pro"/>
              <a:ea typeface="Source Sans Pro"/>
              <a:cs typeface="Source Sans Pro"/>
              <a:sym typeface="Source Sans Pro"/>
            </a:endParaRPr>
          </a:p>
          <a:p>
            <a:pPr marL="0" lvl="0" indent="0" algn="l" rtl="0">
              <a:spcBef>
                <a:spcPts val="600"/>
              </a:spcBef>
              <a:spcAft>
                <a:spcPts val="0"/>
              </a:spcAft>
              <a:buClr>
                <a:schemeClr val="dk1"/>
              </a:buClr>
              <a:buSzPts val="1100"/>
              <a:buFont typeface="Arial"/>
              <a:buNone/>
            </a:pPr>
            <a:r>
              <a:rPr lang="en-US" dirty="0">
                <a:solidFill>
                  <a:srgbClr val="263238"/>
                </a:solidFill>
                <a:latin typeface="Source Sans Pro"/>
                <a:ea typeface="Source Sans Pro"/>
                <a:cs typeface="Source Sans Pro"/>
                <a:sym typeface="Source Sans Pro"/>
              </a:rPr>
              <a:t>“ODE is an equation that contains only one independent variable and one or more of its derivatives with respect to the variable.”</a:t>
            </a:r>
          </a:p>
          <a:p>
            <a:pPr marL="0" lvl="0" indent="0" algn="l" rtl="0">
              <a:spcBef>
                <a:spcPts val="600"/>
              </a:spcBef>
              <a:spcAft>
                <a:spcPts val="0"/>
              </a:spcAft>
              <a:buClr>
                <a:schemeClr val="dk1"/>
              </a:buClr>
              <a:buSzPts val="1100"/>
              <a:buFont typeface="Arial"/>
              <a:buNone/>
            </a:pPr>
            <a:endParaRPr lang="en-US" dirty="0">
              <a:solidFill>
                <a:srgbClr val="263238"/>
              </a:solidFill>
              <a:latin typeface="Source Sans Pro"/>
              <a:ea typeface="Source Sans Pro"/>
              <a:cs typeface="Source Sans Pro"/>
              <a:sym typeface="Source Sans Pro"/>
            </a:endParaRPr>
          </a:p>
          <a:p>
            <a:pPr marL="0" lvl="0" indent="0" algn="l" rtl="0">
              <a:spcBef>
                <a:spcPts val="600"/>
              </a:spcBef>
              <a:spcAft>
                <a:spcPts val="0"/>
              </a:spcAft>
              <a:buClr>
                <a:schemeClr val="dk1"/>
              </a:buClr>
              <a:buSzPts val="1100"/>
              <a:buFont typeface="Arial"/>
              <a:buNone/>
            </a:pPr>
            <a:r>
              <a:rPr lang="en-US" dirty="0">
                <a:solidFill>
                  <a:srgbClr val="263238"/>
                </a:solidFill>
                <a:latin typeface="Source Sans Pro"/>
                <a:ea typeface="Source Sans Pro"/>
                <a:cs typeface="Source Sans Pro"/>
                <a:sym typeface="Source Sans Pro"/>
              </a:rPr>
              <a:t>Example: y’’ + 10y’ + 9y = 0</a:t>
            </a:r>
          </a:p>
          <a:p>
            <a:pPr marL="0" lvl="0" indent="0" algn="l" rtl="0">
              <a:spcBef>
                <a:spcPts val="600"/>
              </a:spcBef>
              <a:spcAft>
                <a:spcPts val="0"/>
              </a:spcAft>
              <a:buClr>
                <a:schemeClr val="dk1"/>
              </a:buClr>
              <a:buSzPts val="1100"/>
              <a:buFont typeface="Arial"/>
              <a:buNone/>
            </a:pPr>
            <a:endParaRPr dirty="0">
              <a:solidFill>
                <a:srgbClr val="263238"/>
              </a:solidFill>
              <a:latin typeface="Source Sans Pro"/>
              <a:ea typeface="Source Sans Pro"/>
              <a:cs typeface="Source Sans Pro"/>
              <a:sym typeface="Source Sans Pro"/>
            </a:endParaRPr>
          </a:p>
          <a:p>
            <a:pPr marL="0" lvl="0" indent="0" algn="l" rtl="0">
              <a:spcBef>
                <a:spcPts val="600"/>
              </a:spcBef>
              <a:spcAft>
                <a:spcPts val="0"/>
              </a:spcAft>
              <a:buNone/>
            </a:pPr>
            <a:endParaRPr dirty="0">
              <a:solidFill>
                <a:srgbClr val="263238"/>
              </a:solidFill>
              <a:latin typeface="Source Sans Pro"/>
              <a:ea typeface="Source Sans Pro"/>
              <a:cs typeface="Source Sans Pro"/>
              <a:sym typeface="Source Sans Pro"/>
            </a:endParaRPr>
          </a:p>
        </p:txBody>
      </p:sp>
      <p:sp>
        <p:nvSpPr>
          <p:cNvPr id="77" name="Google Shape;77;p13"/>
          <p:cNvSpPr txBox="1"/>
          <p:nvPr/>
        </p:nvSpPr>
        <p:spPr>
          <a:xfrm>
            <a:off x="4395855" y="1164833"/>
            <a:ext cx="3755685" cy="2648883"/>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 b="1" dirty="0">
                <a:solidFill>
                  <a:srgbClr val="0091EA"/>
                </a:solidFill>
                <a:latin typeface="Source Sans Pro"/>
                <a:ea typeface="Source Sans Pro"/>
                <a:cs typeface="Source Sans Pro"/>
                <a:sym typeface="Source Sans Pro"/>
              </a:rPr>
              <a:t>PARTIAL DIFFERENTIAL EQUATIONS</a:t>
            </a:r>
            <a:endParaRPr dirty="0">
              <a:solidFill>
                <a:srgbClr val="0091EA"/>
              </a:solidFill>
              <a:latin typeface="Source Sans Pro"/>
              <a:ea typeface="Source Sans Pro"/>
              <a:cs typeface="Source Sans Pro"/>
              <a:sym typeface="Source Sans Pro"/>
            </a:endParaRPr>
          </a:p>
          <a:p>
            <a:pPr marL="0" lvl="0" indent="0" algn="l" rtl="0">
              <a:spcBef>
                <a:spcPts val="600"/>
              </a:spcBef>
              <a:spcAft>
                <a:spcPts val="0"/>
              </a:spcAft>
              <a:buNone/>
            </a:pPr>
            <a:r>
              <a:rPr lang="en-US" dirty="0">
                <a:solidFill>
                  <a:srgbClr val="263238"/>
                </a:solidFill>
                <a:latin typeface="Source Sans Pro"/>
                <a:ea typeface="Source Sans Pro"/>
                <a:cs typeface="Source Sans Pro"/>
                <a:sym typeface="Source Sans Pro"/>
              </a:rPr>
              <a:t>“An equation involving only partial derivatives of one or more functions of two or more independent”</a:t>
            </a:r>
          </a:p>
          <a:p>
            <a:pPr marL="0" lvl="0" indent="0" algn="l" rtl="0">
              <a:spcBef>
                <a:spcPts val="600"/>
              </a:spcBef>
              <a:spcAft>
                <a:spcPts val="0"/>
              </a:spcAft>
              <a:buNone/>
            </a:pPr>
            <a:endParaRPr lang="en-US" dirty="0">
              <a:solidFill>
                <a:srgbClr val="263238"/>
              </a:solidFill>
              <a:latin typeface="Source Sans Pro"/>
              <a:ea typeface="Source Sans Pro"/>
              <a:cs typeface="Source Sans Pro"/>
              <a:sym typeface="Source Sans Pro"/>
            </a:endParaRPr>
          </a:p>
          <a:p>
            <a:pPr marL="0" lvl="0" indent="0" algn="l" rtl="0">
              <a:spcBef>
                <a:spcPts val="600"/>
              </a:spcBef>
              <a:spcAft>
                <a:spcPts val="0"/>
              </a:spcAft>
              <a:buNone/>
            </a:pPr>
            <a:r>
              <a:rPr lang="en-US" dirty="0">
                <a:solidFill>
                  <a:srgbClr val="263238"/>
                </a:solidFill>
                <a:latin typeface="Source Sans Pro"/>
                <a:ea typeface="Source Sans Pro"/>
                <a:cs typeface="Source Sans Pro"/>
                <a:sym typeface="Source Sans Pro"/>
              </a:rPr>
              <a:t>Example:</a:t>
            </a:r>
          </a:p>
          <a:p>
            <a:pPr marL="0" lvl="0" indent="0" algn="l" rtl="0">
              <a:spcBef>
                <a:spcPts val="600"/>
              </a:spcBef>
              <a:spcAft>
                <a:spcPts val="0"/>
              </a:spcAft>
              <a:buNone/>
            </a:pPr>
            <a:endParaRPr lang="en-US" dirty="0">
              <a:solidFill>
                <a:srgbClr val="263238"/>
              </a:solidFill>
              <a:latin typeface="Source Sans Pro"/>
              <a:ea typeface="Source Sans Pro"/>
              <a:cs typeface="Source Sans Pro"/>
              <a:sym typeface="Source Sans Pro"/>
            </a:endParaRPr>
          </a:p>
        </p:txBody>
      </p:sp>
      <p:sp>
        <p:nvSpPr>
          <p:cNvPr id="79" name="Google Shape;79;p13"/>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pic>
        <p:nvPicPr>
          <p:cNvPr id="2" name="Picture 1" descr="Partial Differential Equations Examples">
            <a:extLst>
              <a:ext uri="{FF2B5EF4-FFF2-40B4-BE49-F238E27FC236}">
                <a16:creationId xmlns:a16="http://schemas.microsoft.com/office/drawing/2014/main" id="{09DA7E5B-A0E1-4D61-3575-DA558053339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5614" t="16708" r="20758" b="57861"/>
          <a:stretch/>
        </p:blipFill>
        <p:spPr bwMode="auto">
          <a:xfrm>
            <a:off x="4482790" y="2965830"/>
            <a:ext cx="2476022" cy="50180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F3F1-72AD-8ACA-7139-B19115AC89DB}"/>
              </a:ext>
            </a:extLst>
          </p:cNvPr>
          <p:cNvSpPr>
            <a:spLocks noGrp="1"/>
          </p:cNvSpPr>
          <p:nvPr>
            <p:ph type="title"/>
          </p:nvPr>
        </p:nvSpPr>
        <p:spPr/>
        <p:txBody>
          <a:bodyPr/>
          <a:lstStyle/>
          <a:p>
            <a:r>
              <a:rPr lang="en-US" dirty="0"/>
              <a:t>Purpose of Differential Equations</a:t>
            </a:r>
          </a:p>
        </p:txBody>
      </p:sp>
      <p:sp>
        <p:nvSpPr>
          <p:cNvPr id="3" name="Text Placeholder 2">
            <a:extLst>
              <a:ext uri="{FF2B5EF4-FFF2-40B4-BE49-F238E27FC236}">
                <a16:creationId xmlns:a16="http://schemas.microsoft.com/office/drawing/2014/main" id="{AAE9F4CF-24FA-D236-68C2-9B47FD118871}"/>
              </a:ext>
            </a:extLst>
          </p:cNvPr>
          <p:cNvSpPr>
            <a:spLocks noGrp="1"/>
          </p:cNvSpPr>
          <p:nvPr>
            <p:ph type="body" idx="1"/>
          </p:nvPr>
        </p:nvSpPr>
        <p:spPr/>
        <p:txBody>
          <a:bodyPr/>
          <a:lstStyle/>
          <a:p>
            <a:r>
              <a:rPr lang="en-US" sz="2000" dirty="0">
                <a:solidFill>
                  <a:srgbClr val="263238"/>
                </a:solidFill>
                <a:sym typeface="Arial"/>
              </a:rPr>
              <a:t>The objective of differential equations is to predict behavior of data in real life problems.</a:t>
            </a:r>
          </a:p>
        </p:txBody>
      </p:sp>
      <p:sp>
        <p:nvSpPr>
          <p:cNvPr id="4" name="Slide Number Placeholder 3">
            <a:extLst>
              <a:ext uri="{FF2B5EF4-FFF2-40B4-BE49-F238E27FC236}">
                <a16:creationId xmlns:a16="http://schemas.microsoft.com/office/drawing/2014/main" id="{16283DAF-E039-A1CC-83FF-A83315B8E90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pic>
        <p:nvPicPr>
          <p:cNvPr id="2050" name="Picture 2" descr="RLC Circuits - Differential Equation Application - YouTube">
            <a:extLst>
              <a:ext uri="{FF2B5EF4-FFF2-40B4-BE49-F238E27FC236}">
                <a16:creationId xmlns:a16="http://schemas.microsoft.com/office/drawing/2014/main" id="{CD49E01B-11C8-BB3F-FDB4-70C57B0625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365" r="12683"/>
          <a:stretch/>
        </p:blipFill>
        <p:spPr bwMode="auto">
          <a:xfrm>
            <a:off x="4201723" y="2157118"/>
            <a:ext cx="3663811" cy="2678182"/>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oogle Shape;917;p48">
            <a:extLst>
              <a:ext uri="{FF2B5EF4-FFF2-40B4-BE49-F238E27FC236}">
                <a16:creationId xmlns:a16="http://schemas.microsoft.com/office/drawing/2014/main" id="{7999C206-F43B-7687-5E71-F88E43B798C7}"/>
              </a:ext>
            </a:extLst>
          </p:cNvPr>
          <p:cNvGrpSpPr/>
          <p:nvPr/>
        </p:nvGrpSpPr>
        <p:grpSpPr>
          <a:xfrm>
            <a:off x="1278466" y="2571750"/>
            <a:ext cx="1330596" cy="698899"/>
            <a:chOff x="4604550" y="3714775"/>
            <a:chExt cx="439625" cy="319075"/>
          </a:xfrm>
        </p:grpSpPr>
        <p:sp>
          <p:nvSpPr>
            <p:cNvPr id="6" name="Google Shape;918;p48">
              <a:extLst>
                <a:ext uri="{FF2B5EF4-FFF2-40B4-BE49-F238E27FC236}">
                  <a16:creationId xmlns:a16="http://schemas.microsoft.com/office/drawing/2014/main" id="{F237348E-180B-ABF9-FF37-90452C5E0883}"/>
                </a:ext>
              </a:extLst>
            </p:cNvPr>
            <p:cNvSpPr/>
            <p:nvPr/>
          </p:nvSpPr>
          <p:spPr>
            <a:xfrm>
              <a:off x="4604550" y="3714775"/>
              <a:ext cx="439625" cy="319075"/>
            </a:xfrm>
            <a:custGeom>
              <a:avLst/>
              <a:gdLst/>
              <a:ahLst/>
              <a:cxnLst/>
              <a:rect l="l" t="t" r="r" b="b"/>
              <a:pathLst>
                <a:path w="17585" h="12763" fill="none" extrusionOk="0">
                  <a:moveTo>
                    <a:pt x="1" y="1"/>
                  </a:moveTo>
                  <a:lnTo>
                    <a:pt x="1" y="12276"/>
                  </a:lnTo>
                  <a:lnTo>
                    <a:pt x="1" y="12276"/>
                  </a:lnTo>
                  <a:lnTo>
                    <a:pt x="1" y="12373"/>
                  </a:lnTo>
                  <a:lnTo>
                    <a:pt x="25" y="12471"/>
                  </a:lnTo>
                  <a:lnTo>
                    <a:pt x="74" y="12544"/>
                  </a:lnTo>
                  <a:lnTo>
                    <a:pt x="122" y="12617"/>
                  </a:lnTo>
                  <a:lnTo>
                    <a:pt x="196" y="12690"/>
                  </a:lnTo>
                  <a:lnTo>
                    <a:pt x="293" y="12714"/>
                  </a:lnTo>
                  <a:lnTo>
                    <a:pt x="366" y="12763"/>
                  </a:lnTo>
                  <a:lnTo>
                    <a:pt x="488" y="12763"/>
                  </a:lnTo>
                  <a:lnTo>
                    <a:pt x="17585" y="12763"/>
                  </a:lnTo>
                </a:path>
              </a:pathLst>
            </a:custGeom>
            <a:noFill/>
            <a:ln w="121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7" name="Google Shape;919;p48">
              <a:extLst>
                <a:ext uri="{FF2B5EF4-FFF2-40B4-BE49-F238E27FC236}">
                  <a16:creationId xmlns:a16="http://schemas.microsoft.com/office/drawing/2014/main" id="{397108D6-EC10-440A-89DD-1737795464D7}"/>
                </a:ext>
              </a:extLst>
            </p:cNvPr>
            <p:cNvSpPr/>
            <p:nvPr/>
          </p:nvSpPr>
          <p:spPr>
            <a:xfrm>
              <a:off x="4647175" y="3761675"/>
              <a:ext cx="354400" cy="213725"/>
            </a:xfrm>
            <a:custGeom>
              <a:avLst/>
              <a:gdLst/>
              <a:ahLst/>
              <a:cxnLst/>
              <a:rect l="l" t="t" r="r" b="b"/>
              <a:pathLst>
                <a:path w="14176" h="8549" fill="none" extrusionOk="0">
                  <a:moveTo>
                    <a:pt x="1" y="8549"/>
                  </a:moveTo>
                  <a:lnTo>
                    <a:pt x="3654" y="4408"/>
                  </a:lnTo>
                  <a:lnTo>
                    <a:pt x="5821" y="5699"/>
                  </a:lnTo>
                  <a:lnTo>
                    <a:pt x="9085" y="1924"/>
                  </a:lnTo>
                  <a:lnTo>
                    <a:pt x="9085" y="1924"/>
                  </a:lnTo>
                  <a:lnTo>
                    <a:pt x="9085" y="1924"/>
                  </a:lnTo>
                  <a:lnTo>
                    <a:pt x="9085" y="1924"/>
                  </a:lnTo>
                  <a:lnTo>
                    <a:pt x="9061" y="1924"/>
                  </a:lnTo>
                  <a:lnTo>
                    <a:pt x="9085" y="1924"/>
                  </a:lnTo>
                  <a:lnTo>
                    <a:pt x="9085" y="1924"/>
                  </a:lnTo>
                  <a:lnTo>
                    <a:pt x="9085" y="1924"/>
                  </a:lnTo>
                  <a:lnTo>
                    <a:pt x="9085" y="1924"/>
                  </a:lnTo>
                  <a:lnTo>
                    <a:pt x="9061" y="1924"/>
                  </a:lnTo>
                  <a:lnTo>
                    <a:pt x="9085" y="1924"/>
                  </a:lnTo>
                  <a:lnTo>
                    <a:pt x="10571" y="3337"/>
                  </a:lnTo>
                  <a:lnTo>
                    <a:pt x="14175" y="0"/>
                  </a:lnTo>
                </a:path>
              </a:pathLst>
            </a:custGeom>
            <a:noFill/>
            <a:ln w="121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Tree>
    <p:extLst>
      <p:ext uri="{BB962C8B-B14F-4D97-AF65-F5344CB8AC3E}">
        <p14:creationId xmlns:p14="http://schemas.microsoft.com/office/powerpoint/2010/main" val="1191336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4"/>
          <p:cNvSpPr/>
          <p:nvPr/>
        </p:nvSpPr>
        <p:spPr>
          <a:xfrm>
            <a:off x="5880381" y="2562025"/>
            <a:ext cx="1381800" cy="1365600"/>
          </a:xfrm>
          <a:prstGeom prst="ellipse">
            <a:avLst/>
          </a:prstGeom>
          <a:noFill/>
          <a:ln w="9525" cap="flat" cmpd="sng">
            <a:solidFill>
              <a:srgbClr val="CFD8D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4"/>
          <p:cNvSpPr txBox="1">
            <a:spLocks noGrp="1"/>
          </p:cNvSpPr>
          <p:nvPr>
            <p:ph type="ctrTitle" idx="4294967295"/>
          </p:nvPr>
        </p:nvSpPr>
        <p:spPr>
          <a:xfrm>
            <a:off x="1154361" y="709520"/>
            <a:ext cx="7082754"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b="1" dirty="0"/>
              <a:t>Machine Learning</a:t>
            </a:r>
            <a:endParaRPr sz="6000" b="1" dirty="0"/>
          </a:p>
        </p:txBody>
      </p:sp>
      <p:sp>
        <p:nvSpPr>
          <p:cNvPr id="87" name="Google Shape;87;p14"/>
          <p:cNvSpPr txBox="1">
            <a:spLocks noGrp="1"/>
          </p:cNvSpPr>
          <p:nvPr>
            <p:ph type="body" idx="4294967295"/>
          </p:nvPr>
        </p:nvSpPr>
        <p:spPr>
          <a:xfrm>
            <a:off x="792029" y="1722276"/>
            <a:ext cx="5689234" cy="2181401"/>
          </a:xfrm>
          <a:prstGeom prst="rect">
            <a:avLst/>
          </a:prstGeom>
        </p:spPr>
        <p:txBody>
          <a:bodyPr spcFirstLastPara="1" wrap="square" lIns="91425" tIns="91425" rIns="91425" bIns="91425" anchor="t" anchorCtr="0">
            <a:noAutofit/>
          </a:bodyPr>
          <a:lstStyle/>
          <a:p>
            <a:pPr marL="285750" indent="-285750"/>
            <a:r>
              <a:rPr lang="en-US" sz="1600" dirty="0"/>
              <a:t>Machine learning can predict human actions.</a:t>
            </a:r>
          </a:p>
          <a:p>
            <a:pPr marL="0" indent="0">
              <a:buNone/>
            </a:pPr>
            <a:endParaRPr lang="en-US" sz="1600" dirty="0"/>
          </a:p>
          <a:p>
            <a:pPr marL="285750" indent="-285750"/>
            <a:r>
              <a:rPr lang="en-US" sz="1600" dirty="0"/>
              <a:t>Solve complicated problems involving large data.</a:t>
            </a:r>
          </a:p>
          <a:p>
            <a:pPr marL="0" indent="0">
              <a:buNone/>
            </a:pPr>
            <a:endParaRPr lang="en-US" sz="1600" dirty="0"/>
          </a:p>
          <a:p>
            <a:pPr marL="285750" indent="-285750"/>
            <a:r>
              <a:rPr lang="en-US" sz="1600" dirty="0"/>
              <a:t>It has two types of methods.</a:t>
            </a:r>
            <a:br>
              <a:rPr lang="en-US" sz="1600" dirty="0"/>
            </a:br>
            <a:endParaRPr sz="2600" dirty="0"/>
          </a:p>
        </p:txBody>
      </p:sp>
      <p:cxnSp>
        <p:nvCxnSpPr>
          <p:cNvPr id="89" name="Google Shape;89;p14"/>
          <p:cNvCxnSpPr/>
          <p:nvPr/>
        </p:nvCxnSpPr>
        <p:spPr>
          <a:xfrm>
            <a:off x="6694986" y="3933625"/>
            <a:ext cx="214500" cy="856800"/>
          </a:xfrm>
          <a:prstGeom prst="straightConnector1">
            <a:avLst/>
          </a:prstGeom>
          <a:noFill/>
          <a:ln w="9525" cap="flat" cmpd="sng">
            <a:solidFill>
              <a:srgbClr val="CFD8DC"/>
            </a:solidFill>
            <a:prstDash val="solid"/>
            <a:round/>
            <a:headEnd type="none" w="med" len="med"/>
            <a:tailEnd type="none" w="med" len="med"/>
          </a:ln>
        </p:spPr>
      </p:cxnSp>
      <p:cxnSp>
        <p:nvCxnSpPr>
          <p:cNvPr id="90" name="Google Shape;90;p14"/>
          <p:cNvCxnSpPr/>
          <p:nvPr/>
        </p:nvCxnSpPr>
        <p:spPr>
          <a:xfrm>
            <a:off x="7059842" y="3727574"/>
            <a:ext cx="394200" cy="525600"/>
          </a:xfrm>
          <a:prstGeom prst="straightConnector1">
            <a:avLst/>
          </a:prstGeom>
          <a:noFill/>
          <a:ln w="9525" cap="flat" cmpd="sng">
            <a:solidFill>
              <a:srgbClr val="CFD8DC"/>
            </a:solidFill>
            <a:prstDash val="solid"/>
            <a:round/>
            <a:headEnd type="none" w="med" len="med"/>
            <a:tailEnd type="none" w="med" len="med"/>
          </a:ln>
        </p:spPr>
      </p:cxnSp>
      <p:cxnSp>
        <p:nvCxnSpPr>
          <p:cNvPr id="91" name="Google Shape;91;p14"/>
          <p:cNvCxnSpPr/>
          <p:nvPr/>
        </p:nvCxnSpPr>
        <p:spPr>
          <a:xfrm>
            <a:off x="7224089" y="3501963"/>
            <a:ext cx="752400" cy="464100"/>
          </a:xfrm>
          <a:prstGeom prst="straightConnector1">
            <a:avLst/>
          </a:prstGeom>
          <a:noFill/>
          <a:ln w="9525" cap="flat" cmpd="sng">
            <a:solidFill>
              <a:srgbClr val="CFD8DC"/>
            </a:solidFill>
            <a:prstDash val="solid"/>
            <a:round/>
            <a:headEnd type="none" w="med" len="med"/>
            <a:tailEnd type="none" w="med" len="med"/>
          </a:ln>
        </p:spPr>
      </p:cxnSp>
      <p:sp>
        <p:nvSpPr>
          <p:cNvPr id="92" name="Google Shape;92;p14"/>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pic>
        <p:nvPicPr>
          <p:cNvPr id="1026" name="Picture 2" descr="7 lessons to ensure successful machine learning projects | MIT Sloan">
            <a:extLst>
              <a:ext uri="{FF2B5EF4-FFF2-40B4-BE49-F238E27FC236}">
                <a16:creationId xmlns:a16="http://schemas.microsoft.com/office/drawing/2014/main" id="{BCB1D449-65C7-CB6D-B455-5FD8D70C5C2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4146" r="28427"/>
          <a:stretch/>
        </p:blipFill>
        <p:spPr bwMode="auto">
          <a:xfrm>
            <a:off x="5902683" y="2581996"/>
            <a:ext cx="1343708" cy="1327954"/>
          </a:xfrm>
          <a:prstGeom prst="ellipse">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E39F5-B422-F009-01D7-02C929AEE16B}"/>
              </a:ext>
            </a:extLst>
          </p:cNvPr>
          <p:cNvSpPr>
            <a:spLocks noGrp="1"/>
          </p:cNvSpPr>
          <p:nvPr>
            <p:ph type="title"/>
          </p:nvPr>
        </p:nvSpPr>
        <p:spPr>
          <a:xfrm>
            <a:off x="458129" y="2513"/>
            <a:ext cx="7571700" cy="702600"/>
          </a:xfrm>
        </p:spPr>
        <p:txBody>
          <a:bodyPr/>
          <a:lstStyle/>
          <a:p>
            <a:r>
              <a:rPr lang="en-US" dirty="0"/>
              <a:t>Types of methods </a:t>
            </a:r>
          </a:p>
        </p:txBody>
      </p:sp>
      <p:sp>
        <p:nvSpPr>
          <p:cNvPr id="3" name="Text Placeholder 2">
            <a:extLst>
              <a:ext uri="{FF2B5EF4-FFF2-40B4-BE49-F238E27FC236}">
                <a16:creationId xmlns:a16="http://schemas.microsoft.com/office/drawing/2014/main" id="{FC0698E9-40FC-A7C1-A806-5667C445F0D3}"/>
              </a:ext>
            </a:extLst>
          </p:cNvPr>
          <p:cNvSpPr>
            <a:spLocks noGrp="1"/>
          </p:cNvSpPr>
          <p:nvPr>
            <p:ph type="body" idx="1"/>
          </p:nvPr>
        </p:nvSpPr>
        <p:spPr>
          <a:xfrm>
            <a:off x="345654" y="705113"/>
            <a:ext cx="3675300" cy="1916512"/>
          </a:xfrm>
        </p:spPr>
        <p:txBody>
          <a:bodyPr/>
          <a:lstStyle/>
          <a:p>
            <a:pPr marL="101600" indent="0">
              <a:buNone/>
            </a:pPr>
            <a:r>
              <a:rPr lang="en-US" dirty="0"/>
              <a:t>Supervised</a:t>
            </a:r>
          </a:p>
          <a:p>
            <a:endParaRPr lang="en-US" sz="1200" dirty="0"/>
          </a:p>
          <a:p>
            <a:r>
              <a:rPr lang="en-US" dirty="0"/>
              <a:t>It uses both input and output data.</a:t>
            </a:r>
          </a:p>
          <a:p>
            <a:r>
              <a:rPr lang="en-US" dirty="0"/>
              <a:t>Feedback as input.</a:t>
            </a:r>
          </a:p>
        </p:txBody>
      </p:sp>
      <p:sp>
        <p:nvSpPr>
          <p:cNvPr id="4" name="Text Placeholder 3">
            <a:extLst>
              <a:ext uri="{FF2B5EF4-FFF2-40B4-BE49-F238E27FC236}">
                <a16:creationId xmlns:a16="http://schemas.microsoft.com/office/drawing/2014/main" id="{03F92783-5E3F-3B15-A759-438E5461E733}"/>
              </a:ext>
            </a:extLst>
          </p:cNvPr>
          <p:cNvSpPr>
            <a:spLocks noGrp="1"/>
          </p:cNvSpPr>
          <p:nvPr>
            <p:ph type="body" idx="2"/>
          </p:nvPr>
        </p:nvSpPr>
        <p:spPr>
          <a:xfrm>
            <a:off x="4900022" y="655238"/>
            <a:ext cx="3675300" cy="1916512"/>
          </a:xfrm>
        </p:spPr>
        <p:txBody>
          <a:bodyPr/>
          <a:lstStyle/>
          <a:p>
            <a:pPr marL="101600" indent="0">
              <a:buNone/>
            </a:pPr>
            <a:r>
              <a:rPr lang="en-US" dirty="0"/>
              <a:t>Unsupervised</a:t>
            </a:r>
          </a:p>
          <a:p>
            <a:endParaRPr lang="en-US" sz="1200" dirty="0"/>
          </a:p>
          <a:p>
            <a:r>
              <a:rPr lang="en-US" dirty="0"/>
              <a:t>Only uses input.</a:t>
            </a:r>
          </a:p>
          <a:p>
            <a:r>
              <a:rPr lang="en-US" dirty="0"/>
              <a:t>Interpretation.</a:t>
            </a:r>
          </a:p>
        </p:txBody>
      </p:sp>
      <p:sp>
        <p:nvSpPr>
          <p:cNvPr id="5" name="Slide Number Placeholder 4">
            <a:extLst>
              <a:ext uri="{FF2B5EF4-FFF2-40B4-BE49-F238E27FC236}">
                <a16:creationId xmlns:a16="http://schemas.microsoft.com/office/drawing/2014/main" id="{743E1FF7-72E8-D0A9-C079-FDFB4CC7AE6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pic>
        <p:nvPicPr>
          <p:cNvPr id="1026" name="Picture 2" descr="Supervised Machine learning">
            <a:extLst>
              <a:ext uri="{FF2B5EF4-FFF2-40B4-BE49-F238E27FC236}">
                <a16:creationId xmlns:a16="http://schemas.microsoft.com/office/drawing/2014/main" id="{96626D66-9592-EF47-53CF-947EBD7FC5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129" y="2950831"/>
            <a:ext cx="4211287" cy="210564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ACD67E79-B3E7-BDC7-B430-F9693AFF1121}"/>
              </a:ext>
            </a:extLst>
          </p:cNvPr>
          <p:cNvPicPr>
            <a:picLocks noChangeAspect="1"/>
          </p:cNvPicPr>
          <p:nvPr/>
        </p:nvPicPr>
        <p:blipFill rotWithShape="1">
          <a:blip r:embed="rId3"/>
          <a:srcRect l="6558" r="4718" b="6609"/>
          <a:stretch/>
        </p:blipFill>
        <p:spPr>
          <a:xfrm>
            <a:off x="4900022" y="2571750"/>
            <a:ext cx="4185201" cy="2047666"/>
          </a:xfrm>
          <a:prstGeom prst="rect">
            <a:avLst/>
          </a:prstGeom>
        </p:spPr>
      </p:pic>
    </p:spTree>
    <p:extLst>
      <p:ext uri="{BB962C8B-B14F-4D97-AF65-F5344CB8AC3E}">
        <p14:creationId xmlns:p14="http://schemas.microsoft.com/office/powerpoint/2010/main" val="4114235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Techniques of Machine Learning in supervised method</a:t>
            </a:r>
            <a:endParaRPr dirty="0"/>
          </a:p>
        </p:txBody>
      </p:sp>
      <p:sp>
        <p:nvSpPr>
          <p:cNvPr id="168" name="Google Shape;168;p23"/>
          <p:cNvSpPr/>
          <p:nvPr/>
        </p:nvSpPr>
        <p:spPr>
          <a:xfrm>
            <a:off x="3058620" y="1383600"/>
            <a:ext cx="2390100" cy="2412300"/>
          </a:xfrm>
          <a:prstGeom prst="ellipse">
            <a:avLst/>
          </a:prstGeom>
          <a:noFill/>
          <a:ln w="9525" cap="flat" cmpd="sng">
            <a:solidFill>
              <a:schemeClr val="accent1"/>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dk2"/>
                </a:solidFill>
                <a:latin typeface="Source Sans Pro"/>
                <a:ea typeface="Source Sans Pro"/>
                <a:cs typeface="Source Sans Pro"/>
                <a:sym typeface="Source Sans Pro"/>
              </a:rPr>
              <a:t>Neural Network</a:t>
            </a:r>
            <a:endParaRPr dirty="0">
              <a:solidFill>
                <a:schemeClr val="dk2"/>
              </a:solidFill>
              <a:latin typeface="Source Sans Pro"/>
              <a:ea typeface="Source Sans Pro"/>
              <a:cs typeface="Source Sans Pro"/>
              <a:sym typeface="Source Sans Pro"/>
            </a:endParaRPr>
          </a:p>
        </p:txBody>
      </p:sp>
      <p:sp>
        <p:nvSpPr>
          <p:cNvPr id="169" name="Google Shape;169;p23"/>
          <p:cNvSpPr/>
          <p:nvPr/>
        </p:nvSpPr>
        <p:spPr>
          <a:xfrm>
            <a:off x="902675" y="1383600"/>
            <a:ext cx="2390100" cy="2412300"/>
          </a:xfrm>
          <a:prstGeom prst="ellipse">
            <a:avLst/>
          </a:prstGeom>
          <a:noFill/>
          <a:ln w="9525" cap="flat" cmpd="sng">
            <a:solidFill>
              <a:schemeClr val="accent1"/>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dk2"/>
                </a:solidFill>
                <a:latin typeface="Source Sans Pro"/>
                <a:ea typeface="Source Sans Pro"/>
                <a:cs typeface="Source Sans Pro"/>
                <a:sym typeface="Source Sans Pro"/>
              </a:rPr>
              <a:t>Regression</a:t>
            </a:r>
            <a:endParaRPr dirty="0">
              <a:solidFill>
                <a:schemeClr val="dk2"/>
              </a:solidFill>
              <a:latin typeface="Source Sans Pro"/>
              <a:ea typeface="Source Sans Pro"/>
              <a:cs typeface="Source Sans Pro"/>
              <a:sym typeface="Source Sans Pro"/>
            </a:endParaRPr>
          </a:p>
        </p:txBody>
      </p:sp>
      <p:sp>
        <p:nvSpPr>
          <p:cNvPr id="170" name="Google Shape;170;p23"/>
          <p:cNvSpPr/>
          <p:nvPr/>
        </p:nvSpPr>
        <p:spPr>
          <a:xfrm>
            <a:off x="5247991" y="1383600"/>
            <a:ext cx="2390100" cy="2412300"/>
          </a:xfrm>
          <a:prstGeom prst="ellipse">
            <a:avLst/>
          </a:prstGeom>
          <a:noFill/>
          <a:ln w="9525" cap="flat" cmpd="sng">
            <a:solidFill>
              <a:schemeClr val="accent1"/>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dk2"/>
                </a:solidFill>
                <a:latin typeface="Source Sans Pro"/>
                <a:ea typeface="Source Sans Pro"/>
                <a:cs typeface="Source Sans Pro"/>
                <a:sym typeface="Source Sans Pro"/>
              </a:rPr>
              <a:t>Classification</a:t>
            </a:r>
            <a:endParaRPr dirty="0">
              <a:solidFill>
                <a:schemeClr val="dk2"/>
              </a:solidFill>
              <a:latin typeface="Source Sans Pro"/>
              <a:ea typeface="Source Sans Pro"/>
              <a:cs typeface="Source Sans Pro"/>
              <a:sym typeface="Source Sans Pro"/>
            </a:endParaRPr>
          </a:p>
        </p:txBody>
      </p:sp>
      <p:sp>
        <p:nvSpPr>
          <p:cNvPr id="171" name="Google Shape;171;p23"/>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
        <p:nvSpPr>
          <p:cNvPr id="2" name="TextBox 1">
            <a:extLst>
              <a:ext uri="{FF2B5EF4-FFF2-40B4-BE49-F238E27FC236}">
                <a16:creationId xmlns:a16="http://schemas.microsoft.com/office/drawing/2014/main" id="{56F586D3-E89F-25DA-8E36-667F5387EF14}"/>
              </a:ext>
            </a:extLst>
          </p:cNvPr>
          <p:cNvSpPr txBox="1"/>
          <p:nvPr/>
        </p:nvSpPr>
        <p:spPr>
          <a:xfrm>
            <a:off x="3292775" y="4168780"/>
            <a:ext cx="1847937" cy="523220"/>
          </a:xfrm>
          <a:prstGeom prst="rect">
            <a:avLst/>
          </a:prstGeom>
          <a:noFill/>
          <a:ln>
            <a:solidFill>
              <a:schemeClr val="accent1"/>
            </a:solidFill>
          </a:ln>
        </p:spPr>
        <p:txBody>
          <a:bodyPr wrap="square" rtlCol="0">
            <a:spAutoFit/>
          </a:bodyPr>
          <a:lstStyle/>
          <a:p>
            <a:pPr algn="ctr"/>
            <a:r>
              <a:rPr lang="en-US" dirty="0"/>
              <a:t>This implies differential equations</a:t>
            </a:r>
          </a:p>
        </p:txBody>
      </p:sp>
      <p:cxnSp>
        <p:nvCxnSpPr>
          <p:cNvPr id="4" name="Straight Arrow Connector 3">
            <a:extLst>
              <a:ext uri="{FF2B5EF4-FFF2-40B4-BE49-F238E27FC236}">
                <a16:creationId xmlns:a16="http://schemas.microsoft.com/office/drawing/2014/main" id="{4C758BAB-FC69-50D5-89F6-D251A0C7E144}"/>
              </a:ext>
            </a:extLst>
          </p:cNvPr>
          <p:cNvCxnSpPr>
            <a:cxnSpLocks/>
            <a:stCxn id="2" idx="0"/>
          </p:cNvCxnSpPr>
          <p:nvPr/>
        </p:nvCxnSpPr>
        <p:spPr>
          <a:xfrm flipV="1">
            <a:off x="4216744" y="3882867"/>
            <a:ext cx="0" cy="28591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3"/>
          <p:cNvSpPr txBox="1">
            <a:spLocks noGrp="1"/>
          </p:cNvSpPr>
          <p:nvPr>
            <p:ph type="body" idx="4294967295"/>
          </p:nvPr>
        </p:nvSpPr>
        <p:spPr>
          <a:xfrm>
            <a:off x="387559" y="499344"/>
            <a:ext cx="6147290" cy="2792645"/>
          </a:xfrm>
          <a:prstGeom prst="rect">
            <a:avLst/>
          </a:prstGeom>
        </p:spPr>
        <p:txBody>
          <a:bodyPr spcFirstLastPara="1" wrap="square" lIns="91425" tIns="91425" rIns="91425" bIns="91425" anchor="b" anchorCtr="0">
            <a:noAutofit/>
          </a:bodyPr>
          <a:lstStyle/>
          <a:p>
            <a:pPr marL="0" lvl="0" indent="0" algn="l" rtl="0">
              <a:spcBef>
                <a:spcPts val="600"/>
              </a:spcBef>
              <a:spcAft>
                <a:spcPts val="0"/>
              </a:spcAft>
              <a:buNone/>
            </a:pPr>
            <a:r>
              <a:rPr lang="en-US" b="1" dirty="0">
                <a:solidFill>
                  <a:schemeClr val="accent1"/>
                </a:solidFill>
                <a:highlight>
                  <a:schemeClr val="lt2"/>
                </a:highlight>
                <a:latin typeface="Roboto Slab"/>
                <a:ea typeface="Roboto Slab"/>
                <a:cs typeface="Roboto Slab"/>
                <a:sym typeface="Roboto Slab"/>
              </a:rPr>
              <a:t>Neural Network Technique</a:t>
            </a:r>
            <a:endParaRPr b="1" dirty="0">
              <a:solidFill>
                <a:schemeClr val="accent1"/>
              </a:solidFill>
              <a:highlight>
                <a:schemeClr val="lt2"/>
              </a:highlight>
              <a:latin typeface="Roboto Slab"/>
              <a:ea typeface="Roboto Slab"/>
              <a:cs typeface="Roboto Slab"/>
              <a:sym typeface="Roboto Slab"/>
            </a:endParaRPr>
          </a:p>
          <a:p>
            <a:pPr marL="0" lvl="0" indent="0" algn="l" rtl="0">
              <a:spcBef>
                <a:spcPts val="600"/>
              </a:spcBef>
              <a:spcAft>
                <a:spcPts val="0"/>
              </a:spcAft>
              <a:buNone/>
            </a:pPr>
            <a:r>
              <a:rPr lang="en-US" sz="2400" dirty="0">
                <a:highlight>
                  <a:schemeClr val="lt2"/>
                </a:highlight>
              </a:rPr>
              <a:t>According to Patrick, an oxford mathematician says that the purpose of this technique is to combine neural network which are focused on image recognition and understanding of language processing, with differential equations.</a:t>
            </a:r>
          </a:p>
        </p:txBody>
      </p:sp>
      <p:sp>
        <p:nvSpPr>
          <p:cNvPr id="368" name="Google Shape;368;p33"/>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grpSp>
        <p:nvGrpSpPr>
          <p:cNvPr id="369" name="Google Shape;369;p33"/>
          <p:cNvGrpSpPr/>
          <p:nvPr/>
        </p:nvGrpSpPr>
        <p:grpSpPr>
          <a:xfrm>
            <a:off x="5739986" y="529223"/>
            <a:ext cx="883698" cy="4114933"/>
            <a:chOff x="3008050" y="423600"/>
            <a:chExt cx="1053025" cy="4903400"/>
          </a:xfrm>
        </p:grpSpPr>
        <p:sp>
          <p:nvSpPr>
            <p:cNvPr id="371" name="Google Shape;371;p33"/>
            <p:cNvSpPr/>
            <p:nvPr/>
          </p:nvSpPr>
          <p:spPr>
            <a:xfrm>
              <a:off x="3557025" y="5147100"/>
              <a:ext cx="504050" cy="179900"/>
            </a:xfrm>
            <a:custGeom>
              <a:avLst/>
              <a:gdLst/>
              <a:ahLst/>
              <a:cxnLst/>
              <a:rect l="l" t="t" r="r" b="b"/>
              <a:pathLst>
                <a:path w="20162" h="7196" extrusionOk="0">
                  <a:moveTo>
                    <a:pt x="3598" y="0"/>
                  </a:moveTo>
                  <a:lnTo>
                    <a:pt x="2849" y="75"/>
                  </a:lnTo>
                  <a:lnTo>
                    <a:pt x="2174" y="300"/>
                  </a:lnTo>
                  <a:lnTo>
                    <a:pt x="1575" y="600"/>
                  </a:lnTo>
                  <a:lnTo>
                    <a:pt x="1050" y="1050"/>
                  </a:lnTo>
                  <a:lnTo>
                    <a:pt x="600" y="1574"/>
                  </a:lnTo>
                  <a:lnTo>
                    <a:pt x="301" y="2174"/>
                  </a:lnTo>
                  <a:lnTo>
                    <a:pt x="76" y="2848"/>
                  </a:lnTo>
                  <a:lnTo>
                    <a:pt x="1" y="3598"/>
                  </a:lnTo>
                  <a:lnTo>
                    <a:pt x="76" y="4347"/>
                  </a:lnTo>
                  <a:lnTo>
                    <a:pt x="301" y="5022"/>
                  </a:lnTo>
                  <a:lnTo>
                    <a:pt x="600" y="5621"/>
                  </a:lnTo>
                  <a:lnTo>
                    <a:pt x="1050" y="6146"/>
                  </a:lnTo>
                  <a:lnTo>
                    <a:pt x="1575" y="6596"/>
                  </a:lnTo>
                  <a:lnTo>
                    <a:pt x="2174" y="6896"/>
                  </a:lnTo>
                  <a:lnTo>
                    <a:pt x="2849" y="7120"/>
                  </a:lnTo>
                  <a:lnTo>
                    <a:pt x="3598" y="7195"/>
                  </a:lnTo>
                  <a:lnTo>
                    <a:pt x="16639" y="7195"/>
                  </a:lnTo>
                  <a:lnTo>
                    <a:pt x="17313" y="7120"/>
                  </a:lnTo>
                  <a:lnTo>
                    <a:pt x="17988" y="6896"/>
                  </a:lnTo>
                  <a:lnTo>
                    <a:pt x="18587" y="6596"/>
                  </a:lnTo>
                  <a:lnTo>
                    <a:pt x="19112" y="6146"/>
                  </a:lnTo>
                  <a:lnTo>
                    <a:pt x="19562" y="5621"/>
                  </a:lnTo>
                  <a:lnTo>
                    <a:pt x="19861" y="5022"/>
                  </a:lnTo>
                  <a:lnTo>
                    <a:pt x="20086" y="4347"/>
                  </a:lnTo>
                  <a:lnTo>
                    <a:pt x="20161" y="3598"/>
                  </a:lnTo>
                  <a:lnTo>
                    <a:pt x="20086" y="2848"/>
                  </a:lnTo>
                  <a:lnTo>
                    <a:pt x="19861" y="2174"/>
                  </a:lnTo>
                  <a:lnTo>
                    <a:pt x="19562" y="1574"/>
                  </a:lnTo>
                  <a:lnTo>
                    <a:pt x="19112" y="1050"/>
                  </a:lnTo>
                  <a:lnTo>
                    <a:pt x="18587" y="600"/>
                  </a:lnTo>
                  <a:lnTo>
                    <a:pt x="17988" y="300"/>
                  </a:lnTo>
                  <a:lnTo>
                    <a:pt x="17313" y="75"/>
                  </a:lnTo>
                  <a:lnTo>
                    <a:pt x="16639" y="0"/>
                  </a:ln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3"/>
            <p:cNvSpPr/>
            <p:nvPr/>
          </p:nvSpPr>
          <p:spPr>
            <a:xfrm>
              <a:off x="3008050" y="423600"/>
              <a:ext cx="99325" cy="99325"/>
            </a:xfrm>
            <a:custGeom>
              <a:avLst/>
              <a:gdLst/>
              <a:ahLst/>
              <a:cxnLst/>
              <a:rect l="l" t="t" r="r" b="b"/>
              <a:pathLst>
                <a:path w="3973" h="3973" extrusionOk="0">
                  <a:moveTo>
                    <a:pt x="2024" y="1"/>
                  </a:moveTo>
                  <a:lnTo>
                    <a:pt x="1575" y="76"/>
                  </a:lnTo>
                  <a:lnTo>
                    <a:pt x="1200" y="151"/>
                  </a:lnTo>
                  <a:lnTo>
                    <a:pt x="900" y="375"/>
                  </a:lnTo>
                  <a:lnTo>
                    <a:pt x="600" y="600"/>
                  </a:lnTo>
                  <a:lnTo>
                    <a:pt x="375" y="900"/>
                  </a:lnTo>
                  <a:lnTo>
                    <a:pt x="151" y="1200"/>
                  </a:lnTo>
                  <a:lnTo>
                    <a:pt x="76" y="1575"/>
                  </a:lnTo>
                  <a:lnTo>
                    <a:pt x="1" y="2024"/>
                  </a:lnTo>
                  <a:lnTo>
                    <a:pt x="76" y="2399"/>
                  </a:lnTo>
                  <a:lnTo>
                    <a:pt x="151" y="2774"/>
                  </a:lnTo>
                  <a:lnTo>
                    <a:pt x="375" y="3073"/>
                  </a:lnTo>
                  <a:lnTo>
                    <a:pt x="600" y="3373"/>
                  </a:lnTo>
                  <a:lnTo>
                    <a:pt x="900" y="3673"/>
                  </a:lnTo>
                  <a:lnTo>
                    <a:pt x="1200" y="3823"/>
                  </a:lnTo>
                  <a:lnTo>
                    <a:pt x="1575" y="3973"/>
                  </a:lnTo>
                  <a:lnTo>
                    <a:pt x="2399" y="3973"/>
                  </a:lnTo>
                  <a:lnTo>
                    <a:pt x="2774" y="3823"/>
                  </a:lnTo>
                  <a:lnTo>
                    <a:pt x="3073" y="3673"/>
                  </a:lnTo>
                  <a:lnTo>
                    <a:pt x="3373" y="3373"/>
                  </a:lnTo>
                  <a:lnTo>
                    <a:pt x="3598" y="3073"/>
                  </a:lnTo>
                  <a:lnTo>
                    <a:pt x="3823" y="2774"/>
                  </a:lnTo>
                  <a:lnTo>
                    <a:pt x="3898" y="2399"/>
                  </a:lnTo>
                  <a:lnTo>
                    <a:pt x="3973" y="2024"/>
                  </a:lnTo>
                  <a:lnTo>
                    <a:pt x="3898" y="1575"/>
                  </a:lnTo>
                  <a:lnTo>
                    <a:pt x="3823" y="1200"/>
                  </a:lnTo>
                  <a:lnTo>
                    <a:pt x="3598" y="900"/>
                  </a:lnTo>
                  <a:lnTo>
                    <a:pt x="3373" y="600"/>
                  </a:lnTo>
                  <a:lnTo>
                    <a:pt x="3073" y="375"/>
                  </a:lnTo>
                  <a:lnTo>
                    <a:pt x="2774" y="151"/>
                  </a:lnTo>
                  <a:lnTo>
                    <a:pt x="2399" y="76"/>
                  </a:lnTo>
                  <a:lnTo>
                    <a:pt x="2024" y="1"/>
                  </a:ln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3"/>
            <p:cNvSpPr/>
            <p:nvPr/>
          </p:nvSpPr>
          <p:spPr>
            <a:xfrm>
              <a:off x="3566400" y="434850"/>
              <a:ext cx="487175" cy="76850"/>
            </a:xfrm>
            <a:custGeom>
              <a:avLst/>
              <a:gdLst/>
              <a:ahLst/>
              <a:cxnLst/>
              <a:rect l="l" t="t" r="r" b="b"/>
              <a:pathLst>
                <a:path w="19487" h="3074" extrusionOk="0">
                  <a:moveTo>
                    <a:pt x="1275" y="0"/>
                  </a:moveTo>
                  <a:lnTo>
                    <a:pt x="1050" y="75"/>
                  </a:lnTo>
                  <a:lnTo>
                    <a:pt x="750" y="150"/>
                  </a:lnTo>
                  <a:lnTo>
                    <a:pt x="525" y="300"/>
                  </a:lnTo>
                  <a:lnTo>
                    <a:pt x="375" y="450"/>
                  </a:lnTo>
                  <a:lnTo>
                    <a:pt x="225" y="675"/>
                  </a:lnTo>
                  <a:lnTo>
                    <a:pt x="75" y="975"/>
                  </a:lnTo>
                  <a:lnTo>
                    <a:pt x="1" y="1274"/>
                  </a:lnTo>
                  <a:lnTo>
                    <a:pt x="1" y="1574"/>
                  </a:lnTo>
                  <a:lnTo>
                    <a:pt x="1" y="1874"/>
                  </a:lnTo>
                  <a:lnTo>
                    <a:pt x="75" y="2174"/>
                  </a:lnTo>
                  <a:lnTo>
                    <a:pt x="225" y="2399"/>
                  </a:lnTo>
                  <a:lnTo>
                    <a:pt x="375" y="2623"/>
                  </a:lnTo>
                  <a:lnTo>
                    <a:pt x="525" y="2773"/>
                  </a:lnTo>
                  <a:lnTo>
                    <a:pt x="750" y="2923"/>
                  </a:lnTo>
                  <a:lnTo>
                    <a:pt x="1050" y="2998"/>
                  </a:lnTo>
                  <a:lnTo>
                    <a:pt x="1275" y="3073"/>
                  </a:lnTo>
                  <a:lnTo>
                    <a:pt x="18137" y="3073"/>
                  </a:lnTo>
                  <a:lnTo>
                    <a:pt x="18437" y="2998"/>
                  </a:lnTo>
                  <a:lnTo>
                    <a:pt x="18662" y="2923"/>
                  </a:lnTo>
                  <a:lnTo>
                    <a:pt x="18887" y="2773"/>
                  </a:lnTo>
                  <a:lnTo>
                    <a:pt x="19112" y="2623"/>
                  </a:lnTo>
                  <a:lnTo>
                    <a:pt x="19262" y="2399"/>
                  </a:lnTo>
                  <a:lnTo>
                    <a:pt x="19337" y="2174"/>
                  </a:lnTo>
                  <a:lnTo>
                    <a:pt x="19412" y="1874"/>
                  </a:lnTo>
                  <a:lnTo>
                    <a:pt x="19486" y="1574"/>
                  </a:lnTo>
                  <a:lnTo>
                    <a:pt x="19412" y="1274"/>
                  </a:lnTo>
                  <a:lnTo>
                    <a:pt x="19337" y="975"/>
                  </a:lnTo>
                  <a:lnTo>
                    <a:pt x="19262" y="675"/>
                  </a:lnTo>
                  <a:lnTo>
                    <a:pt x="19112" y="450"/>
                  </a:lnTo>
                  <a:lnTo>
                    <a:pt x="18887" y="300"/>
                  </a:lnTo>
                  <a:lnTo>
                    <a:pt x="18662" y="150"/>
                  </a:lnTo>
                  <a:lnTo>
                    <a:pt x="18437" y="75"/>
                  </a:lnTo>
                  <a:lnTo>
                    <a:pt x="18137" y="0"/>
                  </a:ln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 name="Picture 2">
            <a:extLst>
              <a:ext uri="{FF2B5EF4-FFF2-40B4-BE49-F238E27FC236}">
                <a16:creationId xmlns:a16="http://schemas.microsoft.com/office/drawing/2014/main" id="{57E26238-2DD7-9C5B-13AF-A4F660400F77}"/>
              </a:ext>
            </a:extLst>
          </p:cNvPr>
          <p:cNvPicPr>
            <a:picLocks noChangeAspect="1"/>
          </p:cNvPicPr>
          <p:nvPr/>
        </p:nvPicPr>
        <p:blipFill>
          <a:blip r:embed="rId3"/>
          <a:stretch>
            <a:fillRect/>
          </a:stretch>
        </p:blipFill>
        <p:spPr>
          <a:xfrm>
            <a:off x="3684229" y="3291989"/>
            <a:ext cx="4584703" cy="53104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3"/>
          <p:cNvSpPr txBox="1">
            <a:spLocks noGrp="1"/>
          </p:cNvSpPr>
          <p:nvPr>
            <p:ph type="body" idx="4294967295"/>
          </p:nvPr>
        </p:nvSpPr>
        <p:spPr>
          <a:xfrm>
            <a:off x="236159" y="289975"/>
            <a:ext cx="6381231" cy="2711994"/>
          </a:xfrm>
          <a:prstGeom prst="rect">
            <a:avLst/>
          </a:prstGeom>
        </p:spPr>
        <p:txBody>
          <a:bodyPr spcFirstLastPara="1" wrap="square" lIns="91425" tIns="91425" rIns="91425" bIns="91425" anchor="b" anchorCtr="0">
            <a:noAutofit/>
          </a:bodyPr>
          <a:lstStyle/>
          <a:p>
            <a:pPr marL="0" lvl="0" indent="0" algn="l" rtl="0">
              <a:spcBef>
                <a:spcPts val="1200"/>
              </a:spcBef>
              <a:spcAft>
                <a:spcPts val="0"/>
              </a:spcAft>
              <a:buNone/>
            </a:pPr>
            <a:r>
              <a:rPr lang="en-US" b="1" dirty="0">
                <a:solidFill>
                  <a:schemeClr val="accent1"/>
                </a:solidFill>
                <a:highlight>
                  <a:schemeClr val="lt2"/>
                </a:highlight>
                <a:latin typeface="Roboto Slab"/>
                <a:ea typeface="Roboto Slab"/>
                <a:cs typeface="Roboto Slab"/>
                <a:sym typeface="Roboto Slab"/>
              </a:rPr>
              <a:t>Neural controlled by differential equation</a:t>
            </a:r>
          </a:p>
          <a:p>
            <a:pPr marL="0" lvl="0" indent="0" algn="l" rtl="0">
              <a:spcBef>
                <a:spcPts val="1200"/>
              </a:spcBef>
              <a:spcAft>
                <a:spcPts val="0"/>
              </a:spcAft>
              <a:buNone/>
            </a:pPr>
            <a:r>
              <a:rPr lang="en-US" sz="2400" dirty="0">
                <a:highlight>
                  <a:schemeClr val="lt2"/>
                </a:highlight>
              </a:rPr>
              <a:t>In order to add a value of time into the equation, a new variable should be added to d(t).</a:t>
            </a:r>
          </a:p>
          <a:p>
            <a:pPr marL="0" lvl="0" indent="0" algn="l" rtl="0">
              <a:spcBef>
                <a:spcPts val="1200"/>
              </a:spcBef>
              <a:spcAft>
                <a:spcPts val="0"/>
              </a:spcAft>
              <a:buNone/>
            </a:pPr>
            <a:r>
              <a:rPr lang="en-US" sz="2400" dirty="0">
                <a:highlight>
                  <a:schemeClr val="lt2"/>
                </a:highlight>
              </a:rPr>
              <a:t>For example, this variable can be used to compare the rate of change dz(t).</a:t>
            </a:r>
          </a:p>
        </p:txBody>
      </p:sp>
      <p:sp>
        <p:nvSpPr>
          <p:cNvPr id="368" name="Google Shape;368;p33"/>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grpSp>
        <p:nvGrpSpPr>
          <p:cNvPr id="369" name="Google Shape;369;p33"/>
          <p:cNvGrpSpPr/>
          <p:nvPr/>
        </p:nvGrpSpPr>
        <p:grpSpPr>
          <a:xfrm>
            <a:off x="5739986" y="529223"/>
            <a:ext cx="883698" cy="4114933"/>
            <a:chOff x="3008050" y="423600"/>
            <a:chExt cx="1053025" cy="4903400"/>
          </a:xfrm>
        </p:grpSpPr>
        <p:sp>
          <p:nvSpPr>
            <p:cNvPr id="371" name="Google Shape;371;p33"/>
            <p:cNvSpPr/>
            <p:nvPr/>
          </p:nvSpPr>
          <p:spPr>
            <a:xfrm>
              <a:off x="3557025" y="5147100"/>
              <a:ext cx="504050" cy="179900"/>
            </a:xfrm>
            <a:custGeom>
              <a:avLst/>
              <a:gdLst/>
              <a:ahLst/>
              <a:cxnLst/>
              <a:rect l="l" t="t" r="r" b="b"/>
              <a:pathLst>
                <a:path w="20162" h="7196" extrusionOk="0">
                  <a:moveTo>
                    <a:pt x="3598" y="0"/>
                  </a:moveTo>
                  <a:lnTo>
                    <a:pt x="2849" y="75"/>
                  </a:lnTo>
                  <a:lnTo>
                    <a:pt x="2174" y="300"/>
                  </a:lnTo>
                  <a:lnTo>
                    <a:pt x="1575" y="600"/>
                  </a:lnTo>
                  <a:lnTo>
                    <a:pt x="1050" y="1050"/>
                  </a:lnTo>
                  <a:lnTo>
                    <a:pt x="600" y="1574"/>
                  </a:lnTo>
                  <a:lnTo>
                    <a:pt x="301" y="2174"/>
                  </a:lnTo>
                  <a:lnTo>
                    <a:pt x="76" y="2848"/>
                  </a:lnTo>
                  <a:lnTo>
                    <a:pt x="1" y="3598"/>
                  </a:lnTo>
                  <a:lnTo>
                    <a:pt x="76" y="4347"/>
                  </a:lnTo>
                  <a:lnTo>
                    <a:pt x="301" y="5022"/>
                  </a:lnTo>
                  <a:lnTo>
                    <a:pt x="600" y="5621"/>
                  </a:lnTo>
                  <a:lnTo>
                    <a:pt x="1050" y="6146"/>
                  </a:lnTo>
                  <a:lnTo>
                    <a:pt x="1575" y="6596"/>
                  </a:lnTo>
                  <a:lnTo>
                    <a:pt x="2174" y="6896"/>
                  </a:lnTo>
                  <a:lnTo>
                    <a:pt x="2849" y="7120"/>
                  </a:lnTo>
                  <a:lnTo>
                    <a:pt x="3598" y="7195"/>
                  </a:lnTo>
                  <a:lnTo>
                    <a:pt x="16639" y="7195"/>
                  </a:lnTo>
                  <a:lnTo>
                    <a:pt x="17313" y="7120"/>
                  </a:lnTo>
                  <a:lnTo>
                    <a:pt x="17988" y="6896"/>
                  </a:lnTo>
                  <a:lnTo>
                    <a:pt x="18587" y="6596"/>
                  </a:lnTo>
                  <a:lnTo>
                    <a:pt x="19112" y="6146"/>
                  </a:lnTo>
                  <a:lnTo>
                    <a:pt x="19562" y="5621"/>
                  </a:lnTo>
                  <a:lnTo>
                    <a:pt x="19861" y="5022"/>
                  </a:lnTo>
                  <a:lnTo>
                    <a:pt x="20086" y="4347"/>
                  </a:lnTo>
                  <a:lnTo>
                    <a:pt x="20161" y="3598"/>
                  </a:lnTo>
                  <a:lnTo>
                    <a:pt x="20086" y="2848"/>
                  </a:lnTo>
                  <a:lnTo>
                    <a:pt x="19861" y="2174"/>
                  </a:lnTo>
                  <a:lnTo>
                    <a:pt x="19562" y="1574"/>
                  </a:lnTo>
                  <a:lnTo>
                    <a:pt x="19112" y="1050"/>
                  </a:lnTo>
                  <a:lnTo>
                    <a:pt x="18587" y="600"/>
                  </a:lnTo>
                  <a:lnTo>
                    <a:pt x="17988" y="300"/>
                  </a:lnTo>
                  <a:lnTo>
                    <a:pt x="17313" y="75"/>
                  </a:lnTo>
                  <a:lnTo>
                    <a:pt x="16639" y="0"/>
                  </a:ln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3"/>
            <p:cNvSpPr/>
            <p:nvPr/>
          </p:nvSpPr>
          <p:spPr>
            <a:xfrm>
              <a:off x="3008050" y="423600"/>
              <a:ext cx="99325" cy="99325"/>
            </a:xfrm>
            <a:custGeom>
              <a:avLst/>
              <a:gdLst/>
              <a:ahLst/>
              <a:cxnLst/>
              <a:rect l="l" t="t" r="r" b="b"/>
              <a:pathLst>
                <a:path w="3973" h="3973" extrusionOk="0">
                  <a:moveTo>
                    <a:pt x="2024" y="1"/>
                  </a:moveTo>
                  <a:lnTo>
                    <a:pt x="1575" y="76"/>
                  </a:lnTo>
                  <a:lnTo>
                    <a:pt x="1200" y="151"/>
                  </a:lnTo>
                  <a:lnTo>
                    <a:pt x="900" y="375"/>
                  </a:lnTo>
                  <a:lnTo>
                    <a:pt x="600" y="600"/>
                  </a:lnTo>
                  <a:lnTo>
                    <a:pt x="375" y="900"/>
                  </a:lnTo>
                  <a:lnTo>
                    <a:pt x="151" y="1200"/>
                  </a:lnTo>
                  <a:lnTo>
                    <a:pt x="76" y="1575"/>
                  </a:lnTo>
                  <a:lnTo>
                    <a:pt x="1" y="2024"/>
                  </a:lnTo>
                  <a:lnTo>
                    <a:pt x="76" y="2399"/>
                  </a:lnTo>
                  <a:lnTo>
                    <a:pt x="151" y="2774"/>
                  </a:lnTo>
                  <a:lnTo>
                    <a:pt x="375" y="3073"/>
                  </a:lnTo>
                  <a:lnTo>
                    <a:pt x="600" y="3373"/>
                  </a:lnTo>
                  <a:lnTo>
                    <a:pt x="900" y="3673"/>
                  </a:lnTo>
                  <a:lnTo>
                    <a:pt x="1200" y="3823"/>
                  </a:lnTo>
                  <a:lnTo>
                    <a:pt x="1575" y="3973"/>
                  </a:lnTo>
                  <a:lnTo>
                    <a:pt x="2399" y="3973"/>
                  </a:lnTo>
                  <a:lnTo>
                    <a:pt x="2774" y="3823"/>
                  </a:lnTo>
                  <a:lnTo>
                    <a:pt x="3073" y="3673"/>
                  </a:lnTo>
                  <a:lnTo>
                    <a:pt x="3373" y="3373"/>
                  </a:lnTo>
                  <a:lnTo>
                    <a:pt x="3598" y="3073"/>
                  </a:lnTo>
                  <a:lnTo>
                    <a:pt x="3823" y="2774"/>
                  </a:lnTo>
                  <a:lnTo>
                    <a:pt x="3898" y="2399"/>
                  </a:lnTo>
                  <a:lnTo>
                    <a:pt x="3973" y="2024"/>
                  </a:lnTo>
                  <a:lnTo>
                    <a:pt x="3898" y="1575"/>
                  </a:lnTo>
                  <a:lnTo>
                    <a:pt x="3823" y="1200"/>
                  </a:lnTo>
                  <a:lnTo>
                    <a:pt x="3598" y="900"/>
                  </a:lnTo>
                  <a:lnTo>
                    <a:pt x="3373" y="600"/>
                  </a:lnTo>
                  <a:lnTo>
                    <a:pt x="3073" y="375"/>
                  </a:lnTo>
                  <a:lnTo>
                    <a:pt x="2774" y="151"/>
                  </a:lnTo>
                  <a:lnTo>
                    <a:pt x="2399" y="76"/>
                  </a:lnTo>
                  <a:lnTo>
                    <a:pt x="2024" y="1"/>
                  </a:ln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3"/>
            <p:cNvSpPr/>
            <p:nvPr/>
          </p:nvSpPr>
          <p:spPr>
            <a:xfrm>
              <a:off x="3566400" y="434850"/>
              <a:ext cx="487175" cy="76850"/>
            </a:xfrm>
            <a:custGeom>
              <a:avLst/>
              <a:gdLst/>
              <a:ahLst/>
              <a:cxnLst/>
              <a:rect l="l" t="t" r="r" b="b"/>
              <a:pathLst>
                <a:path w="19487" h="3074" extrusionOk="0">
                  <a:moveTo>
                    <a:pt x="1275" y="0"/>
                  </a:moveTo>
                  <a:lnTo>
                    <a:pt x="1050" y="75"/>
                  </a:lnTo>
                  <a:lnTo>
                    <a:pt x="750" y="150"/>
                  </a:lnTo>
                  <a:lnTo>
                    <a:pt x="525" y="300"/>
                  </a:lnTo>
                  <a:lnTo>
                    <a:pt x="375" y="450"/>
                  </a:lnTo>
                  <a:lnTo>
                    <a:pt x="225" y="675"/>
                  </a:lnTo>
                  <a:lnTo>
                    <a:pt x="75" y="975"/>
                  </a:lnTo>
                  <a:lnTo>
                    <a:pt x="1" y="1274"/>
                  </a:lnTo>
                  <a:lnTo>
                    <a:pt x="1" y="1574"/>
                  </a:lnTo>
                  <a:lnTo>
                    <a:pt x="1" y="1874"/>
                  </a:lnTo>
                  <a:lnTo>
                    <a:pt x="75" y="2174"/>
                  </a:lnTo>
                  <a:lnTo>
                    <a:pt x="225" y="2399"/>
                  </a:lnTo>
                  <a:lnTo>
                    <a:pt x="375" y="2623"/>
                  </a:lnTo>
                  <a:lnTo>
                    <a:pt x="525" y="2773"/>
                  </a:lnTo>
                  <a:lnTo>
                    <a:pt x="750" y="2923"/>
                  </a:lnTo>
                  <a:lnTo>
                    <a:pt x="1050" y="2998"/>
                  </a:lnTo>
                  <a:lnTo>
                    <a:pt x="1275" y="3073"/>
                  </a:lnTo>
                  <a:lnTo>
                    <a:pt x="18137" y="3073"/>
                  </a:lnTo>
                  <a:lnTo>
                    <a:pt x="18437" y="2998"/>
                  </a:lnTo>
                  <a:lnTo>
                    <a:pt x="18662" y="2923"/>
                  </a:lnTo>
                  <a:lnTo>
                    <a:pt x="18887" y="2773"/>
                  </a:lnTo>
                  <a:lnTo>
                    <a:pt x="19112" y="2623"/>
                  </a:lnTo>
                  <a:lnTo>
                    <a:pt x="19262" y="2399"/>
                  </a:lnTo>
                  <a:lnTo>
                    <a:pt x="19337" y="2174"/>
                  </a:lnTo>
                  <a:lnTo>
                    <a:pt x="19412" y="1874"/>
                  </a:lnTo>
                  <a:lnTo>
                    <a:pt x="19486" y="1574"/>
                  </a:lnTo>
                  <a:lnTo>
                    <a:pt x="19412" y="1274"/>
                  </a:lnTo>
                  <a:lnTo>
                    <a:pt x="19337" y="975"/>
                  </a:lnTo>
                  <a:lnTo>
                    <a:pt x="19262" y="675"/>
                  </a:lnTo>
                  <a:lnTo>
                    <a:pt x="19112" y="450"/>
                  </a:lnTo>
                  <a:lnTo>
                    <a:pt x="18887" y="300"/>
                  </a:lnTo>
                  <a:lnTo>
                    <a:pt x="18662" y="150"/>
                  </a:lnTo>
                  <a:lnTo>
                    <a:pt x="18437" y="75"/>
                  </a:lnTo>
                  <a:lnTo>
                    <a:pt x="18137" y="0"/>
                  </a:ln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4" name="Picture 3">
            <a:extLst>
              <a:ext uri="{FF2B5EF4-FFF2-40B4-BE49-F238E27FC236}">
                <a16:creationId xmlns:a16="http://schemas.microsoft.com/office/drawing/2014/main" id="{D38A0B4C-8A0C-97D3-4B10-EBC99D877E82}"/>
              </a:ext>
            </a:extLst>
          </p:cNvPr>
          <p:cNvPicPr>
            <a:picLocks noChangeAspect="1"/>
          </p:cNvPicPr>
          <p:nvPr/>
        </p:nvPicPr>
        <p:blipFill>
          <a:blip r:embed="rId3"/>
          <a:stretch>
            <a:fillRect/>
          </a:stretch>
        </p:blipFill>
        <p:spPr>
          <a:xfrm>
            <a:off x="366349" y="3164946"/>
            <a:ext cx="3157401" cy="593014"/>
          </a:xfrm>
          <a:prstGeom prst="rect">
            <a:avLst/>
          </a:prstGeom>
        </p:spPr>
      </p:pic>
    </p:spTree>
    <p:extLst>
      <p:ext uri="{BB962C8B-B14F-4D97-AF65-F5344CB8AC3E}">
        <p14:creationId xmlns:p14="http://schemas.microsoft.com/office/powerpoint/2010/main" val="3880142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9ECF9-A230-D070-87A9-052FF48B5FA4}"/>
              </a:ext>
            </a:extLst>
          </p:cNvPr>
          <p:cNvSpPr>
            <a:spLocks noGrp="1"/>
          </p:cNvSpPr>
          <p:nvPr>
            <p:ph type="title"/>
          </p:nvPr>
        </p:nvSpPr>
        <p:spPr/>
        <p:txBody>
          <a:bodyPr/>
          <a:lstStyle/>
          <a:p>
            <a:r>
              <a:rPr lang="en-US" dirty="0"/>
              <a:t>Example of using Neural Controlled DE</a:t>
            </a:r>
          </a:p>
        </p:txBody>
      </p:sp>
      <p:sp>
        <p:nvSpPr>
          <p:cNvPr id="3" name="Text Placeholder 2">
            <a:extLst>
              <a:ext uri="{FF2B5EF4-FFF2-40B4-BE49-F238E27FC236}">
                <a16:creationId xmlns:a16="http://schemas.microsoft.com/office/drawing/2014/main" id="{0F069407-7A3F-8F1B-2D52-7FB914F96E92}"/>
              </a:ext>
            </a:extLst>
          </p:cNvPr>
          <p:cNvSpPr>
            <a:spLocks noGrp="1"/>
          </p:cNvSpPr>
          <p:nvPr>
            <p:ph type="body" idx="1"/>
          </p:nvPr>
        </p:nvSpPr>
        <p:spPr>
          <a:xfrm>
            <a:off x="1046040" y="1209675"/>
            <a:ext cx="3839901" cy="1113510"/>
          </a:xfrm>
        </p:spPr>
        <p:txBody>
          <a:bodyPr/>
          <a:lstStyle/>
          <a:p>
            <a:r>
              <a:rPr lang="en-US" sz="1800" dirty="0">
                <a:solidFill>
                  <a:srgbClr val="000000"/>
                </a:solidFill>
                <a:latin typeface="Source Sans Pro" panose="020B0503030403020204" pitchFamily="34" charset="0"/>
                <a:ea typeface="Source Sans Pro" panose="020B0503030403020204" pitchFamily="34" charset="0"/>
              </a:rPr>
              <a:t>P</a:t>
            </a:r>
            <a:r>
              <a:rPr lang="en-US" sz="1800" b="0" i="0" dirty="0">
                <a:solidFill>
                  <a:srgbClr val="000000"/>
                </a:solidFill>
                <a:effectLst/>
                <a:latin typeface="Source Sans Pro" panose="020B0503030403020204" pitchFamily="34" charset="0"/>
                <a:ea typeface="Source Sans Pro" panose="020B0503030403020204" pitchFamily="34" charset="0"/>
              </a:rPr>
              <a:t>redicting which letter between a, b, and c a person will write with a pen. </a:t>
            </a:r>
            <a:endParaRPr lang="en-US" dirty="0">
              <a:latin typeface="Source Sans Pro" panose="020B0503030403020204" pitchFamily="34" charset="0"/>
              <a:ea typeface="Source Sans Pro" panose="020B0503030403020204" pitchFamily="34" charset="0"/>
            </a:endParaRPr>
          </a:p>
        </p:txBody>
      </p:sp>
      <p:sp>
        <p:nvSpPr>
          <p:cNvPr id="4" name="Slide Number Placeholder 3">
            <a:extLst>
              <a:ext uri="{FF2B5EF4-FFF2-40B4-BE49-F238E27FC236}">
                <a16:creationId xmlns:a16="http://schemas.microsoft.com/office/drawing/2014/main" id="{D88FD8B6-5A20-3C8B-2E7D-90D8D56E7EF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pic>
        <p:nvPicPr>
          <p:cNvPr id="6" name="Picture 5">
            <a:extLst>
              <a:ext uri="{FF2B5EF4-FFF2-40B4-BE49-F238E27FC236}">
                <a16:creationId xmlns:a16="http://schemas.microsoft.com/office/drawing/2014/main" id="{C76E4C74-CA88-EAFA-8598-87F67302EE0E}"/>
              </a:ext>
            </a:extLst>
          </p:cNvPr>
          <p:cNvPicPr>
            <a:picLocks noChangeAspect="1"/>
          </p:cNvPicPr>
          <p:nvPr/>
        </p:nvPicPr>
        <p:blipFill>
          <a:blip r:embed="rId2"/>
          <a:stretch>
            <a:fillRect/>
          </a:stretch>
        </p:blipFill>
        <p:spPr>
          <a:xfrm>
            <a:off x="4885941" y="1209675"/>
            <a:ext cx="4010025" cy="1362075"/>
          </a:xfrm>
          <a:prstGeom prst="rect">
            <a:avLst/>
          </a:prstGeom>
        </p:spPr>
      </p:pic>
      <p:pic>
        <p:nvPicPr>
          <p:cNvPr id="8" name="Picture 7">
            <a:extLst>
              <a:ext uri="{FF2B5EF4-FFF2-40B4-BE49-F238E27FC236}">
                <a16:creationId xmlns:a16="http://schemas.microsoft.com/office/drawing/2014/main" id="{791DE0F0-CE1E-457F-E120-E0AAF259C55E}"/>
              </a:ext>
            </a:extLst>
          </p:cNvPr>
          <p:cNvPicPr>
            <a:picLocks noChangeAspect="1"/>
          </p:cNvPicPr>
          <p:nvPr/>
        </p:nvPicPr>
        <p:blipFill>
          <a:blip r:embed="rId3"/>
          <a:stretch>
            <a:fillRect/>
          </a:stretch>
        </p:blipFill>
        <p:spPr>
          <a:xfrm>
            <a:off x="5533642" y="3130325"/>
            <a:ext cx="2714625" cy="1704975"/>
          </a:xfrm>
          <a:prstGeom prst="rect">
            <a:avLst/>
          </a:prstGeom>
        </p:spPr>
      </p:pic>
      <p:sp>
        <p:nvSpPr>
          <p:cNvPr id="9" name="Text Placeholder 2">
            <a:extLst>
              <a:ext uri="{FF2B5EF4-FFF2-40B4-BE49-F238E27FC236}">
                <a16:creationId xmlns:a16="http://schemas.microsoft.com/office/drawing/2014/main" id="{CD490525-B902-12D2-8945-82705C9A4A6B}"/>
              </a:ext>
            </a:extLst>
          </p:cNvPr>
          <p:cNvSpPr txBox="1">
            <a:spLocks/>
          </p:cNvSpPr>
          <p:nvPr/>
        </p:nvSpPr>
        <p:spPr>
          <a:xfrm>
            <a:off x="1046040" y="3377070"/>
            <a:ext cx="3839901" cy="111351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4"/>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1pPr>
            <a:lvl2pPr marL="914400" marR="0" lvl="1" indent="-381000" algn="l" rtl="0">
              <a:lnSpc>
                <a:spcPct val="100000"/>
              </a:lnSpc>
              <a:spcBef>
                <a:spcPts val="0"/>
              </a:spcBef>
              <a:spcAft>
                <a:spcPts val="0"/>
              </a:spcAft>
              <a:buClr>
                <a:schemeClr val="accent4"/>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2pPr>
            <a:lvl3pPr marL="1371600" marR="0" lvl="2" indent="-381000" algn="l" rtl="0">
              <a:lnSpc>
                <a:spcPct val="100000"/>
              </a:lnSpc>
              <a:spcBef>
                <a:spcPts val="0"/>
              </a:spcBef>
              <a:spcAft>
                <a:spcPts val="0"/>
              </a:spcAft>
              <a:buClr>
                <a:schemeClr val="accent4"/>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3pPr>
            <a:lvl4pPr marL="1828800" marR="0" lvl="3" indent="-381000" algn="l" rtl="0">
              <a:lnSpc>
                <a:spcPct val="100000"/>
              </a:lnSpc>
              <a:spcBef>
                <a:spcPts val="0"/>
              </a:spcBef>
              <a:spcAft>
                <a:spcPts val="0"/>
              </a:spcAft>
              <a:buClr>
                <a:schemeClr val="dk1"/>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4pPr>
            <a:lvl5pPr marL="2286000" marR="0" lvl="4" indent="-381000" algn="l" rtl="0">
              <a:lnSpc>
                <a:spcPct val="100000"/>
              </a:lnSpc>
              <a:spcBef>
                <a:spcPts val="0"/>
              </a:spcBef>
              <a:spcAft>
                <a:spcPts val="0"/>
              </a:spcAft>
              <a:buClr>
                <a:schemeClr val="dk1"/>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5pPr>
            <a:lvl6pPr marL="2743200" marR="0" lvl="5" indent="-381000" algn="l" rtl="0">
              <a:lnSpc>
                <a:spcPct val="100000"/>
              </a:lnSpc>
              <a:spcBef>
                <a:spcPts val="0"/>
              </a:spcBef>
              <a:spcAft>
                <a:spcPts val="0"/>
              </a:spcAft>
              <a:buClr>
                <a:schemeClr val="dk1"/>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6pPr>
            <a:lvl7pPr marL="3200400" marR="0" lvl="6" indent="-381000" algn="l" rtl="0">
              <a:lnSpc>
                <a:spcPct val="100000"/>
              </a:lnSpc>
              <a:spcBef>
                <a:spcPts val="0"/>
              </a:spcBef>
              <a:spcAft>
                <a:spcPts val="0"/>
              </a:spcAft>
              <a:buClr>
                <a:schemeClr val="dk1"/>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7pPr>
            <a:lvl8pPr marL="3657600" marR="0" lvl="7" indent="-381000" algn="l" rtl="0">
              <a:lnSpc>
                <a:spcPct val="100000"/>
              </a:lnSpc>
              <a:spcBef>
                <a:spcPts val="0"/>
              </a:spcBef>
              <a:spcAft>
                <a:spcPts val="0"/>
              </a:spcAft>
              <a:buClr>
                <a:schemeClr val="dk1"/>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8pPr>
            <a:lvl9pPr marL="4114800" marR="0" lvl="8" indent="-381000" algn="l" rtl="0">
              <a:lnSpc>
                <a:spcPct val="100000"/>
              </a:lnSpc>
              <a:spcBef>
                <a:spcPts val="0"/>
              </a:spcBef>
              <a:spcAft>
                <a:spcPts val="0"/>
              </a:spcAft>
              <a:buClr>
                <a:schemeClr val="dk1"/>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9pPr>
          </a:lstStyle>
          <a:p>
            <a:r>
              <a:rPr lang="en-US" sz="1800" dirty="0">
                <a:solidFill>
                  <a:srgbClr val="000000"/>
                </a:solidFill>
                <a:latin typeface="Source Sans Pro" panose="020B0503030403020204" pitchFamily="34" charset="0"/>
                <a:ea typeface="Source Sans Pro" panose="020B0503030403020204" pitchFamily="34" charset="0"/>
              </a:rPr>
              <a:t>Tests which words between “left” and "right” a person will say </a:t>
            </a:r>
            <a:br>
              <a:rPr lang="en-US" sz="1800" dirty="0">
                <a:solidFill>
                  <a:srgbClr val="000000"/>
                </a:solidFill>
                <a:latin typeface="Source Sans Pro" panose="020B0503030403020204" pitchFamily="34" charset="0"/>
                <a:ea typeface="Source Sans Pro" panose="020B0503030403020204" pitchFamily="34" charset="0"/>
              </a:rPr>
            </a:br>
            <a:endParaRPr lang="en-US" sz="1800" dirty="0">
              <a:solidFill>
                <a:srgbClr val="000000"/>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636228771"/>
      </p:ext>
    </p:extLst>
  </p:cSld>
  <p:clrMapOvr>
    <a:masterClrMapping/>
  </p:clrMapOvr>
</p:sld>
</file>

<file path=ppt/theme/theme1.xml><?xml version="1.0" encoding="utf-8"?>
<a:theme xmlns:a="http://schemas.openxmlformats.org/drawingml/2006/main" name="Cordelia template">
  <a:themeElements>
    <a:clrScheme name="Custom 347">
      <a:dk1>
        <a:srgbClr val="263238"/>
      </a:dk1>
      <a:lt1>
        <a:srgbClr val="FFFFFF"/>
      </a:lt1>
      <a:dk2>
        <a:srgbClr val="607D8B"/>
      </a:dk2>
      <a:lt2>
        <a:srgbClr val="ECEFF1"/>
      </a:lt2>
      <a:accent1>
        <a:srgbClr val="0091EA"/>
      </a:accent1>
      <a:accent2>
        <a:srgbClr val="0053A3"/>
      </a:accent2>
      <a:accent3>
        <a:srgbClr val="607D8B"/>
      </a:accent3>
      <a:accent4>
        <a:srgbClr val="CFD8DC"/>
      </a:accent4>
      <a:accent5>
        <a:srgbClr val="ECEFF1"/>
      </a:accent5>
      <a:accent6>
        <a:srgbClr val="ACDBF8"/>
      </a:accent6>
      <a:hlink>
        <a:srgbClr val="0091E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598</Words>
  <Application>Microsoft Office PowerPoint</Application>
  <PresentationFormat>On-screen Show (16:9)</PresentationFormat>
  <Paragraphs>62</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Roboto Slab</vt:lpstr>
      <vt:lpstr>Source Sans Pro</vt:lpstr>
      <vt:lpstr>Arial</vt:lpstr>
      <vt:lpstr>Cordelia template</vt:lpstr>
      <vt:lpstr>Differential Equations in Machine Learning by Javier Bonilla</vt:lpstr>
      <vt:lpstr>Differential Equations</vt:lpstr>
      <vt:lpstr>Purpose of Differential Equations</vt:lpstr>
      <vt:lpstr>Machine Learning</vt:lpstr>
      <vt:lpstr>Types of methods </vt:lpstr>
      <vt:lpstr>Techniques of Machine Learning in supervised method</vt:lpstr>
      <vt:lpstr>PowerPoint Presentation</vt:lpstr>
      <vt:lpstr>PowerPoint Presentation</vt:lpstr>
      <vt:lpstr>Example of using Neural Controlled DE</vt:lpstr>
      <vt:lpstr>IA Solving Differential Equations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Differential Equations in Machine Learning</dc:title>
  <cp:lastModifiedBy>Javier.BonillaLopez</cp:lastModifiedBy>
  <cp:revision>23</cp:revision>
  <dcterms:modified xsi:type="dcterms:W3CDTF">2023-05-21T22:20:52Z</dcterms:modified>
</cp:coreProperties>
</file>