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49" r:id="rId2"/>
  </p:sldMasterIdLst>
  <p:notesMasterIdLst>
    <p:notesMasterId r:id="rId23"/>
  </p:notesMasterIdLst>
  <p:handoutMasterIdLst>
    <p:handoutMasterId r:id="rId24"/>
  </p:handoutMasterIdLst>
  <p:sldIdLst>
    <p:sldId id="265" r:id="rId3"/>
    <p:sldId id="310" r:id="rId4"/>
    <p:sldId id="311" r:id="rId5"/>
    <p:sldId id="321" r:id="rId6"/>
    <p:sldId id="314" r:id="rId7"/>
    <p:sldId id="316" r:id="rId8"/>
    <p:sldId id="322" r:id="rId9"/>
    <p:sldId id="323" r:id="rId10"/>
    <p:sldId id="324" r:id="rId11"/>
    <p:sldId id="325" r:id="rId12"/>
    <p:sldId id="315" r:id="rId13"/>
    <p:sldId id="326" r:id="rId14"/>
    <p:sldId id="317" r:id="rId15"/>
    <p:sldId id="331" r:id="rId16"/>
    <p:sldId id="332" r:id="rId17"/>
    <p:sldId id="328" r:id="rId18"/>
    <p:sldId id="329" r:id="rId19"/>
    <p:sldId id="330" r:id="rId20"/>
    <p:sldId id="334" r:id="rId21"/>
    <p:sldId id="333" r:id="rId22"/>
  </p:sldIdLst>
  <p:sldSz cx="12188825" cy="6858000"/>
  <p:notesSz cx="6858000" cy="91440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29" autoAdjust="0"/>
  </p:normalViewPr>
  <p:slideViewPr>
    <p:cSldViewPr showGuides="1">
      <p:cViewPr>
        <p:scale>
          <a:sx n="84" d="100"/>
          <a:sy n="84" d="100"/>
        </p:scale>
        <p:origin x="-156" y="-72"/>
      </p:cViewPr>
      <p:guideLst>
        <p:guide orient="horz" pos="2160"/>
        <p:guide pos="3839"/>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63" d="100"/>
          <a:sy n="63" d="100"/>
        </p:scale>
        <p:origin x="1986" y="108"/>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gs" Target="tags/tag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88EAF-6ECA-4616-85EF-35AA19C641F3}" type="datetimeFigureOut">
              <a:rPr lang="en-US"/>
              <a:pPr/>
              <a:t>5/19/2014</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9F912AB-2776-42F2-A957-313FC7EFEDB9}" type="slidenum">
              <a:rPr/>
              <a:pPr/>
              <a:t>‹#›</a:t>
            </a:fld>
            <a:endParaRPr/>
          </a:p>
        </p:txBody>
      </p:sp>
    </p:spTree>
    <p:extLst>
      <p:ext uri="{BB962C8B-B14F-4D97-AF65-F5344CB8AC3E}">
        <p14:creationId xmlns:p14="http://schemas.microsoft.com/office/powerpoint/2010/main" xmlns="" val="39320657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BD2D7A-D230-4F91-BD59-0A39C2703BA8}" type="datetimeFigureOut">
              <a:rPr lang="en-US"/>
              <a:pPr/>
              <a:t>5/19/2014</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3199CD-3E1B-4AE6-990F-76F925F5EA9F}" type="slidenum">
              <a:rPr/>
              <a:pPr/>
              <a:t>‹#›</a:t>
            </a:fld>
            <a:endParaRPr/>
          </a:p>
        </p:txBody>
      </p:sp>
    </p:spTree>
    <p:extLst>
      <p:ext uri="{BB962C8B-B14F-4D97-AF65-F5344CB8AC3E}">
        <p14:creationId xmlns:p14="http://schemas.microsoft.com/office/powerpoint/2010/main" xmlns="" val="4276579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88825"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6675" y="2404534"/>
            <a:ext cx="7764913" cy="1646302"/>
          </a:xfrm>
        </p:spPr>
        <p:txBody>
          <a:bodyPr anchor="b">
            <a:noAutofit/>
          </a:bodyPr>
          <a:lstStyle>
            <a:lvl1pPr algn="r">
              <a:defRPr sz="5398">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6675" y="4050834"/>
            <a:ext cx="7764913" cy="1096899"/>
          </a:xfrm>
        </p:spPr>
        <p:txBody>
          <a:bodyPr anchor="t"/>
          <a:lstStyle>
            <a:lvl1pPr marL="0" indent="0" algn="r">
              <a:buNone/>
              <a:defRPr>
                <a:solidFill>
                  <a:schemeClr val="tx1">
                    <a:lumMod val="50000"/>
                    <a:lumOff val="50000"/>
                  </a:schemeClr>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19237F3-CB22-4507-911E-2E060CCF4FB2}" type="datetimeFigureOut">
              <a:rPr lang="en-US" smtClean="0"/>
              <a:pPr/>
              <a:t>5/19/2014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18908A-33A2-4221-B5C2-92FE84C1B5EF}" type="slidenum">
              <a:rPr lang="en-US" smtClean="0"/>
              <a:pPr/>
              <a:t>‹#›</a:t>
            </a:fld>
            <a:endParaRPr lang="en-US"/>
          </a:p>
        </p:txBody>
      </p:sp>
    </p:spTree>
    <p:extLst>
      <p:ext uri="{BB962C8B-B14F-4D97-AF65-F5344CB8AC3E}">
        <p14:creationId xmlns:p14="http://schemas.microsoft.com/office/powerpoint/2010/main" xmlns="" val="153700911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159" y="609600"/>
            <a:ext cx="8594429" cy="3403600"/>
          </a:xfrm>
        </p:spPr>
        <p:txBody>
          <a:bodyPr anchor="ctr">
            <a:normAutofit/>
          </a:bodyPr>
          <a:lstStyle>
            <a:lvl1pPr algn="l">
              <a:defRPr sz="4399"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159" y="4470400"/>
            <a:ext cx="8594429" cy="1570962"/>
          </a:xfrm>
        </p:spPr>
        <p:txBody>
          <a:bodyPr anchor="ctr">
            <a:normAutofit/>
          </a:bodyPr>
          <a:lstStyle>
            <a:lvl1pPr marL="0" indent="0" algn="l">
              <a:buNone/>
              <a:defRPr sz="1799">
                <a:solidFill>
                  <a:schemeClr val="tx1">
                    <a:lumMod val="75000"/>
                    <a:lumOff val="2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F41C87-7AD9-4845-A077-840E4A0F3F06}" type="datetimeFigureOut">
              <a:rPr lang="en-US" smtClean="0"/>
              <a:pPr/>
              <a:t>5/19/2014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013F82-EE5E-44EE-A61D-E31C6657F26F}" type="slidenum">
              <a:rPr lang="en-US" smtClean="0"/>
              <a:pPr/>
              <a:t>‹#›</a:t>
            </a:fld>
            <a:endParaRPr lang="en-US"/>
          </a:p>
        </p:txBody>
      </p:sp>
    </p:spTree>
    <p:extLst>
      <p:ext uri="{BB962C8B-B14F-4D97-AF65-F5344CB8AC3E}">
        <p14:creationId xmlns:p14="http://schemas.microsoft.com/office/powerpoint/2010/main" xmlns="" val="4286451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092" y="609600"/>
            <a:ext cx="8092026" cy="3022600"/>
          </a:xfrm>
        </p:spPr>
        <p:txBody>
          <a:bodyPr anchor="ctr">
            <a:normAutofit/>
          </a:bodyPr>
          <a:lstStyle>
            <a:lvl1pPr algn="l">
              <a:defRPr sz="4399"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5783" y="3632200"/>
            <a:ext cx="7222643" cy="381000"/>
          </a:xfrm>
        </p:spPr>
        <p:txBody>
          <a:bodyPr anchor="ctr">
            <a:noAutofit/>
          </a:bodyPr>
          <a:lstStyle>
            <a:lvl1pPr marL="0" indent="0">
              <a:buFontTx/>
              <a:buNone/>
              <a:defRPr sz="1600">
                <a:solidFill>
                  <a:schemeClr val="tx1">
                    <a:lumMod val="50000"/>
                    <a:lumOff val="50000"/>
                  </a:schemeClr>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159" y="4470400"/>
            <a:ext cx="8594429" cy="1570962"/>
          </a:xfrm>
        </p:spPr>
        <p:txBody>
          <a:bodyPr anchor="ctr">
            <a:normAutofit/>
          </a:bodyPr>
          <a:lstStyle>
            <a:lvl1pPr marL="0" indent="0" algn="l">
              <a:buNone/>
              <a:defRPr sz="1799">
                <a:solidFill>
                  <a:schemeClr val="tx1">
                    <a:lumMod val="75000"/>
                    <a:lumOff val="2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F41C87-7AD9-4845-A077-840E4A0F3F06}" type="datetimeFigureOut">
              <a:rPr lang="en-US" smtClean="0"/>
              <a:pPr/>
              <a:t>5/19/2014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013F82-EE5E-44EE-A61D-E31C6657F26F}" type="slidenum">
              <a:rPr lang="en-US" smtClean="0"/>
              <a:pPr/>
              <a:t>‹#›</a:t>
            </a:fld>
            <a:endParaRPr lang="en-US"/>
          </a:p>
        </p:txBody>
      </p:sp>
      <p:sp>
        <p:nvSpPr>
          <p:cNvPr id="20" name="TextBox 19"/>
          <p:cNvSpPr txBox="1"/>
          <p:nvPr/>
        </p:nvSpPr>
        <p:spPr>
          <a:xfrm>
            <a:off x="541729" y="790378"/>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0695" y="2886556"/>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lumMod val="60000"/>
                    <a:lumOff val="40000"/>
                  </a:schemeClr>
                </a:solidFill>
                <a:latin typeface="Arial"/>
              </a:rPr>
              <a:t>”</a:t>
            </a:r>
            <a:endParaRPr lang="en-US" sz="1799" dirty="0">
              <a:solidFill>
                <a:schemeClr val="accent1">
                  <a:lumMod val="60000"/>
                  <a:lumOff val="40000"/>
                </a:schemeClr>
              </a:solidFill>
              <a:latin typeface="Arial"/>
            </a:endParaRPr>
          </a:p>
        </p:txBody>
      </p:sp>
    </p:spTree>
    <p:extLst>
      <p:ext uri="{BB962C8B-B14F-4D97-AF65-F5344CB8AC3E}">
        <p14:creationId xmlns:p14="http://schemas.microsoft.com/office/powerpoint/2010/main" xmlns="" val="40940569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159" y="1931988"/>
            <a:ext cx="8594429" cy="2595460"/>
          </a:xfrm>
        </p:spPr>
        <p:txBody>
          <a:bodyPr anchor="b">
            <a:normAutofit/>
          </a:bodyPr>
          <a:lstStyle>
            <a:lvl1pPr algn="l">
              <a:defRPr sz="4399"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159" y="4527448"/>
            <a:ext cx="8594429" cy="1513914"/>
          </a:xfrm>
        </p:spPr>
        <p:txBody>
          <a:bodyPr anchor="t">
            <a:normAutofit/>
          </a:bodyPr>
          <a:lstStyle>
            <a:lvl1pPr marL="0" indent="0" algn="l">
              <a:buNone/>
              <a:defRPr sz="1799">
                <a:solidFill>
                  <a:schemeClr val="tx1">
                    <a:lumMod val="75000"/>
                    <a:lumOff val="2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F41C87-7AD9-4845-A077-840E4A0F3F06}" type="datetimeFigureOut">
              <a:rPr lang="en-US" smtClean="0"/>
              <a:pPr/>
              <a:t>5/19/2014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013F82-EE5E-44EE-A61D-E31C6657F26F}" type="slidenum">
              <a:rPr lang="en-US" smtClean="0"/>
              <a:pPr/>
              <a:t>‹#›</a:t>
            </a:fld>
            <a:endParaRPr lang="en-US"/>
          </a:p>
        </p:txBody>
      </p:sp>
    </p:spTree>
    <p:extLst>
      <p:ext uri="{BB962C8B-B14F-4D97-AF65-F5344CB8AC3E}">
        <p14:creationId xmlns:p14="http://schemas.microsoft.com/office/powerpoint/2010/main" xmlns="" val="30014350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092" y="609600"/>
            <a:ext cx="8092026" cy="3022600"/>
          </a:xfrm>
        </p:spPr>
        <p:txBody>
          <a:bodyPr anchor="ctr">
            <a:normAutofit/>
          </a:bodyPr>
          <a:lstStyle>
            <a:lvl1pPr algn="l">
              <a:defRPr sz="4399"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156" y="4013200"/>
            <a:ext cx="8594430" cy="514248"/>
          </a:xfrm>
        </p:spPr>
        <p:txBody>
          <a:bodyPr anchor="b">
            <a:noAutofit/>
          </a:bodyPr>
          <a:lstStyle>
            <a:lvl1pPr marL="0" indent="0">
              <a:buFontTx/>
              <a:buNone/>
              <a:defRPr sz="2399">
                <a:solidFill>
                  <a:schemeClr val="tx1">
                    <a:lumMod val="75000"/>
                    <a:lumOff val="25000"/>
                  </a:schemeClr>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159" y="4527448"/>
            <a:ext cx="8594429" cy="1513914"/>
          </a:xfrm>
        </p:spPr>
        <p:txBody>
          <a:bodyPr anchor="t">
            <a:normAutofit/>
          </a:bodyPr>
          <a:lstStyle>
            <a:lvl1pPr marL="0" indent="0" algn="l">
              <a:buNone/>
              <a:defRPr sz="1799">
                <a:solidFill>
                  <a:schemeClr val="tx1">
                    <a:lumMod val="50000"/>
                    <a:lumOff val="50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F41C87-7AD9-4845-A077-840E4A0F3F06}" type="datetimeFigureOut">
              <a:rPr lang="en-US" smtClean="0"/>
              <a:pPr/>
              <a:t>5/19/2014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013F82-EE5E-44EE-A61D-E31C6657F26F}" type="slidenum">
              <a:rPr lang="en-US" smtClean="0"/>
              <a:pPr/>
              <a:t>‹#›</a:t>
            </a:fld>
            <a:endParaRPr lang="en-US"/>
          </a:p>
        </p:txBody>
      </p:sp>
      <p:sp>
        <p:nvSpPr>
          <p:cNvPr id="24" name="TextBox 23"/>
          <p:cNvSpPr txBox="1"/>
          <p:nvPr/>
        </p:nvSpPr>
        <p:spPr>
          <a:xfrm>
            <a:off x="541729" y="790378"/>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0695" y="2886556"/>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6130113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621" y="609600"/>
            <a:ext cx="8585966" cy="3022600"/>
          </a:xfrm>
        </p:spPr>
        <p:txBody>
          <a:bodyPr anchor="ctr">
            <a:normAutofit/>
          </a:bodyPr>
          <a:lstStyle>
            <a:lvl1pPr algn="l">
              <a:defRPr sz="4399"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156" y="4013200"/>
            <a:ext cx="8594430" cy="514248"/>
          </a:xfrm>
        </p:spPr>
        <p:txBody>
          <a:bodyPr anchor="b">
            <a:noAutofit/>
          </a:bodyPr>
          <a:lstStyle>
            <a:lvl1pPr marL="0" indent="0">
              <a:buFontTx/>
              <a:buNone/>
              <a:defRPr sz="2399">
                <a:solidFill>
                  <a:schemeClr val="accent1"/>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159" y="4527448"/>
            <a:ext cx="8594429" cy="1513914"/>
          </a:xfrm>
        </p:spPr>
        <p:txBody>
          <a:bodyPr anchor="t">
            <a:normAutofit/>
          </a:bodyPr>
          <a:lstStyle>
            <a:lvl1pPr marL="0" indent="0" algn="l">
              <a:buNone/>
              <a:defRPr sz="1799">
                <a:solidFill>
                  <a:schemeClr val="tx1">
                    <a:lumMod val="50000"/>
                    <a:lumOff val="50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F41C87-7AD9-4845-A077-840E4A0F3F06}" type="datetimeFigureOut">
              <a:rPr lang="en-US" smtClean="0"/>
              <a:pPr/>
              <a:t>5/19/2014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013F82-EE5E-44EE-A61D-E31C6657F26F}" type="slidenum">
              <a:rPr lang="en-US" smtClean="0"/>
              <a:pPr/>
              <a:t>‹#›</a:t>
            </a:fld>
            <a:endParaRPr lang="en-US"/>
          </a:p>
        </p:txBody>
      </p:sp>
    </p:spTree>
    <p:extLst>
      <p:ext uri="{BB962C8B-B14F-4D97-AF65-F5344CB8AC3E}">
        <p14:creationId xmlns:p14="http://schemas.microsoft.com/office/powerpoint/2010/main" xmlns="" val="38229918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3F41C87-7AD9-4845-A077-840E4A0F3F06}" type="datetimeFigureOut">
              <a:rPr lang="en-US" smtClean="0"/>
              <a:pPr/>
              <a:t>5/19/2014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013F82-EE5E-44EE-A61D-E31C6657F26F}" type="slidenum">
              <a:rPr lang="en-US" smtClean="0"/>
              <a:pPr/>
              <a:t>‹#›</a:t>
            </a:fld>
            <a:endParaRPr lang="en-US"/>
          </a:p>
        </p:txBody>
      </p:sp>
    </p:spTree>
    <p:extLst>
      <p:ext uri="{BB962C8B-B14F-4D97-AF65-F5344CB8AC3E}">
        <p14:creationId xmlns:p14="http://schemas.microsoft.com/office/powerpoint/2010/main" xmlns="" val="249905284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5599" y="609600"/>
            <a:ext cx="130440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159" y="609600"/>
            <a:ext cx="7058311"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3F41C87-7AD9-4845-A077-840E4A0F3F06}" type="datetimeFigureOut">
              <a:rPr lang="en-US" smtClean="0"/>
              <a:pPr/>
              <a:t>5/19/2014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013F82-EE5E-44EE-A61D-E31C6657F26F}" type="slidenum">
              <a:rPr lang="en-US" smtClean="0"/>
              <a:pPr/>
              <a:t>‹#›</a:t>
            </a:fld>
            <a:endParaRPr lang="en-US"/>
          </a:p>
        </p:txBody>
      </p:sp>
    </p:spTree>
    <p:extLst>
      <p:ext uri="{BB962C8B-B14F-4D97-AF65-F5344CB8AC3E}">
        <p14:creationId xmlns:p14="http://schemas.microsoft.com/office/powerpoint/2010/main" xmlns="" val="15795748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599"/>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3F41C87-7AD9-4845-A077-840E4A0F3F06}" type="datetimeFigureOut">
              <a:rPr lang="en-US" smtClean="0"/>
              <a:pPr/>
              <a:t>5/19/2014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013F82-EE5E-44EE-A61D-E31C6657F26F}" type="slidenum">
              <a:rPr lang="en-US" smtClean="0"/>
              <a:pPr/>
              <a:t>‹#›</a:t>
            </a:fld>
            <a:endParaRPr lang="en-US"/>
          </a:p>
        </p:txBody>
      </p:sp>
    </p:spTree>
    <p:extLst>
      <p:ext uri="{BB962C8B-B14F-4D97-AF65-F5344CB8AC3E}">
        <p14:creationId xmlns:p14="http://schemas.microsoft.com/office/powerpoint/2010/main" xmlns="" val="61492299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159" y="2700868"/>
            <a:ext cx="8594429" cy="1826581"/>
          </a:xfrm>
        </p:spPr>
        <p:txBody>
          <a:bodyPr anchor="b"/>
          <a:lstStyle>
            <a:lvl1pPr algn="l">
              <a:defRPr sz="3999"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159" y="4527448"/>
            <a:ext cx="8594429" cy="860400"/>
          </a:xfrm>
        </p:spPr>
        <p:txBody>
          <a:bodyPr anchor="t"/>
          <a:lstStyle>
            <a:lvl1pPr marL="0" indent="0" algn="l">
              <a:buNone/>
              <a:defRPr sz="1999">
                <a:solidFill>
                  <a:schemeClr val="tx1">
                    <a:lumMod val="50000"/>
                    <a:lumOff val="50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F41C87-7AD9-4845-A077-840E4A0F3F06}" type="datetimeFigureOut">
              <a:rPr lang="en-US" smtClean="0"/>
              <a:pPr/>
              <a:t>5/19/2014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013F82-EE5E-44EE-A61D-E31C6657F26F}" type="slidenum">
              <a:rPr lang="en-US" smtClean="0"/>
              <a:pPr/>
              <a:t>‹#›</a:t>
            </a:fld>
            <a:endParaRPr lang="en-US"/>
          </a:p>
        </p:txBody>
      </p:sp>
    </p:spTree>
    <p:extLst>
      <p:ext uri="{BB962C8B-B14F-4D97-AF65-F5344CB8AC3E}">
        <p14:creationId xmlns:p14="http://schemas.microsoft.com/office/powerpoint/2010/main" xmlns="" val="335749334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158" y="2160589"/>
            <a:ext cx="418294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8645" y="2160590"/>
            <a:ext cx="418294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3F41C87-7AD9-4845-A077-840E4A0F3F06}" type="datetimeFigureOut">
              <a:rPr lang="en-US" smtClean="0"/>
              <a:pPr/>
              <a:t>5/19/2014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013F82-EE5E-44EE-A61D-E31C6657F26F}" type="slidenum">
              <a:rPr lang="en-US" smtClean="0"/>
              <a:pPr/>
              <a:t>‹#›</a:t>
            </a:fld>
            <a:endParaRPr lang="en-US"/>
          </a:p>
        </p:txBody>
      </p:sp>
    </p:spTree>
    <p:extLst>
      <p:ext uri="{BB962C8B-B14F-4D97-AF65-F5344CB8AC3E}">
        <p14:creationId xmlns:p14="http://schemas.microsoft.com/office/powerpoint/2010/main" xmlns="" val="117972050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570" y="2160983"/>
            <a:ext cx="4184533" cy="576262"/>
          </a:xfrm>
        </p:spPr>
        <p:txBody>
          <a:bodyPr anchor="b">
            <a:noAutofit/>
          </a:bodyPr>
          <a:lstStyle>
            <a:lvl1pPr marL="0" indent="0">
              <a:buNone/>
              <a:defRPr sz="2399" b="0"/>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570" y="2737246"/>
            <a:ext cx="418453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7058" y="2160983"/>
            <a:ext cx="4184528" cy="576262"/>
          </a:xfrm>
        </p:spPr>
        <p:txBody>
          <a:bodyPr anchor="b">
            <a:noAutofit/>
          </a:bodyPr>
          <a:lstStyle>
            <a:lvl1pPr marL="0" indent="0">
              <a:buNone/>
              <a:defRPr sz="2399" b="0"/>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7059" y="2737246"/>
            <a:ext cx="418452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3F41C87-7AD9-4845-A077-840E4A0F3F06}" type="datetimeFigureOut">
              <a:rPr lang="en-US" smtClean="0"/>
              <a:pPr/>
              <a:t>5/19/2014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013F82-EE5E-44EE-A61D-E31C6657F26F}" type="slidenum">
              <a:rPr lang="en-US" smtClean="0"/>
              <a:pPr/>
              <a:t>‹#›</a:t>
            </a:fld>
            <a:endParaRPr lang="en-US"/>
          </a:p>
        </p:txBody>
      </p:sp>
    </p:spTree>
    <p:extLst>
      <p:ext uri="{BB962C8B-B14F-4D97-AF65-F5344CB8AC3E}">
        <p14:creationId xmlns:p14="http://schemas.microsoft.com/office/powerpoint/2010/main" xmlns="" val="200155294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158" y="609600"/>
            <a:ext cx="8594429"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3F41C87-7AD9-4845-A077-840E4A0F3F06}" type="datetimeFigureOut">
              <a:rPr lang="en-US" smtClean="0"/>
              <a:pPr/>
              <a:t>5/19/2014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013F82-EE5E-44EE-A61D-E31C6657F26F}" type="slidenum">
              <a:rPr lang="en-US" smtClean="0"/>
              <a:pPr/>
              <a:t>‹#›</a:t>
            </a:fld>
            <a:endParaRPr lang="en-US"/>
          </a:p>
        </p:txBody>
      </p:sp>
    </p:spTree>
    <p:extLst>
      <p:ext uri="{BB962C8B-B14F-4D97-AF65-F5344CB8AC3E}">
        <p14:creationId xmlns:p14="http://schemas.microsoft.com/office/powerpoint/2010/main" xmlns="" val="343636314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F41C87-7AD9-4845-A077-840E4A0F3F06}" type="datetimeFigureOut">
              <a:rPr lang="en-US" smtClean="0"/>
              <a:pPr/>
              <a:t>5/19/2014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013F82-EE5E-44EE-A61D-E31C6657F26F}" type="slidenum">
              <a:rPr lang="en-US" smtClean="0"/>
              <a:pPr/>
              <a:t>‹#›</a:t>
            </a:fld>
            <a:endParaRPr lang="en-US"/>
          </a:p>
        </p:txBody>
      </p:sp>
    </p:spTree>
    <p:extLst>
      <p:ext uri="{BB962C8B-B14F-4D97-AF65-F5344CB8AC3E}">
        <p14:creationId xmlns:p14="http://schemas.microsoft.com/office/powerpoint/2010/main" xmlns="" val="388506617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158" y="1498604"/>
            <a:ext cx="3853524" cy="1278466"/>
          </a:xfrm>
        </p:spPr>
        <p:txBody>
          <a:bodyPr anchor="b">
            <a:normAutofit/>
          </a:bodyPr>
          <a:lstStyle>
            <a:lvl1pPr>
              <a:defRPr sz="1999"/>
            </a:lvl1pPr>
          </a:lstStyle>
          <a:p>
            <a:r>
              <a:rPr lang="en-US" smtClean="0"/>
              <a:t>Click to edit Master title style</a:t>
            </a:r>
            <a:endParaRPr lang="en-US" dirty="0"/>
          </a:p>
        </p:txBody>
      </p:sp>
      <p:sp>
        <p:nvSpPr>
          <p:cNvPr id="3" name="Content Placeholder 2"/>
          <p:cNvSpPr>
            <a:spLocks noGrp="1"/>
          </p:cNvSpPr>
          <p:nvPr>
            <p:ph idx="1"/>
          </p:nvPr>
        </p:nvSpPr>
        <p:spPr>
          <a:xfrm>
            <a:off x="4759222" y="514925"/>
            <a:ext cx="4512366"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158" y="2777069"/>
            <a:ext cx="3853524" cy="2584449"/>
          </a:xfrm>
        </p:spPr>
        <p:txBody>
          <a:bodyPr>
            <a:normAutofit/>
          </a:bodyPr>
          <a:lstStyle>
            <a:lvl1pPr marL="0" indent="0">
              <a:buNone/>
              <a:defRPr sz="1400"/>
            </a:lvl1pPr>
            <a:lvl2pPr marL="456926" indent="0">
              <a:buNone/>
              <a:defRPr sz="1400"/>
            </a:lvl2pPr>
            <a:lvl3pPr marL="913852" indent="0">
              <a:buNone/>
              <a:defRPr sz="1200"/>
            </a:lvl3pPr>
            <a:lvl4pPr marL="1370778" indent="0">
              <a:buNone/>
              <a:defRPr sz="1000"/>
            </a:lvl4pPr>
            <a:lvl5pPr marL="1827703" indent="0">
              <a:buNone/>
              <a:defRPr sz="1000"/>
            </a:lvl5pPr>
            <a:lvl6pPr marL="2284628" indent="0">
              <a:buNone/>
              <a:defRPr sz="1000"/>
            </a:lvl6pPr>
            <a:lvl7pPr marL="2741554" indent="0">
              <a:buNone/>
              <a:defRPr sz="1000"/>
            </a:lvl7pPr>
            <a:lvl8pPr marL="3198480" indent="0">
              <a:buNone/>
              <a:defRPr sz="1000"/>
            </a:lvl8pPr>
            <a:lvl9pPr marL="3655406"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F41C87-7AD9-4845-A077-840E4A0F3F06}" type="datetimeFigureOut">
              <a:rPr lang="en-US" smtClean="0"/>
              <a:pPr/>
              <a:t>5/19/2014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013F82-EE5E-44EE-A61D-E31C6657F26F}" type="slidenum">
              <a:rPr lang="en-US" smtClean="0"/>
              <a:pPr/>
              <a:t>‹#›</a:t>
            </a:fld>
            <a:endParaRPr lang="en-US"/>
          </a:p>
        </p:txBody>
      </p:sp>
    </p:spTree>
    <p:extLst>
      <p:ext uri="{BB962C8B-B14F-4D97-AF65-F5344CB8AC3E}">
        <p14:creationId xmlns:p14="http://schemas.microsoft.com/office/powerpoint/2010/main" xmlns="" val="390419466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158" y="4800600"/>
            <a:ext cx="8594428" cy="566738"/>
          </a:xfrm>
        </p:spPr>
        <p:txBody>
          <a:bodyPr anchor="b">
            <a:normAutofit/>
          </a:bodyPr>
          <a:lstStyle>
            <a:lvl1pPr algn="l">
              <a:defRPr sz="2399"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158" y="609600"/>
            <a:ext cx="8594429" cy="3845718"/>
          </a:xfrm>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158" y="5367338"/>
            <a:ext cx="8594428" cy="674024"/>
          </a:xfrm>
        </p:spPr>
        <p:txBody>
          <a:bodyPr>
            <a:normAutofit/>
          </a:bodyPr>
          <a:lstStyle>
            <a:lvl1pPr marL="0" indent="0">
              <a:buNone/>
              <a:defRPr sz="12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F41C87-7AD9-4845-A077-840E4A0F3F06}" type="datetimeFigureOut">
              <a:rPr lang="en-US" smtClean="0"/>
              <a:pPr/>
              <a:t>5/19/2014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013F82-EE5E-44EE-A61D-E31C6657F26F}" type="slidenum">
              <a:rPr lang="en-US" smtClean="0"/>
              <a:pPr/>
              <a:t>‹#›</a:t>
            </a:fld>
            <a:endParaRPr lang="en-US"/>
          </a:p>
        </p:txBody>
      </p:sp>
    </p:spTree>
    <p:extLst>
      <p:ext uri="{BB962C8B-B14F-4D97-AF65-F5344CB8AC3E}">
        <p14:creationId xmlns:p14="http://schemas.microsoft.com/office/powerpoint/2010/main" xmlns="" val="33090975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88825"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158" y="609600"/>
            <a:ext cx="8594429"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158" y="2160590"/>
            <a:ext cx="8594429"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3257" y="6041363"/>
            <a:ext cx="91170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3F41C87-7AD9-4845-A077-840E4A0F3F06}" type="datetimeFigureOut">
              <a:rPr lang="en-US" smtClean="0"/>
              <a:pPr/>
              <a:t>5/19/2014</a:t>
            </a:fld>
            <a:endParaRPr lang="en-US"/>
          </a:p>
        </p:txBody>
      </p:sp>
      <p:sp>
        <p:nvSpPr>
          <p:cNvPr id="5" name="Footer Placeholder 4"/>
          <p:cNvSpPr>
            <a:spLocks noGrp="1"/>
          </p:cNvSpPr>
          <p:nvPr>
            <p:ph type="ftr" sz="quarter" idx="3"/>
          </p:nvPr>
        </p:nvSpPr>
        <p:spPr>
          <a:xfrm>
            <a:off x="677158" y="6041363"/>
            <a:ext cx="629597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88426" y="6041363"/>
            <a:ext cx="683161" cy="365125"/>
          </a:xfrm>
          <a:prstGeom prst="rect">
            <a:avLst/>
          </a:prstGeom>
        </p:spPr>
        <p:txBody>
          <a:bodyPr vert="horz" lIns="91440" tIns="45720" rIns="91440" bIns="45720" rtlCol="0" anchor="ctr"/>
          <a:lstStyle>
            <a:lvl1pPr algn="r">
              <a:defRPr sz="900">
                <a:solidFill>
                  <a:schemeClr val="accent1"/>
                </a:solidFill>
              </a:defRPr>
            </a:lvl1pPr>
          </a:lstStyle>
          <a:p>
            <a:fld id="{2A013F82-EE5E-44EE-A61D-E31C6657F26F}" type="slidenum">
              <a:rPr lang="en-US" smtClean="0"/>
              <a:pPr/>
              <a:t>‹#›</a:t>
            </a:fld>
            <a:endParaRPr lang="en-US"/>
          </a:p>
        </p:txBody>
      </p:sp>
    </p:spTree>
    <p:extLst>
      <p:ext uri="{BB962C8B-B14F-4D97-AF65-F5344CB8AC3E}">
        <p14:creationId xmlns:p14="http://schemas.microsoft.com/office/powerpoint/2010/main" xmlns="" val="2286361990"/>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 id="2147483761" r:id="rId12"/>
    <p:sldLayoutId id="2147483762" r:id="rId13"/>
    <p:sldLayoutId id="2147483763" r:id="rId14"/>
    <p:sldLayoutId id="2147483764" r:id="rId15"/>
    <p:sldLayoutId id="2147483765" r:id="rId16"/>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txStyles>
    <p:titleStyle>
      <a:lvl1pPr algn="l" defTabSz="457063" rtl="0" eaLnBrk="1" latinLnBrk="0" hangingPunct="1">
        <a:spcBef>
          <a:spcPct val="0"/>
        </a:spcBef>
        <a:buNone/>
        <a:defRPr sz="3599"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797" indent="-342797" algn="l" defTabSz="457063" rtl="0" eaLnBrk="1" latinLnBrk="0" hangingPunct="1">
        <a:spcBef>
          <a:spcPts val="1000"/>
        </a:spcBef>
        <a:spcAft>
          <a:spcPts val="0"/>
        </a:spcAft>
        <a:buClr>
          <a:schemeClr val="accent1"/>
        </a:buClr>
        <a:buSzPct val="80000"/>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063" rtl="0" eaLnBrk="1" latinLnBrk="0" hangingPunct="1">
        <a:defRPr sz="1799" kern="1200">
          <a:solidFill>
            <a:schemeClr val="tx1"/>
          </a:solidFill>
          <a:latin typeface="+mn-lt"/>
          <a:ea typeface="+mn-ea"/>
          <a:cs typeface="+mn-cs"/>
        </a:defRPr>
      </a:lvl1pPr>
      <a:lvl2pPr marL="457063" algn="l" defTabSz="457063" rtl="0" eaLnBrk="1" latinLnBrk="0" hangingPunct="1">
        <a:defRPr sz="1799" kern="1200">
          <a:solidFill>
            <a:schemeClr val="tx1"/>
          </a:solidFill>
          <a:latin typeface="+mn-lt"/>
          <a:ea typeface="+mn-ea"/>
          <a:cs typeface="+mn-cs"/>
        </a:defRPr>
      </a:lvl2pPr>
      <a:lvl3pPr marL="914126" algn="l" defTabSz="457063" rtl="0" eaLnBrk="1" latinLnBrk="0" hangingPunct="1">
        <a:defRPr sz="1799" kern="1200">
          <a:solidFill>
            <a:schemeClr val="tx1"/>
          </a:solidFill>
          <a:latin typeface="+mn-lt"/>
          <a:ea typeface="+mn-ea"/>
          <a:cs typeface="+mn-cs"/>
        </a:defRPr>
      </a:lvl3pPr>
      <a:lvl4pPr marL="1371189" algn="l" defTabSz="457063" rtl="0" eaLnBrk="1" latinLnBrk="0" hangingPunct="1">
        <a:defRPr sz="1799" kern="1200">
          <a:solidFill>
            <a:schemeClr val="tx1"/>
          </a:solidFill>
          <a:latin typeface="+mn-lt"/>
          <a:ea typeface="+mn-ea"/>
          <a:cs typeface="+mn-cs"/>
        </a:defRPr>
      </a:lvl4pPr>
      <a:lvl5pPr marL="1828251" algn="l" defTabSz="457063" rtl="0" eaLnBrk="1" latinLnBrk="0" hangingPunct="1">
        <a:defRPr sz="1799" kern="1200">
          <a:solidFill>
            <a:schemeClr val="tx1"/>
          </a:solidFill>
          <a:latin typeface="+mn-lt"/>
          <a:ea typeface="+mn-ea"/>
          <a:cs typeface="+mn-cs"/>
        </a:defRPr>
      </a:lvl5pPr>
      <a:lvl6pPr marL="2285314" algn="l" defTabSz="457063" rtl="0" eaLnBrk="1" latinLnBrk="0" hangingPunct="1">
        <a:defRPr sz="1799" kern="1200">
          <a:solidFill>
            <a:schemeClr val="tx1"/>
          </a:solidFill>
          <a:latin typeface="+mn-lt"/>
          <a:ea typeface="+mn-ea"/>
          <a:cs typeface="+mn-cs"/>
        </a:defRPr>
      </a:lvl6pPr>
      <a:lvl7pPr marL="2742377" algn="l" defTabSz="457063" rtl="0" eaLnBrk="1" latinLnBrk="0" hangingPunct="1">
        <a:defRPr sz="1799" kern="1200">
          <a:solidFill>
            <a:schemeClr val="tx1"/>
          </a:solidFill>
          <a:latin typeface="+mn-lt"/>
          <a:ea typeface="+mn-ea"/>
          <a:cs typeface="+mn-cs"/>
        </a:defRPr>
      </a:lvl7pPr>
      <a:lvl8pPr marL="3199440" algn="l" defTabSz="457063" rtl="0" eaLnBrk="1" latinLnBrk="0" hangingPunct="1">
        <a:defRPr sz="1799" kern="1200">
          <a:solidFill>
            <a:schemeClr val="tx1"/>
          </a:solidFill>
          <a:latin typeface="+mn-lt"/>
          <a:ea typeface="+mn-ea"/>
          <a:cs typeface="+mn-cs"/>
        </a:defRPr>
      </a:lvl8pPr>
      <a:lvl9pPr marL="3656503" algn="l" defTabSz="457063" rtl="0" eaLnBrk="1" latinLnBrk="0" hangingPunct="1">
        <a:defRPr sz="1799" kern="1200">
          <a:solidFill>
            <a:schemeClr val="tx1"/>
          </a:solidFill>
          <a:latin typeface="+mn-lt"/>
          <a:ea typeface="+mn-ea"/>
          <a:cs typeface="+mn-cs"/>
        </a:defRPr>
      </a:lvl9pPr>
    </p:otherStyle>
  </p:txStyles>
  <p:extLst>
    <p:ext uri="{27BBF7A9-308A-43DC-89C8-2F10F3537804}">
      <p15:sldGuideLst xmlns:p15="http://schemas.microsoft.com/office/powerpoint/2012/main" xmlns="">
        <p15:guide id="1" pos="3839" userDrawn="1">
          <p15:clr>
            <a:srgbClr val="F26B43"/>
          </p15:clr>
        </p15:guide>
        <p15:guide id="2"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hyperlink" Target="http://www.medicinenet.com/depression/article.htm" TargetMode="External"/><Relationship Id="rId7" Type="http://schemas.openxmlformats.org/officeDocument/2006/relationships/hyperlink" Target="http://www.medicinenet.com/cholesterol_management/article.htm" TargetMode="External"/><Relationship Id="rId2" Type="http://schemas.openxmlformats.org/officeDocument/2006/relationships/hyperlink" Target="http://www.medicinenet.com/fatigue/article.htm" TargetMode="External"/><Relationship Id="rId1" Type="http://schemas.openxmlformats.org/officeDocument/2006/relationships/slideLayout" Target="../slideLayouts/slideLayout8.xml"/><Relationship Id="rId6" Type="http://schemas.openxmlformats.org/officeDocument/2006/relationships/hyperlink" Target="http://www.medicinenet.com/dry_skin/article.htm" TargetMode="External"/><Relationship Id="rId5" Type="http://schemas.openxmlformats.org/officeDocument/2006/relationships/hyperlink" Target="http://www.medicinenet.com/constipation/article.htm" TargetMode="External"/><Relationship Id="rId4" Type="http://schemas.openxmlformats.org/officeDocument/2006/relationships/hyperlink" Target="http://www.medicinenet.com/weight_gain/symptoms.htm"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ncbi.nlm.nih.gov/pubmed/7532241"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www.medterms.com/script/main/art.asp?articlekey=5826" TargetMode="External"/><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hyperlink" Target="http://www.medterms.com/script/main/art.asp?articlekey=3674" TargetMode="External"/><Relationship Id="rId7" Type="http://schemas.openxmlformats.org/officeDocument/2006/relationships/image" Target="../media/image5.jpeg"/><Relationship Id="rId2" Type="http://schemas.openxmlformats.org/officeDocument/2006/relationships/hyperlink" Target="http://www.medicinenet.com/tremor/article.htm" TargetMode="External"/><Relationship Id="rId1" Type="http://schemas.openxmlformats.org/officeDocument/2006/relationships/slideLayout" Target="../slideLayouts/slideLayout8.xml"/><Relationship Id="rId6" Type="http://schemas.openxmlformats.org/officeDocument/2006/relationships/hyperlink" Target="http://www.medicinenet.com/vaginal_bleeding/article.htm" TargetMode="External"/><Relationship Id="rId5" Type="http://schemas.openxmlformats.org/officeDocument/2006/relationships/hyperlink" Target="http://www.medterms.com/script/main/art.asp?articlekey=9879" TargetMode="External"/><Relationship Id="rId4" Type="http://schemas.openxmlformats.org/officeDocument/2006/relationships/hyperlink" Target="http://www.medicinenet.com/weight_loss/symptoms.htm"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www.medicinenet.com/hyperthyroidism/article.htm" TargetMode="Externa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531812" y="1066800"/>
            <a:ext cx="8229600" cy="1066800"/>
          </a:xfrm>
        </p:spPr>
        <p:txBody>
          <a:bodyPr>
            <a:normAutofit fontScale="90000"/>
          </a:bodyPr>
          <a:lstStyle/>
          <a:p>
            <a:r>
              <a:rPr lang="en-US" dirty="0" smtClean="0"/>
              <a:t>Thyroid Gland and Related Diseases </a:t>
            </a:r>
            <a:endParaRPr lang="en-US" dirty="0"/>
          </a:p>
        </p:txBody>
      </p:sp>
      <p:sp>
        <p:nvSpPr>
          <p:cNvPr id="4" name="Subtitle 3"/>
          <p:cNvSpPr>
            <a:spLocks noGrp="1"/>
          </p:cNvSpPr>
          <p:nvPr>
            <p:ph type="subTitle" idx="1"/>
          </p:nvPr>
        </p:nvSpPr>
        <p:spPr>
          <a:xfrm>
            <a:off x="6627812" y="5257800"/>
            <a:ext cx="1752600" cy="1219200"/>
          </a:xfrm>
        </p:spPr>
        <p:txBody>
          <a:bodyPr>
            <a:normAutofit/>
          </a:bodyPr>
          <a:lstStyle/>
          <a:p>
            <a:pPr algn="l"/>
            <a:r>
              <a:rPr lang="it-IT" sz="1200" dirty="0" smtClean="0">
                <a:latin typeface="Times New Roman" pitchFamily="18" charset="0"/>
                <a:cs typeface="Times New Roman" pitchFamily="18" charset="0"/>
              </a:rPr>
              <a:t>Presented by</a:t>
            </a:r>
            <a:endParaRPr lang="it-IT" sz="1200" dirty="0">
              <a:latin typeface="Times New Roman" pitchFamily="18" charset="0"/>
              <a:cs typeface="Times New Roman" pitchFamily="18" charset="0"/>
            </a:endParaRPr>
          </a:p>
          <a:p>
            <a:r>
              <a:rPr lang="it-IT" sz="1200" dirty="0" smtClean="0">
                <a:latin typeface="Times New Roman" pitchFamily="18" charset="0"/>
                <a:cs typeface="Times New Roman" pitchFamily="18" charset="0"/>
              </a:rPr>
              <a:t>Idelina Almanzar</a:t>
            </a:r>
          </a:p>
          <a:p>
            <a:r>
              <a:rPr lang="it-IT" sz="1200" dirty="0" smtClean="0">
                <a:latin typeface="Times New Roman" pitchFamily="18" charset="0"/>
                <a:cs typeface="Times New Roman" pitchFamily="18" charset="0"/>
              </a:rPr>
              <a:t>Johanna Barcia </a:t>
            </a:r>
          </a:p>
          <a:p>
            <a:r>
              <a:rPr lang="it-IT" sz="1200" dirty="0" smtClean="0">
                <a:latin typeface="Times New Roman" pitchFamily="18" charset="0"/>
                <a:cs typeface="Times New Roman" pitchFamily="18" charset="0"/>
              </a:rPr>
              <a:t>Hilary Pena</a:t>
            </a:r>
            <a:endParaRPr lang="it-IT" sz="1200" dirty="0">
              <a:latin typeface="Times New Roman" pitchFamily="18" charset="0"/>
              <a:cs typeface="Times New Roman" pitchFamily="18" charset="0"/>
            </a:endParaRPr>
          </a:p>
        </p:txBody>
      </p:sp>
    </p:spTree>
    <p:extLst>
      <p:ext uri="{BB962C8B-B14F-4D97-AF65-F5344CB8AC3E}">
        <p14:creationId xmlns:p14="http://schemas.microsoft.com/office/powerpoint/2010/main" xmlns="" val="28089201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heel(1)">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heel(1)">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heel(1)">
                                      <p:cBhvr>
                                        <p:cTn id="17" dur="20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heel(1)">
                                      <p:cBhvr>
                                        <p:cTn id="22" dur="2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4012" y="457200"/>
            <a:ext cx="3505200" cy="1219200"/>
          </a:xfrm>
        </p:spPr>
        <p:txBody>
          <a:bodyPr/>
          <a:lstStyle/>
          <a:p>
            <a:r>
              <a:rPr lang="en-US" dirty="0" smtClean="0"/>
              <a:t>Symptoms of Hypothyroidism</a:t>
            </a:r>
            <a:endParaRPr lang="en-US" dirty="0"/>
          </a:p>
        </p:txBody>
      </p:sp>
      <p:sp>
        <p:nvSpPr>
          <p:cNvPr id="4" name="Text Placeholder 3"/>
          <p:cNvSpPr>
            <a:spLocks noGrp="1"/>
          </p:cNvSpPr>
          <p:nvPr>
            <p:ph type="body" sz="half" idx="2"/>
          </p:nvPr>
        </p:nvSpPr>
        <p:spPr>
          <a:xfrm>
            <a:off x="677158" y="2057401"/>
            <a:ext cx="3853524" cy="4343400"/>
          </a:xfrm>
        </p:spPr>
        <p:txBody>
          <a:bodyPr>
            <a:normAutofit fontScale="55000" lnSpcReduction="20000"/>
          </a:bodyPr>
          <a:lstStyle/>
          <a:p>
            <a:pPr marL="457200" indent="-457200">
              <a:buFont typeface="Arial" pitchFamily="34" charset="0"/>
              <a:buChar char="•"/>
            </a:pPr>
            <a:r>
              <a:rPr lang="en-US" sz="3500" u="sng" dirty="0" smtClean="0">
                <a:hlinkClick r:id="rId2"/>
              </a:rPr>
              <a:t>Fatigue</a:t>
            </a:r>
            <a:endParaRPr lang="en-US" sz="3500" dirty="0"/>
          </a:p>
          <a:p>
            <a:pPr marL="457200" indent="-457200">
              <a:buFont typeface="Arial" pitchFamily="34" charset="0"/>
              <a:buChar char="•"/>
            </a:pPr>
            <a:r>
              <a:rPr lang="en-US" sz="3500" u="sng" dirty="0">
                <a:hlinkClick r:id="rId3"/>
              </a:rPr>
              <a:t>Depression</a:t>
            </a:r>
            <a:endParaRPr lang="en-US" sz="3500" dirty="0"/>
          </a:p>
          <a:p>
            <a:pPr marL="457200" indent="-457200">
              <a:buFont typeface="Arial" pitchFamily="34" charset="0"/>
              <a:buChar char="•"/>
            </a:pPr>
            <a:r>
              <a:rPr lang="en-US" sz="3500" dirty="0"/>
              <a:t>Modest </a:t>
            </a:r>
            <a:r>
              <a:rPr lang="en-US" sz="3500" u="sng" dirty="0">
                <a:hlinkClick r:id="rId4"/>
              </a:rPr>
              <a:t>weight gain</a:t>
            </a:r>
            <a:endParaRPr lang="en-US" sz="3500" dirty="0"/>
          </a:p>
          <a:p>
            <a:pPr marL="457200" indent="-457200">
              <a:buFont typeface="Arial" pitchFamily="34" charset="0"/>
              <a:buChar char="•"/>
            </a:pPr>
            <a:r>
              <a:rPr lang="en-US" sz="3500" dirty="0"/>
              <a:t>Cold intolerance</a:t>
            </a:r>
          </a:p>
          <a:p>
            <a:pPr marL="457200" indent="-457200">
              <a:buFont typeface="Arial" pitchFamily="34" charset="0"/>
              <a:buChar char="•"/>
            </a:pPr>
            <a:r>
              <a:rPr lang="en-US" sz="3500" dirty="0"/>
              <a:t>Excessive sleepiness</a:t>
            </a:r>
          </a:p>
          <a:p>
            <a:pPr marL="457200" indent="-457200">
              <a:buFont typeface="Arial" pitchFamily="34" charset="0"/>
              <a:buChar char="•"/>
            </a:pPr>
            <a:r>
              <a:rPr lang="en-US" sz="3500" dirty="0"/>
              <a:t>Dry, coarse hair</a:t>
            </a:r>
          </a:p>
          <a:p>
            <a:pPr marL="457200" indent="-457200">
              <a:buFont typeface="Arial" pitchFamily="34" charset="0"/>
              <a:buChar char="•"/>
            </a:pPr>
            <a:r>
              <a:rPr lang="en-US" sz="3500" u="sng" dirty="0">
                <a:hlinkClick r:id="rId5"/>
              </a:rPr>
              <a:t>Constipation</a:t>
            </a:r>
            <a:endParaRPr lang="en-US" sz="3500" dirty="0"/>
          </a:p>
          <a:p>
            <a:pPr marL="457200" indent="-457200">
              <a:buFont typeface="Arial" pitchFamily="34" charset="0"/>
              <a:buChar char="•"/>
            </a:pPr>
            <a:r>
              <a:rPr lang="en-US" sz="3500" u="sng" dirty="0">
                <a:hlinkClick r:id="rId6"/>
              </a:rPr>
              <a:t>Dry skin</a:t>
            </a:r>
            <a:endParaRPr lang="en-US" sz="3500" dirty="0"/>
          </a:p>
          <a:p>
            <a:pPr marL="457200" indent="-457200">
              <a:buFont typeface="Arial" pitchFamily="34" charset="0"/>
              <a:buChar char="•"/>
            </a:pPr>
            <a:r>
              <a:rPr lang="en-US" sz="3500" dirty="0"/>
              <a:t>Muscle cramps</a:t>
            </a:r>
          </a:p>
          <a:p>
            <a:pPr marL="457200" indent="-457200">
              <a:buFont typeface="Arial" pitchFamily="34" charset="0"/>
              <a:buChar char="•"/>
            </a:pPr>
            <a:r>
              <a:rPr lang="en-US" sz="3500" u="sng" dirty="0">
                <a:hlinkClick r:id="rId7"/>
              </a:rPr>
              <a:t>Increased cholesterol levels</a:t>
            </a:r>
            <a:endParaRPr lang="en-US" sz="3500" dirty="0"/>
          </a:p>
          <a:p>
            <a:pPr marL="457200" indent="-457200">
              <a:buFont typeface="Arial" pitchFamily="34" charset="0"/>
              <a:buChar char="•"/>
            </a:pPr>
            <a:r>
              <a:rPr lang="en-US" sz="3500" dirty="0"/>
              <a:t>Decreased concentration</a:t>
            </a:r>
          </a:p>
          <a:p>
            <a:pPr marL="457200" indent="-457200">
              <a:buFont typeface="Arial" pitchFamily="34" charset="0"/>
              <a:buChar char="•"/>
            </a:pPr>
            <a:r>
              <a:rPr lang="en-US" sz="3500" dirty="0" smtClean="0"/>
              <a:t>Swelling </a:t>
            </a:r>
            <a:r>
              <a:rPr lang="en-US" sz="3500" dirty="0"/>
              <a:t>of the legs</a:t>
            </a:r>
          </a:p>
          <a:p>
            <a:endParaRPr lang="en-US" dirty="0"/>
          </a:p>
        </p:txBody>
      </p:sp>
      <p:pic>
        <p:nvPicPr>
          <p:cNvPr id="5" name="Content Placeholder 6"/>
          <p:cNvPicPr>
            <a:picLocks noGrp="1" noChangeAspect="1"/>
          </p:cNvPicPr>
          <p:nvPr>
            <p:ph idx="1"/>
          </p:nvPr>
        </p:nvPicPr>
        <p:blipFill>
          <a:blip r:embed="rId8" cstate="print">
            <a:extLst>
              <a:ext uri="{28A0092B-C50C-407E-A947-70E740481C1C}">
                <a14:useLocalDpi xmlns:a14="http://schemas.microsoft.com/office/drawing/2010/main" xmlns="" val="0"/>
              </a:ext>
            </a:extLst>
          </a:blip>
          <a:stretch>
            <a:fillRect/>
          </a:stretch>
        </p:blipFill>
        <p:spPr>
          <a:xfrm>
            <a:off x="5256212" y="2286000"/>
            <a:ext cx="3505200" cy="3810000"/>
          </a:xfrm>
        </p:spPr>
      </p:pic>
    </p:spTree>
    <p:extLst>
      <p:ext uri="{BB962C8B-B14F-4D97-AF65-F5344CB8AC3E}">
        <p14:creationId xmlns:p14="http://schemas.microsoft.com/office/powerpoint/2010/main" xmlns="" val="3752699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ppt_w</p:attrName>
                                        </p:attrNameLst>
                                      </p:cBhvr>
                                      <p:tavLst>
                                        <p:tav tm="0" fmla="#ppt_w*sin(2.5*pi*$)">
                                          <p:val>
                                            <p:fltVal val="0"/>
                                          </p:val>
                                        </p:tav>
                                        <p:tav tm="100000">
                                          <p:val>
                                            <p:fltVal val="1"/>
                                          </p:val>
                                        </p:tav>
                                      </p:tavLst>
                                    </p:anim>
                                    <p:anim calcmode="lin" valueType="num">
                                      <p:cBhvr>
                                        <p:cTn id="9" dur="2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Oral manifestations of Thyroid disease</a:t>
            </a:r>
            <a:endParaRPr lang="en-US" dirty="0"/>
          </a:p>
        </p:txBody>
      </p:sp>
      <p:pic>
        <p:nvPicPr>
          <p:cNvPr id="7" name="Content Placeholder 6"/>
          <p:cNvPicPr>
            <a:picLocks noGrp="1" noChangeAspect="1"/>
          </p:cNvPicPr>
          <p:nvPr>
            <p:ph sz="half" idx="2"/>
          </p:nvPr>
        </p:nvPicPr>
        <p:blipFill>
          <a:blip r:embed="rId2" cstate="print">
            <a:extLst>
              <a:ext uri="{28A0092B-C50C-407E-A947-70E740481C1C}">
                <a14:useLocalDpi xmlns:a14="http://schemas.microsoft.com/office/drawing/2010/main" xmlns="" val="0"/>
              </a:ext>
            </a:extLst>
          </a:blip>
          <a:stretch>
            <a:fillRect/>
          </a:stretch>
        </p:blipFill>
        <p:spPr>
          <a:xfrm>
            <a:off x="1770003" y="1371600"/>
            <a:ext cx="6408737" cy="4723075"/>
          </a:xfrm>
        </p:spPr>
      </p:pic>
    </p:spTree>
    <p:extLst>
      <p:ext uri="{BB962C8B-B14F-4D97-AF65-F5344CB8AC3E}">
        <p14:creationId xmlns:p14="http://schemas.microsoft.com/office/powerpoint/2010/main" xmlns="" val="268142505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5412" y="533400"/>
            <a:ext cx="4648200" cy="1219200"/>
          </a:xfrm>
        </p:spPr>
        <p:txBody>
          <a:bodyPr>
            <a:normAutofit/>
          </a:bodyPr>
          <a:lstStyle/>
          <a:p>
            <a:r>
              <a:rPr lang="en-US" dirty="0" smtClean="0"/>
              <a:t> </a:t>
            </a:r>
            <a:r>
              <a:rPr lang="en-US" b="1" dirty="0"/>
              <a:t>Prevalence and Impact of Thyroid Disease</a:t>
            </a:r>
            <a:endParaRPr lang="en-US" dirty="0"/>
          </a:p>
        </p:txBody>
      </p:sp>
      <p:sp>
        <p:nvSpPr>
          <p:cNvPr id="6" name="Content Placeholder 2"/>
          <p:cNvSpPr>
            <a:spLocks noGrp="1"/>
          </p:cNvSpPr>
          <p:nvPr>
            <p:ph type="body" sz="half" idx="2"/>
          </p:nvPr>
        </p:nvSpPr>
        <p:spPr>
          <a:xfrm>
            <a:off x="677158" y="2362201"/>
            <a:ext cx="7474654" cy="3733800"/>
          </a:xfrm>
        </p:spPr>
        <p:txBody>
          <a:bodyPr>
            <a:normAutofit fontScale="92500" lnSpcReduction="10000"/>
          </a:bodyPr>
          <a:lstStyle/>
          <a:p>
            <a:pPr marL="285750" indent="-285750" fontAlgn="base">
              <a:buFont typeface="Arial" pitchFamily="34" charset="0"/>
              <a:buChar char="•"/>
            </a:pPr>
            <a:r>
              <a:rPr lang="en-US" dirty="0"/>
              <a:t/>
            </a:r>
            <a:br>
              <a:rPr lang="en-US" dirty="0"/>
            </a:br>
            <a:r>
              <a:rPr lang="en-US" dirty="0"/>
              <a:t>More than 12 percent of the U.S. population will develop a thyroid condition during their lifetime.</a:t>
            </a:r>
          </a:p>
          <a:p>
            <a:pPr marL="285750" indent="-285750" fontAlgn="base">
              <a:buFont typeface="Arial" pitchFamily="34" charset="0"/>
              <a:buChar char="•"/>
            </a:pPr>
            <a:r>
              <a:rPr lang="en-US" dirty="0"/>
              <a:t>An estimated 20 million Americans have some form of thyroid disease.</a:t>
            </a:r>
          </a:p>
          <a:p>
            <a:pPr marL="285750" indent="-285750" fontAlgn="base">
              <a:buFont typeface="Arial" pitchFamily="34" charset="0"/>
              <a:buChar char="•"/>
            </a:pPr>
            <a:r>
              <a:rPr lang="en-US" dirty="0"/>
              <a:t>Up to 60 percent of those with thyroid disease are unaware of their condition.</a:t>
            </a:r>
          </a:p>
          <a:p>
            <a:pPr marL="285750" indent="-285750" fontAlgn="base">
              <a:buFont typeface="Arial" pitchFamily="34" charset="0"/>
              <a:buChar char="•"/>
            </a:pPr>
            <a:r>
              <a:rPr lang="en-US" dirty="0"/>
              <a:t>Women are five to eight times more likely than men to have thyroid problems.</a:t>
            </a:r>
          </a:p>
          <a:p>
            <a:pPr marL="285750" indent="-285750" fontAlgn="base">
              <a:buFont typeface="Arial" pitchFamily="34" charset="0"/>
              <a:buChar char="•"/>
            </a:pPr>
            <a:r>
              <a:rPr lang="en-US" dirty="0"/>
              <a:t>One woman in eight will develop a thyroid disorder during her lifetime.</a:t>
            </a:r>
          </a:p>
          <a:p>
            <a:pPr marL="285750" indent="-285750" fontAlgn="base">
              <a:buFont typeface="Arial" pitchFamily="34" charset="0"/>
              <a:buChar char="•"/>
            </a:pPr>
            <a:r>
              <a:rPr lang="en-US" dirty="0"/>
              <a:t>Most thyroid cancers respond to treatment, although a small percentage can be very aggressive.</a:t>
            </a:r>
          </a:p>
          <a:p>
            <a:pPr marL="285750" indent="-285750" fontAlgn="base">
              <a:buFont typeface="Arial" pitchFamily="34" charset="0"/>
              <a:buChar char="•"/>
            </a:pPr>
            <a:r>
              <a:rPr lang="en-US" dirty="0"/>
              <a:t>The causes of thyroid problems are largely unknown.</a:t>
            </a:r>
          </a:p>
          <a:p>
            <a:pPr marL="285750" indent="-285750" fontAlgn="base">
              <a:buFont typeface="Arial" pitchFamily="34" charset="0"/>
              <a:buChar char="•"/>
            </a:pPr>
            <a:r>
              <a:rPr lang="en-US" dirty="0"/>
              <a:t>Undiagnosed thyroid disease may put patients at risk for certain serious conditions, such as cardiovascular diseases, osteoporosis and infertility.</a:t>
            </a:r>
          </a:p>
          <a:p>
            <a:pPr marL="285750" indent="-285750" fontAlgn="base">
              <a:buFont typeface="Arial" pitchFamily="34" charset="0"/>
              <a:buChar char="•"/>
            </a:pPr>
            <a:r>
              <a:rPr lang="en-US" dirty="0"/>
              <a:t>Pregnant women with undiagnosed or inadequately treated hypothyroidism have an increased risk of miscarriage, preterm delivery, and severe developmental problems in their children.</a:t>
            </a:r>
          </a:p>
          <a:p>
            <a:pPr marL="285750" indent="-285750">
              <a:buFont typeface="Arial" pitchFamily="34" charset="0"/>
              <a:buChar char="•"/>
            </a:pPr>
            <a:endParaRPr lang="en-US" dirty="0"/>
          </a:p>
        </p:txBody>
      </p:sp>
    </p:spTree>
    <p:extLst>
      <p:ext uri="{BB962C8B-B14F-4D97-AF65-F5344CB8AC3E}">
        <p14:creationId xmlns:p14="http://schemas.microsoft.com/office/powerpoint/2010/main" xmlns="" val="137608164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2132012" y="304800"/>
            <a:ext cx="5545247" cy="638503"/>
          </a:xfrm>
        </p:spPr>
        <p:txBody>
          <a:bodyPr/>
          <a:lstStyle/>
          <a:p>
            <a:pPr algn="l"/>
            <a:r>
              <a:rPr lang="en-US" sz="2400" dirty="0" smtClean="0"/>
              <a:t>Drugs used to treat Thyroid </a:t>
            </a:r>
            <a:r>
              <a:rPr lang="en-US" sz="2400" dirty="0"/>
              <a:t>D</a:t>
            </a:r>
            <a:r>
              <a:rPr lang="en-US" sz="2400" dirty="0" smtClean="0"/>
              <a:t>iseases</a:t>
            </a:r>
            <a:endParaRPr lang="en-US" sz="2400" dirty="0"/>
          </a:p>
        </p:txBody>
      </p:sp>
      <p:graphicFrame>
        <p:nvGraphicFramePr>
          <p:cNvPr id="8" name="Table 7"/>
          <p:cNvGraphicFramePr>
            <a:graphicFrameLocks noGrp="1"/>
          </p:cNvGraphicFramePr>
          <p:nvPr>
            <p:extLst>
              <p:ext uri="{D42A27DB-BD31-4B8C-83A1-F6EECF244321}">
                <p14:modId xmlns:p14="http://schemas.microsoft.com/office/powerpoint/2010/main" xmlns="" val="4256014629"/>
              </p:ext>
            </p:extLst>
          </p:nvPr>
        </p:nvGraphicFramePr>
        <p:xfrm>
          <a:off x="836612" y="1143000"/>
          <a:ext cx="7772400" cy="4924098"/>
        </p:xfrm>
        <a:graphic>
          <a:graphicData uri="http://schemas.openxmlformats.org/drawingml/2006/table">
            <a:tbl>
              <a:tblPr firstRow="1" bandRow="1">
                <a:tableStyleId>{5C22544A-7EE6-4342-B048-85BDC9FD1C3A}</a:tableStyleId>
              </a:tblPr>
              <a:tblGrid>
                <a:gridCol w="1943100"/>
                <a:gridCol w="1943100"/>
                <a:gridCol w="1943100"/>
                <a:gridCol w="1943100"/>
              </a:tblGrid>
              <a:tr h="706994">
                <a:tc>
                  <a:txBody>
                    <a:bodyPr/>
                    <a:lstStyle/>
                    <a:p>
                      <a:r>
                        <a:rPr lang="en-US" dirty="0" smtClean="0"/>
                        <a:t>Drugs</a:t>
                      </a:r>
                      <a:endParaRPr lang="en-US" dirty="0"/>
                    </a:p>
                  </a:txBody>
                  <a:tcPr/>
                </a:tc>
                <a:tc>
                  <a:txBody>
                    <a:bodyPr/>
                    <a:lstStyle/>
                    <a:p>
                      <a:r>
                        <a:rPr lang="en-US" dirty="0" smtClean="0"/>
                        <a:t>Pharmacologic </a:t>
                      </a:r>
                    </a:p>
                    <a:p>
                      <a:r>
                        <a:rPr lang="en-US" dirty="0" smtClean="0"/>
                        <a:t>category</a:t>
                      </a:r>
                      <a:endParaRPr lang="en-US" dirty="0"/>
                    </a:p>
                  </a:txBody>
                  <a:tcPr/>
                </a:tc>
                <a:tc>
                  <a:txBody>
                    <a:bodyPr/>
                    <a:lstStyle/>
                    <a:p>
                      <a:r>
                        <a:rPr lang="en-US" dirty="0" smtClean="0"/>
                        <a:t>Mechanism</a:t>
                      </a:r>
                      <a:r>
                        <a:rPr lang="en-US" baseline="0" dirty="0" smtClean="0"/>
                        <a:t> of Action</a:t>
                      </a:r>
                      <a:endParaRPr lang="en-US" dirty="0"/>
                    </a:p>
                  </a:txBody>
                  <a:tcPr/>
                </a:tc>
                <a:tc>
                  <a:txBody>
                    <a:bodyPr/>
                    <a:lstStyle/>
                    <a:p>
                      <a:r>
                        <a:rPr lang="en-US" dirty="0" smtClean="0"/>
                        <a:t>Adverse</a:t>
                      </a:r>
                      <a:r>
                        <a:rPr lang="en-US" baseline="0" dirty="0" smtClean="0"/>
                        <a:t> effects</a:t>
                      </a:r>
                      <a:endParaRPr lang="en-US" dirty="0"/>
                    </a:p>
                  </a:txBody>
                  <a:tcPr/>
                </a:tc>
              </a:tr>
              <a:tr h="1009971">
                <a:tc>
                  <a:txBody>
                    <a:bodyPr/>
                    <a:lstStyle/>
                    <a:p>
                      <a:r>
                        <a:rPr lang="en-US" sz="1799" b="1" kern="1200" dirty="0" err="1" smtClean="0">
                          <a:solidFill>
                            <a:schemeClr val="dk1"/>
                          </a:solidFill>
                          <a:effectLst/>
                          <a:latin typeface="+mn-lt"/>
                          <a:ea typeface="+mn-ea"/>
                          <a:cs typeface="+mn-cs"/>
                        </a:rPr>
                        <a:t>Methimazole</a:t>
                      </a:r>
                      <a:endParaRPr lang="en-US" sz="1799" b="1" kern="1200" dirty="0" smtClean="0">
                        <a:solidFill>
                          <a:schemeClr val="dk1"/>
                        </a:solidFill>
                        <a:effectLst/>
                        <a:latin typeface="+mn-lt"/>
                        <a:ea typeface="+mn-ea"/>
                        <a:cs typeface="+mn-cs"/>
                      </a:endParaRPr>
                    </a:p>
                    <a:p>
                      <a:r>
                        <a:rPr lang="en-US" sz="1799" b="1" kern="1200" dirty="0" smtClean="0">
                          <a:solidFill>
                            <a:schemeClr val="dk1"/>
                          </a:solidFill>
                          <a:effectLst/>
                          <a:latin typeface="+mn-lt"/>
                          <a:ea typeface="+mn-ea"/>
                          <a:cs typeface="+mn-cs"/>
                        </a:rPr>
                        <a:t>(</a:t>
                      </a:r>
                      <a:r>
                        <a:rPr lang="en-US" sz="1799" b="1" kern="1200" dirty="0" err="1" smtClean="0">
                          <a:solidFill>
                            <a:schemeClr val="dk1"/>
                          </a:solidFill>
                          <a:effectLst/>
                          <a:latin typeface="+mn-lt"/>
                          <a:ea typeface="+mn-ea"/>
                          <a:cs typeface="+mn-cs"/>
                        </a:rPr>
                        <a:t>Tapazole</a:t>
                      </a:r>
                      <a:r>
                        <a:rPr lang="en-US" sz="1799" b="1" kern="1200" dirty="0" smtClean="0">
                          <a:solidFill>
                            <a:schemeClr val="dk1"/>
                          </a:solidFill>
                          <a:effectLst/>
                          <a:latin typeface="+mn-lt"/>
                          <a:ea typeface="+mn-ea"/>
                          <a:cs typeface="+mn-cs"/>
                        </a:rPr>
                        <a:t>)</a:t>
                      </a:r>
                      <a:endParaRPr lang="en-US" b="1" dirty="0"/>
                    </a:p>
                  </a:txBody>
                  <a:tcPr/>
                </a:tc>
                <a:tc>
                  <a:txBody>
                    <a:bodyPr/>
                    <a:lstStyle/>
                    <a:p>
                      <a:r>
                        <a:rPr lang="en-US" sz="1799" kern="1200" dirty="0" err="1" smtClean="0">
                          <a:solidFill>
                            <a:schemeClr val="dk1"/>
                          </a:solidFill>
                          <a:effectLst/>
                          <a:latin typeface="+mn-lt"/>
                          <a:ea typeface="+mn-ea"/>
                          <a:cs typeface="+mn-cs"/>
                        </a:rPr>
                        <a:t>Antithyroid</a:t>
                      </a:r>
                      <a:r>
                        <a:rPr lang="en-US" sz="1799" kern="1200" dirty="0" smtClean="0">
                          <a:solidFill>
                            <a:schemeClr val="dk1"/>
                          </a:solidFill>
                          <a:effectLst/>
                          <a:latin typeface="+mn-lt"/>
                          <a:ea typeface="+mn-ea"/>
                          <a:cs typeface="+mn-cs"/>
                        </a:rPr>
                        <a:t> Agent</a:t>
                      </a:r>
                    </a:p>
                    <a:p>
                      <a:r>
                        <a:rPr lang="en-US" sz="1799" kern="1200" dirty="0" err="1" smtClean="0">
                          <a:solidFill>
                            <a:schemeClr val="dk1"/>
                          </a:solidFill>
                          <a:effectLst/>
                          <a:latin typeface="+mn-lt"/>
                          <a:ea typeface="+mn-ea"/>
                          <a:cs typeface="+mn-cs"/>
                        </a:rPr>
                        <a:t>Thioamide</a:t>
                      </a:r>
                      <a:endParaRPr lang="en-US" dirty="0"/>
                    </a:p>
                  </a:txBody>
                  <a:tcPr/>
                </a:tc>
                <a:tc>
                  <a:txBody>
                    <a:bodyPr/>
                    <a:lstStyle/>
                    <a:p>
                      <a:r>
                        <a:rPr lang="en-US" sz="1799" kern="1200" dirty="0" smtClean="0">
                          <a:solidFill>
                            <a:schemeClr val="dk1"/>
                          </a:solidFill>
                          <a:effectLst/>
                          <a:latin typeface="+mn-lt"/>
                          <a:ea typeface="+mn-ea"/>
                          <a:cs typeface="+mn-cs"/>
                        </a:rPr>
                        <a:t>Inhibits the synthesis of thyroid hormone </a:t>
                      </a:r>
                      <a:endParaRPr lang="en-US" dirty="0"/>
                    </a:p>
                  </a:txBody>
                  <a:tcPr/>
                </a:tc>
                <a:tc>
                  <a:txBody>
                    <a:bodyPr/>
                    <a:lstStyle/>
                    <a:p>
                      <a:r>
                        <a:rPr lang="en-US" sz="1799" kern="1200" dirty="0" smtClean="0">
                          <a:solidFill>
                            <a:schemeClr val="dk1"/>
                          </a:solidFill>
                          <a:effectLst/>
                          <a:latin typeface="+mn-lt"/>
                          <a:ea typeface="+mn-ea"/>
                          <a:cs typeface="+mn-cs"/>
                        </a:rPr>
                        <a:t>-CNS</a:t>
                      </a:r>
                    </a:p>
                    <a:p>
                      <a:r>
                        <a:rPr lang="en-US" sz="1799" kern="1200" dirty="0" smtClean="0">
                          <a:solidFill>
                            <a:schemeClr val="dk1"/>
                          </a:solidFill>
                          <a:effectLst/>
                          <a:latin typeface="+mn-lt"/>
                          <a:ea typeface="+mn-ea"/>
                          <a:cs typeface="+mn-cs"/>
                        </a:rPr>
                        <a:t>-Goiter</a:t>
                      </a:r>
                    </a:p>
                    <a:p>
                      <a:r>
                        <a:rPr lang="en-US" sz="1799" kern="1200" dirty="0" smtClean="0">
                          <a:solidFill>
                            <a:schemeClr val="dk1"/>
                          </a:solidFill>
                          <a:effectLst/>
                          <a:latin typeface="+mn-lt"/>
                          <a:ea typeface="+mn-ea"/>
                          <a:cs typeface="+mn-cs"/>
                        </a:rPr>
                        <a:t>-Dermatologic</a:t>
                      </a:r>
                      <a:endParaRPr lang="en-US" dirty="0"/>
                    </a:p>
                  </a:txBody>
                  <a:tcPr/>
                </a:tc>
              </a:tr>
              <a:tr h="404016">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r>
              <a:tr h="1836511">
                <a:tc>
                  <a:txBody>
                    <a:bodyPr/>
                    <a:lstStyle/>
                    <a:p>
                      <a:r>
                        <a:rPr lang="en-US" sz="1799" b="1" kern="1200" dirty="0" err="1" smtClean="0">
                          <a:solidFill>
                            <a:schemeClr val="dk1"/>
                          </a:solidFill>
                          <a:effectLst/>
                          <a:latin typeface="+mn-lt"/>
                          <a:ea typeface="+mn-ea"/>
                          <a:cs typeface="+mn-cs"/>
                        </a:rPr>
                        <a:t>Levothyroxide</a:t>
                      </a:r>
                      <a:endParaRPr lang="en-US" sz="1799" b="1" kern="1200" dirty="0" smtClean="0">
                        <a:solidFill>
                          <a:schemeClr val="dk1"/>
                        </a:solidFill>
                        <a:effectLst/>
                        <a:latin typeface="+mn-lt"/>
                        <a:ea typeface="+mn-ea"/>
                        <a:cs typeface="+mn-cs"/>
                      </a:endParaRPr>
                    </a:p>
                    <a:p>
                      <a:r>
                        <a:rPr lang="en-US" sz="1799" b="1" kern="1200" dirty="0" smtClean="0">
                          <a:solidFill>
                            <a:schemeClr val="dk1"/>
                          </a:solidFill>
                          <a:effectLst/>
                          <a:latin typeface="+mn-lt"/>
                          <a:ea typeface="+mn-ea"/>
                          <a:cs typeface="+mn-cs"/>
                        </a:rPr>
                        <a:t>(</a:t>
                      </a:r>
                      <a:r>
                        <a:rPr lang="en-US" sz="1799" b="1" kern="1200" dirty="0" err="1" smtClean="0">
                          <a:solidFill>
                            <a:schemeClr val="dk1"/>
                          </a:solidFill>
                          <a:effectLst/>
                          <a:latin typeface="+mn-lt"/>
                          <a:ea typeface="+mn-ea"/>
                          <a:cs typeface="+mn-cs"/>
                        </a:rPr>
                        <a:t>Levoxyl</a:t>
                      </a:r>
                      <a:r>
                        <a:rPr lang="en-US" sz="1799" b="1" kern="1200" dirty="0" smtClean="0">
                          <a:solidFill>
                            <a:schemeClr val="dk1"/>
                          </a:solidFill>
                          <a:effectLst/>
                          <a:latin typeface="+mn-lt"/>
                          <a:ea typeface="+mn-ea"/>
                          <a:cs typeface="+mn-cs"/>
                        </a:rPr>
                        <a:t>)</a:t>
                      </a:r>
                      <a:endParaRPr lang="en-US" b="1" dirty="0"/>
                    </a:p>
                  </a:txBody>
                  <a:tcPr/>
                </a:tc>
                <a:tc>
                  <a:txBody>
                    <a:bodyPr/>
                    <a:lstStyle/>
                    <a:p>
                      <a:r>
                        <a:rPr lang="en-US" sz="1799" kern="1200" dirty="0" smtClean="0">
                          <a:solidFill>
                            <a:schemeClr val="dk1"/>
                          </a:solidFill>
                          <a:effectLst/>
                          <a:latin typeface="+mn-lt"/>
                          <a:ea typeface="+mn-ea"/>
                          <a:cs typeface="+mn-cs"/>
                        </a:rPr>
                        <a:t>Thyroid Product</a:t>
                      </a:r>
                      <a:endParaRPr lang="en-US" dirty="0"/>
                    </a:p>
                  </a:txBody>
                  <a:tcPr/>
                </a:tc>
                <a:tc>
                  <a:txBody>
                    <a:bodyPr/>
                    <a:lstStyle/>
                    <a:p>
                      <a:r>
                        <a:rPr lang="en-US" sz="1799" kern="1200" dirty="0" smtClean="0">
                          <a:solidFill>
                            <a:schemeClr val="dk1"/>
                          </a:solidFill>
                          <a:effectLst/>
                          <a:latin typeface="+mn-lt"/>
                          <a:ea typeface="+mn-ea"/>
                          <a:cs typeface="+mn-cs"/>
                        </a:rPr>
                        <a:t>T3 &amp; T4 hormones bind to thyroid receptors proteins in the cell nucleus</a:t>
                      </a:r>
                      <a:endParaRPr lang="en-US" dirty="0"/>
                    </a:p>
                  </a:txBody>
                  <a:tcPr/>
                </a:tc>
                <a:tc>
                  <a:txBody>
                    <a:bodyPr/>
                    <a:lstStyle/>
                    <a:p>
                      <a:r>
                        <a:rPr lang="en-US" sz="1799" kern="1200" dirty="0" smtClean="0">
                          <a:solidFill>
                            <a:schemeClr val="dk1"/>
                          </a:solidFill>
                          <a:effectLst/>
                          <a:latin typeface="+mn-lt"/>
                          <a:ea typeface="+mn-ea"/>
                          <a:cs typeface="+mn-cs"/>
                        </a:rPr>
                        <a:t>-Cardiovascular</a:t>
                      </a:r>
                    </a:p>
                    <a:p>
                      <a:r>
                        <a:rPr lang="en-US" sz="1799" kern="1200" dirty="0" smtClean="0">
                          <a:solidFill>
                            <a:schemeClr val="dk1"/>
                          </a:solidFill>
                          <a:effectLst/>
                          <a:latin typeface="+mn-lt"/>
                          <a:ea typeface="+mn-ea"/>
                          <a:cs typeface="+mn-cs"/>
                        </a:rPr>
                        <a:t>-CNS</a:t>
                      </a:r>
                    </a:p>
                    <a:p>
                      <a:r>
                        <a:rPr lang="en-US" sz="1799" kern="1200" dirty="0" smtClean="0">
                          <a:solidFill>
                            <a:schemeClr val="dk1"/>
                          </a:solidFill>
                          <a:effectLst/>
                          <a:latin typeface="+mn-lt"/>
                          <a:ea typeface="+mn-ea"/>
                          <a:cs typeface="+mn-cs"/>
                        </a:rPr>
                        <a:t>-Endocrine</a:t>
                      </a:r>
                      <a:endParaRPr lang="en-US" dirty="0"/>
                    </a:p>
                  </a:txBody>
                  <a:tcPr/>
                </a:tc>
              </a:tr>
              <a:tr h="966606">
                <a:tc>
                  <a:txBody>
                    <a:bodyPr/>
                    <a:lstStyle/>
                    <a:p>
                      <a:r>
                        <a:rPr lang="en-US" b="1" dirty="0" err="1" smtClean="0"/>
                        <a:t>Propylthiouracil</a:t>
                      </a:r>
                      <a:endParaRPr lang="en-US" b="1" dirty="0"/>
                    </a:p>
                  </a:txBody>
                  <a:tcPr/>
                </a:tc>
                <a:tc>
                  <a:txBody>
                    <a:bodyPr/>
                    <a:lstStyle/>
                    <a:p>
                      <a:r>
                        <a:rPr lang="en-US" dirty="0" err="1" smtClean="0"/>
                        <a:t>Antithyroid</a:t>
                      </a:r>
                      <a:r>
                        <a:rPr lang="en-US" baseline="0" dirty="0" smtClean="0"/>
                        <a:t> Agent</a:t>
                      </a:r>
                      <a:endParaRPr lang="en-US" dirty="0"/>
                    </a:p>
                  </a:txBody>
                  <a:tcPr/>
                </a:tc>
                <a:tc>
                  <a:txBody>
                    <a:bodyPr/>
                    <a:lstStyle/>
                    <a:p>
                      <a:r>
                        <a:rPr lang="en-US" dirty="0" smtClean="0"/>
                        <a:t>Inhibits the synthesis of thyroid hormone</a:t>
                      </a:r>
                      <a:endParaRPr lang="en-US" dirty="0"/>
                    </a:p>
                  </a:txBody>
                  <a:tcPr/>
                </a:tc>
                <a:tc>
                  <a:txBody>
                    <a:bodyPr/>
                    <a:lstStyle/>
                    <a:p>
                      <a:r>
                        <a:rPr lang="en-US" dirty="0" smtClean="0"/>
                        <a:t>-CNS</a:t>
                      </a:r>
                    </a:p>
                    <a:p>
                      <a:r>
                        <a:rPr lang="en-US" dirty="0" smtClean="0"/>
                        <a:t>-</a:t>
                      </a:r>
                      <a:r>
                        <a:rPr lang="en-US" baseline="0" dirty="0" smtClean="0"/>
                        <a:t> Hematologic</a:t>
                      </a:r>
                      <a:endParaRPr lang="en-US" dirty="0"/>
                    </a:p>
                  </a:txBody>
                  <a:tcPr/>
                </a:tc>
              </a:tr>
            </a:tbl>
          </a:graphicData>
        </a:graphic>
      </p:graphicFrame>
    </p:spTree>
    <p:extLst>
      <p:ext uri="{BB962C8B-B14F-4D97-AF65-F5344CB8AC3E}">
        <p14:creationId xmlns:p14="http://schemas.microsoft.com/office/powerpoint/2010/main" xmlns="" val="173572234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159" y="609600"/>
            <a:ext cx="8594429" cy="1143000"/>
          </a:xfrm>
        </p:spPr>
        <p:txBody>
          <a:bodyPr>
            <a:normAutofit/>
          </a:bodyPr>
          <a:lstStyle/>
          <a:p>
            <a:r>
              <a:rPr lang="en-US" sz="2400" dirty="0" smtClean="0"/>
              <a:t>Role of the Dental Hygienist</a:t>
            </a:r>
            <a:endParaRPr lang="en-US" sz="2400" dirty="0"/>
          </a:p>
        </p:txBody>
      </p:sp>
      <p:sp>
        <p:nvSpPr>
          <p:cNvPr id="3" name="Text Placeholder 2"/>
          <p:cNvSpPr>
            <a:spLocks noGrp="1"/>
          </p:cNvSpPr>
          <p:nvPr>
            <p:ph type="body" idx="1"/>
          </p:nvPr>
        </p:nvSpPr>
        <p:spPr>
          <a:xfrm>
            <a:off x="677159" y="1905000"/>
            <a:ext cx="8594429" cy="4136362"/>
          </a:xfrm>
        </p:spPr>
        <p:txBody>
          <a:bodyPr>
            <a:normAutofit/>
          </a:bodyPr>
          <a:lstStyle/>
          <a:p>
            <a:pPr marL="285750" indent="-285750">
              <a:buFont typeface="Arial" pitchFamily="34" charset="0"/>
              <a:buChar char="•"/>
            </a:pPr>
            <a:r>
              <a:rPr lang="en-US" dirty="0" smtClean="0"/>
              <a:t>Detailed medical history </a:t>
            </a:r>
          </a:p>
          <a:p>
            <a:pPr marL="285750" indent="-285750">
              <a:buFont typeface="Arial" pitchFamily="34" charset="0"/>
              <a:buChar char="•"/>
            </a:pPr>
            <a:r>
              <a:rPr lang="en-US" dirty="0" smtClean="0"/>
              <a:t>Understanding thyroid </a:t>
            </a:r>
            <a:r>
              <a:rPr lang="en-US" dirty="0"/>
              <a:t>dysfunction </a:t>
            </a:r>
            <a:endParaRPr lang="en-US" dirty="0" smtClean="0"/>
          </a:p>
          <a:p>
            <a:pPr marL="285750" indent="-285750">
              <a:buFont typeface="Arial" pitchFamily="34" charset="0"/>
              <a:buChar char="•"/>
            </a:pPr>
            <a:r>
              <a:rPr lang="en-US" dirty="0"/>
              <a:t>D</a:t>
            </a:r>
            <a:r>
              <a:rPr lang="en-US" dirty="0" smtClean="0"/>
              <a:t>etecting </a:t>
            </a:r>
            <a:r>
              <a:rPr lang="en-US" dirty="0"/>
              <a:t>thyroid abnormalities. </a:t>
            </a:r>
            <a:endParaRPr lang="en-US" dirty="0" smtClean="0"/>
          </a:p>
          <a:p>
            <a:pPr marL="285750" indent="-285750">
              <a:buFont typeface="Arial" pitchFamily="34" charset="0"/>
              <a:buChar char="•"/>
            </a:pPr>
            <a:r>
              <a:rPr lang="en-US" dirty="0" smtClean="0"/>
              <a:t>The </a:t>
            </a:r>
            <a:r>
              <a:rPr lang="en-US" dirty="0"/>
              <a:t>thyroid is extremely sensitive to radiation, and excessive radiation exposure is a known risk factor for various thyroid </a:t>
            </a:r>
            <a:r>
              <a:rPr lang="en-US" dirty="0" smtClean="0"/>
              <a:t>conditions. Therefore, one </a:t>
            </a:r>
            <a:r>
              <a:rPr lang="en-US" dirty="0"/>
              <a:t>way the dental professional can protect the thyroid gland is to use a thyroid collar while </a:t>
            </a:r>
            <a:r>
              <a:rPr lang="en-US" dirty="0" smtClean="0"/>
              <a:t>exposing Radiographs. </a:t>
            </a:r>
          </a:p>
          <a:p>
            <a:pPr marL="285750" indent="-285750">
              <a:buFont typeface="Arial" pitchFamily="34" charset="0"/>
              <a:buChar char="•"/>
            </a:pPr>
            <a:r>
              <a:rPr lang="en-US" dirty="0" smtClean="0"/>
              <a:t>Consultation </a:t>
            </a:r>
            <a:r>
              <a:rPr lang="en-US" dirty="0"/>
              <a:t>with the patient's primary care physician or an endocrinologist is warranted if any sign or symptom of thyroid disease is noted on examination. </a:t>
            </a:r>
            <a:endParaRPr lang="en-US" dirty="0" smtClean="0"/>
          </a:p>
          <a:p>
            <a:pPr marL="285750" indent="-285750">
              <a:buFont typeface="Arial" pitchFamily="34" charset="0"/>
              <a:buChar char="•"/>
            </a:pPr>
            <a:r>
              <a:rPr lang="en-US" dirty="0" smtClean="0"/>
              <a:t>Many </a:t>
            </a:r>
            <a:r>
              <a:rPr lang="en-US" dirty="0"/>
              <a:t>signs and symptoms of thyroid disease are observable during examination of the oro-facial complex. </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7679374" y="5791200"/>
            <a:ext cx="747712" cy="661987"/>
          </a:xfrm>
          <a:prstGeom prst="rect">
            <a:avLst/>
          </a:prstGeom>
        </p:spPr>
      </p:pic>
    </p:spTree>
    <p:extLst>
      <p:ext uri="{BB962C8B-B14F-4D97-AF65-F5344CB8AC3E}">
        <p14:creationId xmlns:p14="http://schemas.microsoft.com/office/powerpoint/2010/main" xmlns="" val="41191546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Palpate and examine the Thyroid Gland! </a:t>
            </a:r>
            <a:endParaRPr lang="en-US" sz="3200" dirty="0"/>
          </a:p>
        </p:txBody>
      </p:sp>
      <p:pic>
        <p:nvPicPr>
          <p:cNvPr id="7" name="Content Placeholder 6"/>
          <p:cNvPicPr>
            <a:picLocks noGrp="1" noChangeAspect="1"/>
          </p:cNvPicPr>
          <p:nvPr>
            <p:ph sz="half" idx="2"/>
          </p:nvPr>
        </p:nvPicPr>
        <p:blipFill>
          <a:blip r:embed="rId2" cstate="print">
            <a:extLst>
              <a:ext uri="{28A0092B-C50C-407E-A947-70E740481C1C}">
                <a14:useLocalDpi xmlns:a14="http://schemas.microsoft.com/office/drawing/2010/main" xmlns="" val="0"/>
              </a:ext>
            </a:extLst>
          </a:blip>
          <a:stretch>
            <a:fillRect/>
          </a:stretch>
        </p:blipFill>
        <p:spPr>
          <a:xfrm>
            <a:off x="912812" y="2209800"/>
            <a:ext cx="2619375" cy="1743075"/>
          </a:xfrm>
          <a:prstGeom prst="rect">
            <a:avLst/>
          </a:prstGeom>
        </p:spPr>
      </p:pic>
      <p:pic>
        <p:nvPicPr>
          <p:cNvPr id="8" name="Content Placeholder 4"/>
          <p:cNvPicPr>
            <a:picLocks noGrp="1" noChangeAspect="1"/>
          </p:cNvPicPr>
          <p:nvPr>
            <p:ph sz="quarter" idx="4"/>
          </p:nvPr>
        </p:nvPicPr>
        <p:blipFill>
          <a:blip r:embed="rId3" cstate="print">
            <a:extLst>
              <a:ext uri="{28A0092B-C50C-407E-A947-70E740481C1C}">
                <a14:useLocalDpi xmlns:a14="http://schemas.microsoft.com/office/drawing/2010/main" xmlns="" val="0"/>
              </a:ext>
            </a:extLst>
          </a:blip>
          <a:stretch>
            <a:fillRect/>
          </a:stretch>
        </p:blipFill>
        <p:spPr>
          <a:xfrm>
            <a:off x="4341812" y="3886200"/>
            <a:ext cx="4184650" cy="2323711"/>
          </a:xfrm>
        </p:spPr>
      </p:pic>
    </p:spTree>
    <p:extLst>
      <p:ext uri="{BB962C8B-B14F-4D97-AF65-F5344CB8AC3E}">
        <p14:creationId xmlns:p14="http://schemas.microsoft.com/office/powerpoint/2010/main" xmlns="" val="311214814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80">
                                          <p:stCondLst>
                                            <p:cond delay="0"/>
                                          </p:stCondLst>
                                        </p:cTn>
                                        <p:tgtEl>
                                          <p:spTgt spid="8"/>
                                        </p:tgtEl>
                                      </p:cBhvr>
                                    </p:animEffect>
                                    <p:anim calcmode="lin" valueType="num">
                                      <p:cBhvr>
                                        <p:cTn id="8"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13" dur="26">
                                          <p:stCondLst>
                                            <p:cond delay="650"/>
                                          </p:stCondLst>
                                        </p:cTn>
                                        <p:tgtEl>
                                          <p:spTgt spid="8"/>
                                        </p:tgtEl>
                                      </p:cBhvr>
                                      <p:to x="100000" y="60000"/>
                                    </p:animScale>
                                    <p:animScale>
                                      <p:cBhvr>
                                        <p:cTn id="14" dur="166" decel="50000">
                                          <p:stCondLst>
                                            <p:cond delay="676"/>
                                          </p:stCondLst>
                                        </p:cTn>
                                        <p:tgtEl>
                                          <p:spTgt spid="8"/>
                                        </p:tgtEl>
                                      </p:cBhvr>
                                      <p:to x="100000" y="100000"/>
                                    </p:animScale>
                                    <p:animScale>
                                      <p:cBhvr>
                                        <p:cTn id="15" dur="26">
                                          <p:stCondLst>
                                            <p:cond delay="1312"/>
                                          </p:stCondLst>
                                        </p:cTn>
                                        <p:tgtEl>
                                          <p:spTgt spid="8"/>
                                        </p:tgtEl>
                                      </p:cBhvr>
                                      <p:to x="100000" y="80000"/>
                                    </p:animScale>
                                    <p:animScale>
                                      <p:cBhvr>
                                        <p:cTn id="16" dur="166" decel="50000">
                                          <p:stCondLst>
                                            <p:cond delay="1338"/>
                                          </p:stCondLst>
                                        </p:cTn>
                                        <p:tgtEl>
                                          <p:spTgt spid="8"/>
                                        </p:tgtEl>
                                      </p:cBhvr>
                                      <p:to x="100000" y="100000"/>
                                    </p:animScale>
                                    <p:animScale>
                                      <p:cBhvr>
                                        <p:cTn id="17" dur="26">
                                          <p:stCondLst>
                                            <p:cond delay="1642"/>
                                          </p:stCondLst>
                                        </p:cTn>
                                        <p:tgtEl>
                                          <p:spTgt spid="8"/>
                                        </p:tgtEl>
                                      </p:cBhvr>
                                      <p:to x="100000" y="90000"/>
                                    </p:animScale>
                                    <p:animScale>
                                      <p:cBhvr>
                                        <p:cTn id="18" dur="166" decel="50000">
                                          <p:stCondLst>
                                            <p:cond delay="1668"/>
                                          </p:stCondLst>
                                        </p:cTn>
                                        <p:tgtEl>
                                          <p:spTgt spid="8"/>
                                        </p:tgtEl>
                                      </p:cBhvr>
                                      <p:to x="100000" y="100000"/>
                                    </p:animScale>
                                    <p:animScale>
                                      <p:cBhvr>
                                        <p:cTn id="19" dur="26">
                                          <p:stCondLst>
                                            <p:cond delay="1808"/>
                                          </p:stCondLst>
                                        </p:cTn>
                                        <p:tgtEl>
                                          <p:spTgt spid="8"/>
                                        </p:tgtEl>
                                      </p:cBhvr>
                                      <p:to x="100000" y="95000"/>
                                    </p:animScale>
                                    <p:animScale>
                                      <p:cBhvr>
                                        <p:cTn id="20" dur="166" decel="50000">
                                          <p:stCondLst>
                                            <p:cond delay="1834"/>
                                          </p:stCondLst>
                                        </p:cTn>
                                        <p:tgtEl>
                                          <p:spTgt spid="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r>
            <a:br>
              <a:rPr lang="en-US" dirty="0"/>
            </a:br>
            <a:endParaRPr lang="en-US" dirty="0"/>
          </a:p>
        </p:txBody>
      </p:sp>
      <p:sp>
        <p:nvSpPr>
          <p:cNvPr id="3" name="Text Placeholder 2"/>
          <p:cNvSpPr>
            <a:spLocks noGrp="1"/>
          </p:cNvSpPr>
          <p:nvPr>
            <p:ph type="body" idx="1"/>
          </p:nvPr>
        </p:nvSpPr>
        <p:spPr>
          <a:xfrm>
            <a:off x="608012" y="1905000"/>
            <a:ext cx="8594429" cy="1570962"/>
          </a:xfrm>
        </p:spPr>
        <p:txBody>
          <a:bodyPr>
            <a:normAutofit fontScale="92500" lnSpcReduction="10000"/>
          </a:bodyPr>
          <a:lstStyle/>
          <a:p>
            <a:pPr marL="285750" indent="-285750">
              <a:buFont typeface="Wingdings" pitchFamily="2" charset="2"/>
              <a:buChar char="Ø"/>
            </a:pPr>
            <a:r>
              <a:rPr lang="en-US" sz="1800" b="1" dirty="0">
                <a:solidFill>
                  <a:schemeClr val="accent1"/>
                </a:solidFill>
              </a:rPr>
              <a:t>Which of these two diseases is associated with </a:t>
            </a:r>
            <a:r>
              <a:rPr lang="en-US" sz="1800" b="1" dirty="0" smtClean="0">
                <a:solidFill>
                  <a:schemeClr val="accent1"/>
                </a:solidFill>
              </a:rPr>
              <a:t>intolerance </a:t>
            </a:r>
            <a:r>
              <a:rPr lang="en-US" sz="1800" b="1" dirty="0">
                <a:solidFill>
                  <a:schemeClr val="accent1"/>
                </a:solidFill>
              </a:rPr>
              <a:t>to heat, increased cardiac output, and epinephrine must be avoid, when this disease is not controlled</a:t>
            </a:r>
            <a:r>
              <a:rPr lang="en-US" sz="1800" b="1" dirty="0" smtClean="0">
                <a:solidFill>
                  <a:schemeClr val="accent1"/>
                </a:solidFill>
              </a:rPr>
              <a:t>?</a:t>
            </a:r>
          </a:p>
          <a:p>
            <a:pPr marL="285750" indent="-285750">
              <a:buFont typeface="Wingdings" pitchFamily="2" charset="2"/>
              <a:buChar char="Ø"/>
            </a:pPr>
            <a:r>
              <a:rPr lang="en-US" sz="1800" dirty="0" smtClean="0">
                <a:solidFill>
                  <a:schemeClr val="tx1"/>
                </a:solidFill>
              </a:rPr>
              <a:t>A) Hyperthyroidism</a:t>
            </a:r>
          </a:p>
          <a:p>
            <a:pPr marL="285750" indent="-285750">
              <a:buFont typeface="Wingdings" pitchFamily="2" charset="2"/>
              <a:buChar char="Ø"/>
            </a:pPr>
            <a:r>
              <a:rPr lang="en-US" sz="1800" dirty="0" smtClean="0">
                <a:solidFill>
                  <a:schemeClr val="tx1"/>
                </a:solidFill>
              </a:rPr>
              <a:t>B) Hypothyroidism </a:t>
            </a:r>
            <a:endParaRPr lang="en-US" dirty="0">
              <a:solidFill>
                <a:schemeClr val="tx1"/>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913925" y="4875142"/>
            <a:ext cx="747712" cy="661987"/>
          </a:xfrm>
          <a:prstGeom prst="rect">
            <a:avLst/>
          </a:prstGeom>
        </p:spPr>
      </p:pic>
    </p:spTree>
    <p:extLst>
      <p:ext uri="{BB962C8B-B14F-4D97-AF65-F5344CB8AC3E}">
        <p14:creationId xmlns:p14="http://schemas.microsoft.com/office/powerpoint/2010/main" xmlns="" val="26731730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4212" y="1447800"/>
            <a:ext cx="8594429" cy="1570962"/>
          </a:xfrm>
        </p:spPr>
        <p:txBody>
          <a:bodyPr/>
          <a:lstStyle/>
          <a:p>
            <a:r>
              <a:rPr lang="en-US" sz="1800" b="1" dirty="0">
                <a:solidFill>
                  <a:schemeClr val="accent2"/>
                </a:solidFill>
              </a:rPr>
              <a:t>T</a:t>
            </a:r>
            <a:r>
              <a:rPr lang="en-US" sz="1800" b="1" dirty="0" smtClean="0">
                <a:solidFill>
                  <a:schemeClr val="accent2"/>
                </a:solidFill>
              </a:rPr>
              <a:t>hyroid </a:t>
            </a:r>
            <a:r>
              <a:rPr lang="en-US" sz="1800" b="1" dirty="0">
                <a:solidFill>
                  <a:schemeClr val="accent2"/>
                </a:solidFill>
              </a:rPr>
              <a:t>disease is mostly seen </a:t>
            </a:r>
            <a:r>
              <a:rPr lang="en-US" sz="1800" b="1" dirty="0" smtClean="0">
                <a:solidFill>
                  <a:schemeClr val="accent2"/>
                </a:solidFill>
              </a:rPr>
              <a:t>on:</a:t>
            </a:r>
          </a:p>
          <a:p>
            <a:pPr marL="342900" indent="-342900">
              <a:buAutoNum type="alphaLcParenR"/>
            </a:pPr>
            <a:r>
              <a:rPr lang="en-US" sz="1800" dirty="0" smtClean="0">
                <a:solidFill>
                  <a:schemeClr val="tx1"/>
                </a:solidFill>
              </a:rPr>
              <a:t>Men</a:t>
            </a:r>
          </a:p>
          <a:p>
            <a:pPr marL="342900" indent="-342900">
              <a:buAutoNum type="alphaLcParenR"/>
            </a:pPr>
            <a:r>
              <a:rPr lang="en-US" sz="1800" dirty="0" smtClean="0">
                <a:solidFill>
                  <a:schemeClr val="tx1"/>
                </a:solidFill>
              </a:rPr>
              <a:t>Women</a:t>
            </a:r>
          </a:p>
          <a:p>
            <a:pPr marL="342900" indent="-342900">
              <a:buAutoNum type="alphaLcParenR"/>
            </a:pPr>
            <a:r>
              <a:rPr lang="en-US" sz="1800" dirty="0" smtClean="0">
                <a:solidFill>
                  <a:schemeClr val="tx1"/>
                </a:solidFill>
              </a:rPr>
              <a:t>Both equally</a:t>
            </a:r>
            <a:endParaRPr lang="en-US" dirty="0">
              <a:solidFill>
                <a:schemeClr val="tx1"/>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913925" y="4875142"/>
            <a:ext cx="747712" cy="661987"/>
          </a:xfrm>
          <a:prstGeom prst="rect">
            <a:avLst/>
          </a:prstGeom>
        </p:spPr>
      </p:pic>
    </p:spTree>
    <p:extLst>
      <p:ext uri="{BB962C8B-B14F-4D97-AF65-F5344CB8AC3E}">
        <p14:creationId xmlns:p14="http://schemas.microsoft.com/office/powerpoint/2010/main" xmlns="" val="28988197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9412" y="1447800"/>
            <a:ext cx="8594429" cy="1570962"/>
          </a:xfrm>
        </p:spPr>
        <p:txBody>
          <a:bodyPr>
            <a:normAutofit fontScale="85000" lnSpcReduction="20000"/>
          </a:bodyPr>
          <a:lstStyle/>
          <a:p>
            <a:r>
              <a:rPr lang="en-US" b="1" dirty="0" smtClean="0">
                <a:solidFill>
                  <a:schemeClr val="accent2"/>
                </a:solidFill>
              </a:rPr>
              <a:t>Which of the following is an oral manifestation of Hyperthyroidism?</a:t>
            </a:r>
          </a:p>
          <a:p>
            <a:pPr marL="342900" indent="-342900">
              <a:buAutoNum type="alphaLcParenR"/>
            </a:pPr>
            <a:r>
              <a:rPr lang="en-US" dirty="0" smtClean="0"/>
              <a:t>Delayed dental eruption</a:t>
            </a:r>
          </a:p>
          <a:p>
            <a:pPr marL="342900" indent="-342900">
              <a:buAutoNum type="alphaLcParenR"/>
            </a:pPr>
            <a:r>
              <a:rPr lang="en-US" dirty="0" smtClean="0"/>
              <a:t>Burning mouth syndrome</a:t>
            </a:r>
          </a:p>
          <a:p>
            <a:pPr marL="342900" indent="-342900">
              <a:buAutoNum type="alphaLcParenR"/>
            </a:pPr>
            <a:r>
              <a:rPr lang="en-US" dirty="0" smtClean="0"/>
              <a:t>Dysgeusia</a:t>
            </a:r>
          </a:p>
          <a:p>
            <a:pPr marL="342900" indent="-342900">
              <a:buAutoNum type="alphaLcParenR"/>
            </a:pPr>
            <a:r>
              <a:rPr lang="en-US" dirty="0" smtClean="0"/>
              <a:t>None of the above</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913925" y="4875142"/>
            <a:ext cx="747712" cy="661987"/>
          </a:xfrm>
          <a:prstGeom prst="rect">
            <a:avLst/>
          </a:prstGeom>
        </p:spPr>
      </p:pic>
    </p:spTree>
    <p:extLst>
      <p:ext uri="{BB962C8B-B14F-4D97-AF65-F5344CB8AC3E}">
        <p14:creationId xmlns:p14="http://schemas.microsoft.com/office/powerpoint/2010/main" xmlns="" val="32123724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60412" y="1524000"/>
            <a:ext cx="8594429" cy="1570962"/>
          </a:xfrm>
        </p:spPr>
        <p:txBody>
          <a:bodyPr/>
          <a:lstStyle/>
          <a:p>
            <a:r>
              <a:rPr lang="en-US" b="1" dirty="0" smtClean="0">
                <a:solidFill>
                  <a:schemeClr val="accent2"/>
                </a:solidFill>
              </a:rPr>
              <a:t>Can Hypothyroidism be asymptomatic?</a:t>
            </a:r>
          </a:p>
          <a:p>
            <a:pPr marL="342900" indent="-342900">
              <a:buAutoNum type="alphaLcParenR"/>
            </a:pPr>
            <a:r>
              <a:rPr lang="en-US" dirty="0" smtClean="0"/>
              <a:t>True</a:t>
            </a:r>
          </a:p>
          <a:p>
            <a:pPr marL="342900" indent="-342900">
              <a:buAutoNum type="alphaLcParenR"/>
            </a:pPr>
            <a:r>
              <a:rPr lang="en-US" dirty="0" smtClean="0"/>
              <a:t>False </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913925" y="4875142"/>
            <a:ext cx="747712" cy="661987"/>
          </a:xfrm>
          <a:prstGeom prst="rect">
            <a:avLst/>
          </a:prstGeom>
        </p:spPr>
      </p:pic>
    </p:spTree>
    <p:extLst>
      <p:ext uri="{BB962C8B-B14F-4D97-AF65-F5344CB8AC3E}">
        <p14:creationId xmlns:p14="http://schemas.microsoft.com/office/powerpoint/2010/main" xmlns="" val="14318391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smtClean="0"/>
              <a:t>Objectives </a:t>
            </a:r>
            <a:endParaRPr lang="en-US" dirty="0"/>
          </a:p>
        </p:txBody>
      </p:sp>
      <p:sp>
        <p:nvSpPr>
          <p:cNvPr id="14" name="Content Placeholder 13"/>
          <p:cNvSpPr>
            <a:spLocks noGrp="1"/>
          </p:cNvSpPr>
          <p:nvPr>
            <p:ph idx="1"/>
          </p:nvPr>
        </p:nvSpPr>
        <p:spPr/>
        <p:txBody>
          <a:bodyPr>
            <a:normAutofit/>
          </a:bodyPr>
          <a:lstStyle/>
          <a:p>
            <a:pPr marL="0" indent="0">
              <a:buNone/>
            </a:pPr>
            <a:endParaRPr lang="en-US" dirty="0" smtClean="0"/>
          </a:p>
          <a:p>
            <a:r>
              <a:rPr lang="en-US" dirty="0" smtClean="0"/>
              <a:t>Diseases related  to the </a:t>
            </a:r>
            <a:r>
              <a:rPr lang="en-US" dirty="0"/>
              <a:t>T</a:t>
            </a:r>
            <a:r>
              <a:rPr lang="en-US" dirty="0" smtClean="0"/>
              <a:t>hyroid Gland </a:t>
            </a:r>
          </a:p>
          <a:p>
            <a:r>
              <a:rPr lang="en-US" dirty="0" smtClean="0"/>
              <a:t>Clinical symptoms and oral manifestations of hypothyroidism and hyperthyroidism</a:t>
            </a:r>
          </a:p>
          <a:p>
            <a:r>
              <a:rPr lang="en-US" dirty="0" smtClean="0"/>
              <a:t>Pharmacologic agents to treat hypo/hyperthyroidism</a:t>
            </a:r>
          </a:p>
          <a:p>
            <a:r>
              <a:rPr lang="en-US" dirty="0" smtClean="0"/>
              <a:t>Adverse effects, drug interaction and Mechanism of action </a:t>
            </a:r>
          </a:p>
          <a:p>
            <a:r>
              <a:rPr lang="en-US" dirty="0" smtClean="0"/>
              <a:t>Role of the Dental Hygienist treating patients with these diseases</a:t>
            </a:r>
          </a:p>
        </p:txBody>
      </p:sp>
    </p:spTree>
    <p:extLst>
      <p:ext uri="{BB962C8B-B14F-4D97-AF65-F5344CB8AC3E}">
        <p14:creationId xmlns:p14="http://schemas.microsoft.com/office/powerpoint/2010/main" xmlns="" val="213913258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fltVal val="0"/>
                                          </p:val>
                                        </p:tav>
                                        <p:tav tm="100000">
                                          <p:val>
                                            <p:strVal val="#ppt_w"/>
                                          </p:val>
                                        </p:tav>
                                      </p:tavLst>
                                    </p:anim>
                                    <p:anim calcmode="lin" valueType="num">
                                      <p:cBhvr>
                                        <p:cTn id="8" dur="1000" fill="hold"/>
                                        <p:tgtEl>
                                          <p:spTgt spid="13"/>
                                        </p:tgtEl>
                                        <p:attrNameLst>
                                          <p:attrName>ppt_h</p:attrName>
                                        </p:attrNameLst>
                                      </p:cBhvr>
                                      <p:tavLst>
                                        <p:tav tm="0">
                                          <p:val>
                                            <p:fltVal val="0"/>
                                          </p:val>
                                        </p:tav>
                                        <p:tav tm="100000">
                                          <p:val>
                                            <p:strVal val="#ppt_h"/>
                                          </p:val>
                                        </p:tav>
                                      </p:tavLst>
                                    </p:anim>
                                    <p:anim calcmode="lin" valueType="num">
                                      <p:cBhvr>
                                        <p:cTn id="9" dur="1000" fill="hold"/>
                                        <p:tgtEl>
                                          <p:spTgt spid="13"/>
                                        </p:tgtEl>
                                        <p:attrNameLst>
                                          <p:attrName>style.rotation</p:attrName>
                                        </p:attrNameLst>
                                      </p:cBhvr>
                                      <p:tavLst>
                                        <p:tav tm="0">
                                          <p:val>
                                            <p:fltVal val="90"/>
                                          </p:val>
                                        </p:tav>
                                        <p:tav tm="100000">
                                          <p:val>
                                            <p:fltVal val="0"/>
                                          </p:val>
                                        </p:tav>
                                      </p:tavLst>
                                    </p:anim>
                                    <p:animEffect transition="in" filter="fade">
                                      <p:cBhvr>
                                        <p:cTn id="10"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0012" y="1295400"/>
            <a:ext cx="7764913" cy="774236"/>
          </a:xfrm>
        </p:spPr>
        <p:txBody>
          <a:bodyPr/>
          <a:lstStyle/>
          <a:p>
            <a:pPr algn="ctr"/>
            <a:r>
              <a:rPr lang="en-US" sz="1800" dirty="0" smtClean="0"/>
              <a:t>Worked Cited</a:t>
            </a:r>
            <a:endParaRPr lang="en-US" sz="1800" dirty="0"/>
          </a:p>
        </p:txBody>
      </p:sp>
      <p:sp>
        <p:nvSpPr>
          <p:cNvPr id="3" name="Subtitle 2"/>
          <p:cNvSpPr>
            <a:spLocks noGrp="1"/>
          </p:cNvSpPr>
          <p:nvPr>
            <p:ph type="subTitle" idx="1"/>
          </p:nvPr>
        </p:nvSpPr>
        <p:spPr>
          <a:xfrm>
            <a:off x="1506675" y="2514600"/>
            <a:ext cx="7764913" cy="3505200"/>
          </a:xfrm>
        </p:spPr>
        <p:txBody>
          <a:bodyPr>
            <a:normAutofit/>
          </a:bodyPr>
          <a:lstStyle/>
          <a:p>
            <a:pPr lvl="0" algn="l"/>
            <a:r>
              <a:rPr lang="en-US" dirty="0" err="1"/>
              <a:t>Shalu</a:t>
            </a:r>
            <a:r>
              <a:rPr lang="en-US" dirty="0"/>
              <a:t>, </a:t>
            </a:r>
            <a:r>
              <a:rPr lang="en-US" dirty="0" err="1"/>
              <a:t>Chandna</a:t>
            </a:r>
            <a:r>
              <a:rPr lang="en-US" dirty="0"/>
              <a:t>, and Manish </a:t>
            </a:r>
            <a:r>
              <a:rPr lang="en-US" dirty="0" err="1"/>
              <a:t>Bathla</a:t>
            </a:r>
            <a:r>
              <a:rPr lang="en-US" dirty="0"/>
              <a:t>. "Oral manifestations of thyroid disorders and its management." </a:t>
            </a:r>
            <a:r>
              <a:rPr lang="en-US" i="1" dirty="0"/>
              <a:t>Indian Journal of Endocrinology and Metabolism</a:t>
            </a:r>
            <a:r>
              <a:rPr lang="en-US" dirty="0"/>
              <a:t>. 15.2 (2011): 113-116. </a:t>
            </a:r>
            <a:r>
              <a:rPr lang="en-US" dirty="0" smtClean="0"/>
              <a:t>Print.</a:t>
            </a:r>
          </a:p>
          <a:p>
            <a:pPr lvl="0" algn="l"/>
            <a:r>
              <a:rPr lang="en-US" dirty="0" smtClean="0"/>
              <a:t>Wynn</a:t>
            </a:r>
            <a:r>
              <a:rPr lang="en-US" dirty="0"/>
              <a:t>, Richard L, Timothy F </a:t>
            </a:r>
            <a:r>
              <a:rPr lang="en-US" dirty="0" err="1"/>
              <a:t>Meiller</a:t>
            </a:r>
            <a:r>
              <a:rPr lang="en-US" dirty="0"/>
              <a:t> and Harold L </a:t>
            </a:r>
            <a:r>
              <a:rPr lang="en-US" dirty="0" err="1"/>
              <a:t>Crossley</a:t>
            </a:r>
            <a:r>
              <a:rPr lang="en-US" dirty="0"/>
              <a:t>. </a:t>
            </a:r>
            <a:r>
              <a:rPr lang="en-US" i="1" dirty="0"/>
              <a:t>Drug Information Handbook for Dentistry</a:t>
            </a:r>
            <a:r>
              <a:rPr lang="en-US" dirty="0"/>
              <a:t>. Hudson: </a:t>
            </a:r>
            <a:r>
              <a:rPr lang="en-US" dirty="0" err="1"/>
              <a:t>Lexicomp</a:t>
            </a:r>
            <a:r>
              <a:rPr lang="en-US" dirty="0"/>
              <a:t>, 2013-2014.</a:t>
            </a:r>
          </a:p>
          <a:p>
            <a:r>
              <a:rPr lang="en-US" dirty="0"/>
              <a:t> </a:t>
            </a:r>
          </a:p>
          <a:p>
            <a:pPr algn="l"/>
            <a:r>
              <a:rPr lang="en-US" u="sng" dirty="0" smtClean="0">
                <a:solidFill>
                  <a:schemeClr val="tx1"/>
                </a:solidFill>
                <a:hlinkClick r:id="rId2"/>
              </a:rPr>
              <a:t>http</a:t>
            </a:r>
            <a:r>
              <a:rPr lang="en-US" u="sng" dirty="0">
                <a:solidFill>
                  <a:schemeClr val="tx1"/>
                </a:solidFill>
                <a:hlinkClick r:id="rId2"/>
              </a:rPr>
              <a:t>://</a:t>
            </a:r>
            <a:r>
              <a:rPr lang="en-US" u="sng" dirty="0" smtClean="0">
                <a:solidFill>
                  <a:schemeClr val="tx1"/>
                </a:solidFill>
                <a:hlinkClick r:id="rId2"/>
              </a:rPr>
              <a:t>www.ncbi.nlm.nih.gov/pubmed/7532241</a:t>
            </a:r>
            <a:endParaRPr lang="en-US" u="sng" dirty="0" smtClean="0">
              <a:solidFill>
                <a:schemeClr val="tx1"/>
              </a:solidFill>
            </a:endParaRPr>
          </a:p>
          <a:p>
            <a:pPr algn="l"/>
            <a:endParaRPr lang="en-US" dirty="0"/>
          </a:p>
          <a:p>
            <a:pPr algn="l"/>
            <a:r>
              <a:rPr lang="en-US" dirty="0"/>
              <a:t>Hall , Sandra. "Prescribing in thyroid disease." </a:t>
            </a:r>
            <a:r>
              <a:rPr lang="en-US" i="1" dirty="0"/>
              <a:t>Pharmacology</a:t>
            </a:r>
            <a:r>
              <a:rPr lang="en-US" dirty="0"/>
              <a:t>. (2002): n. page. Print.</a:t>
            </a:r>
          </a:p>
          <a:p>
            <a:pPr algn="l"/>
            <a:endParaRPr lang="en-US" dirty="0"/>
          </a:p>
        </p:txBody>
      </p:sp>
    </p:spTree>
    <p:extLst>
      <p:ext uri="{BB962C8B-B14F-4D97-AF65-F5344CB8AC3E}">
        <p14:creationId xmlns:p14="http://schemas.microsoft.com/office/powerpoint/2010/main" xmlns="" val="347561743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760412" y="609600"/>
            <a:ext cx="8594429" cy="1320800"/>
          </a:xfrm>
        </p:spPr>
        <p:txBody>
          <a:bodyPr/>
          <a:lstStyle/>
          <a:p>
            <a:r>
              <a:rPr lang="en-US" dirty="0" smtClean="0"/>
              <a:t>The Thyroid Gland</a:t>
            </a:r>
            <a:endParaRPr lang="en-US" dirty="0"/>
          </a:p>
        </p:txBody>
      </p:sp>
      <p:pic>
        <p:nvPicPr>
          <p:cNvPr id="10" name="Picture 9"/>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408612" y="2667000"/>
            <a:ext cx="4338320" cy="2438400"/>
          </a:xfrm>
          <a:prstGeom prst="rect">
            <a:avLst/>
          </a:prstGeom>
        </p:spPr>
      </p:pic>
      <p:sp>
        <p:nvSpPr>
          <p:cNvPr id="7" name="TextBox 6"/>
          <p:cNvSpPr txBox="1"/>
          <p:nvPr/>
        </p:nvSpPr>
        <p:spPr>
          <a:xfrm>
            <a:off x="608012" y="4038600"/>
            <a:ext cx="4495800"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smtClean="0">
                <a:ln w="1905"/>
                <a:solidFill>
                  <a:schemeClr val="tx1"/>
                </a:solidFill>
                <a:effectLst>
                  <a:innerShdw blurRad="69850" dist="43180" dir="5400000">
                    <a:srgbClr val="000000">
                      <a:alpha val="65000"/>
                    </a:srgbClr>
                  </a:innerShdw>
                </a:effectLst>
              </a:rPr>
              <a:t>The thyroid</a:t>
            </a:r>
            <a:r>
              <a:rPr lang="en-US" dirty="0" smtClean="0">
                <a:ln w="1905"/>
                <a:solidFill>
                  <a:schemeClr val="tx1"/>
                </a:solidFill>
              </a:rPr>
              <a:t> gland </a:t>
            </a:r>
            <a:r>
              <a:rPr lang="en-US" dirty="0" smtClean="0">
                <a:ln w="1905"/>
                <a:solidFill>
                  <a:schemeClr val="tx1"/>
                </a:solidFill>
                <a:effectLst>
                  <a:innerShdw blurRad="69850" dist="43180" dir="5400000">
                    <a:srgbClr val="000000">
                      <a:alpha val="65000"/>
                    </a:srgbClr>
                  </a:innerShdw>
                </a:effectLst>
              </a:rPr>
              <a:t>regulates the rate of almost all cellular energy-producing processes of the body. </a:t>
            </a:r>
            <a:endParaRPr lang="en-US" dirty="0">
              <a:ln w="1905"/>
              <a:solidFill>
                <a:schemeClr val="tx1"/>
              </a:solidFill>
              <a:effectLst>
                <a:innerShdw blurRad="69850" dist="43180" dir="5400000">
                  <a:srgbClr val="000000">
                    <a:alpha val="65000"/>
                  </a:srgbClr>
                </a:innerShdw>
              </a:effectLst>
            </a:endParaRPr>
          </a:p>
        </p:txBody>
      </p:sp>
      <p:sp>
        <p:nvSpPr>
          <p:cNvPr id="9" name="TextBox 8"/>
          <p:cNvSpPr txBox="1"/>
          <p:nvPr/>
        </p:nvSpPr>
        <p:spPr>
          <a:xfrm>
            <a:off x="531812" y="1676400"/>
            <a:ext cx="4876800" cy="646331"/>
          </a:xfrm>
          <a:prstGeom prst="rect">
            <a:avLst/>
          </a:prstGeom>
          <a:noFill/>
        </p:spPr>
        <p:txBody>
          <a:bodyPr wrap="square" rtlCol="0">
            <a:spAutoFit/>
          </a:bodyPr>
          <a:lstStyle/>
          <a:p>
            <a:r>
              <a:rPr lang="en-US" dirty="0" smtClean="0"/>
              <a:t>Thyroid disease is one of the most common type of endocrine disorders. </a:t>
            </a:r>
            <a:endParaRPr lang="en-US" dirty="0"/>
          </a:p>
        </p:txBody>
      </p:sp>
    </p:spTree>
    <p:extLst>
      <p:ext uri="{BB962C8B-B14F-4D97-AF65-F5344CB8AC3E}">
        <p14:creationId xmlns:p14="http://schemas.microsoft.com/office/powerpoint/2010/main" xmlns="" val="310620685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heel(1)">
                                      <p:cBhvr>
                                        <p:cTn id="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103812" y="1676400"/>
            <a:ext cx="3783374" cy="3276601"/>
          </a:xfrm>
          <a:prstGeom prst="rect">
            <a:avLst/>
          </a:prstGeom>
        </p:spPr>
      </p:pic>
      <p:sp>
        <p:nvSpPr>
          <p:cNvPr id="4" name="TextBox 3"/>
          <p:cNvSpPr txBox="1"/>
          <p:nvPr/>
        </p:nvSpPr>
        <p:spPr>
          <a:xfrm>
            <a:off x="684212" y="914400"/>
            <a:ext cx="5867400" cy="923330"/>
          </a:xfrm>
          <a:prstGeom prst="rect">
            <a:avLst/>
          </a:prstGeom>
          <a:noFill/>
        </p:spPr>
        <p:txBody>
          <a:bodyPr wrap="square" rtlCol="0">
            <a:spAutoFit/>
          </a:bodyPr>
          <a:lstStyle/>
          <a:p>
            <a:r>
              <a:rPr lang="en-US" dirty="0" smtClean="0"/>
              <a:t>The thyroid accumulates dietary iodine and builds this element into hormones that it releases into the blood as needed. </a:t>
            </a:r>
            <a:endParaRPr lang="en-US" dirty="0"/>
          </a:p>
        </p:txBody>
      </p:sp>
      <p:sp>
        <p:nvSpPr>
          <p:cNvPr id="5" name="TextBox 4"/>
          <p:cNvSpPr txBox="1"/>
          <p:nvPr/>
        </p:nvSpPr>
        <p:spPr>
          <a:xfrm>
            <a:off x="836612" y="2057400"/>
            <a:ext cx="4267200" cy="1477328"/>
          </a:xfrm>
          <a:prstGeom prst="rect">
            <a:avLst/>
          </a:prstGeom>
          <a:noFill/>
        </p:spPr>
        <p:txBody>
          <a:bodyPr wrap="square" rtlCol="0">
            <a:spAutoFit/>
          </a:bodyPr>
          <a:lstStyle/>
          <a:p>
            <a:pPr>
              <a:buFont typeface="Arial" pitchFamily="34" charset="0"/>
              <a:buChar char="•"/>
            </a:pPr>
            <a:r>
              <a:rPr lang="en-US" dirty="0" err="1" smtClean="0"/>
              <a:t>Thyrotrophin</a:t>
            </a:r>
            <a:r>
              <a:rPr lang="en-US" dirty="0" smtClean="0"/>
              <a:t>-releasing Hormone (TRH)</a:t>
            </a:r>
          </a:p>
          <a:p>
            <a:pPr>
              <a:buFont typeface="Arial" pitchFamily="34" charset="0"/>
              <a:buChar char="•"/>
            </a:pPr>
            <a:r>
              <a:rPr lang="en-US" dirty="0" smtClean="0"/>
              <a:t>Thyroid Stimulating Hormone (TST)</a:t>
            </a:r>
          </a:p>
          <a:p>
            <a:pPr>
              <a:buFont typeface="Arial" pitchFamily="34" charset="0"/>
              <a:buChar char="•"/>
            </a:pPr>
            <a:r>
              <a:rPr lang="en-US" dirty="0" smtClean="0"/>
              <a:t>T4 </a:t>
            </a:r>
            <a:r>
              <a:rPr lang="en-US" dirty="0" err="1" smtClean="0"/>
              <a:t>Thyroxine</a:t>
            </a:r>
            <a:endParaRPr lang="en-US" dirty="0" smtClean="0"/>
          </a:p>
          <a:p>
            <a:pPr>
              <a:buFont typeface="Arial" pitchFamily="34" charset="0"/>
              <a:buChar char="•"/>
            </a:pPr>
            <a:r>
              <a:rPr lang="en-US" dirty="0" smtClean="0"/>
              <a:t>T3 Tri-</a:t>
            </a:r>
            <a:r>
              <a:rPr lang="en-US" dirty="0" err="1" smtClean="0"/>
              <a:t>iodothyronime</a:t>
            </a:r>
            <a:r>
              <a:rPr lang="en-US" dirty="0" smtClean="0"/>
              <a:t> (Liver)</a:t>
            </a:r>
          </a:p>
          <a:p>
            <a:endParaRPr lang="en-US" dirty="0"/>
          </a:p>
        </p:txBody>
      </p:sp>
      <p:sp>
        <p:nvSpPr>
          <p:cNvPr id="6" name="TextBox 5"/>
          <p:cNvSpPr txBox="1"/>
          <p:nvPr/>
        </p:nvSpPr>
        <p:spPr>
          <a:xfrm>
            <a:off x="608012" y="3581400"/>
            <a:ext cx="4114800" cy="1200329"/>
          </a:xfrm>
          <a:prstGeom prst="rect">
            <a:avLst/>
          </a:prstGeom>
          <a:noFill/>
        </p:spPr>
        <p:txBody>
          <a:bodyPr wrap="square" rtlCol="0">
            <a:spAutoFit/>
          </a:bodyPr>
          <a:lstStyle/>
          <a:p>
            <a:r>
              <a:rPr lang="en-US" dirty="0" smtClean="0"/>
              <a:t>There are two main categories of action of the thyroid hormones, those affecting growth and those affecting metabolism.</a:t>
            </a:r>
          </a:p>
        </p:txBody>
      </p:sp>
      <p:sp>
        <p:nvSpPr>
          <p:cNvPr id="10" name="TextBox 9"/>
          <p:cNvSpPr txBox="1"/>
          <p:nvPr/>
        </p:nvSpPr>
        <p:spPr>
          <a:xfrm>
            <a:off x="760412" y="5105400"/>
            <a:ext cx="4038600" cy="1477328"/>
          </a:xfrm>
          <a:prstGeom prst="rect">
            <a:avLst/>
          </a:prstGeom>
          <a:noFill/>
        </p:spPr>
        <p:txBody>
          <a:bodyPr wrap="square" rtlCol="0">
            <a:spAutoFit/>
          </a:bodyPr>
          <a:lstStyle/>
          <a:p>
            <a:r>
              <a:rPr lang="en-US" dirty="0" smtClean="0"/>
              <a:t>Normal values are:</a:t>
            </a:r>
          </a:p>
          <a:p>
            <a:r>
              <a:rPr lang="en-US" dirty="0" smtClean="0"/>
              <a:t>TSH &lt;6 </a:t>
            </a:r>
            <a:r>
              <a:rPr lang="en-US" dirty="0" err="1" smtClean="0"/>
              <a:t>mU</a:t>
            </a:r>
            <a:r>
              <a:rPr lang="en-US" dirty="0" smtClean="0"/>
              <a:t>/l</a:t>
            </a:r>
          </a:p>
          <a:p>
            <a:r>
              <a:rPr lang="en-US" dirty="0" smtClean="0"/>
              <a:t>Free T4 9-25 </a:t>
            </a:r>
            <a:r>
              <a:rPr lang="en-US" dirty="0" err="1" smtClean="0"/>
              <a:t>pmol</a:t>
            </a:r>
            <a:r>
              <a:rPr lang="en-US" dirty="0" smtClean="0"/>
              <a:t>/l</a:t>
            </a:r>
          </a:p>
          <a:p>
            <a:r>
              <a:rPr lang="en-US" dirty="0" smtClean="0"/>
              <a:t>Free T3 3-9 </a:t>
            </a:r>
            <a:r>
              <a:rPr lang="en-US" dirty="0" err="1" smtClean="0"/>
              <a:t>pmol</a:t>
            </a:r>
            <a:r>
              <a:rPr lang="en-US" dirty="0" smtClean="0"/>
              <a:t>/l</a:t>
            </a:r>
          </a:p>
          <a:p>
            <a:endParaRPr lang="en-US"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159" y="609600"/>
            <a:ext cx="8594429" cy="1826581"/>
          </a:xfrm>
        </p:spPr>
        <p:txBody>
          <a:bodyPr/>
          <a:lstStyle/>
          <a:p>
            <a:r>
              <a:rPr lang="en-US" b="1" dirty="0" smtClean="0"/>
              <a:t>Malfunction of the Thyroid Gland Leads to:</a:t>
            </a:r>
            <a:endParaRPr lang="en-US" b="1" dirty="0"/>
          </a:p>
        </p:txBody>
      </p:sp>
      <p:sp>
        <p:nvSpPr>
          <p:cNvPr id="3" name="Text Placeholder 2"/>
          <p:cNvSpPr>
            <a:spLocks noGrp="1"/>
          </p:cNvSpPr>
          <p:nvPr>
            <p:ph type="body" idx="1"/>
          </p:nvPr>
        </p:nvSpPr>
        <p:spPr>
          <a:xfrm>
            <a:off x="677159" y="2819400"/>
            <a:ext cx="8594429" cy="2568448"/>
          </a:xfrm>
        </p:spPr>
        <p:txBody>
          <a:bodyPr>
            <a:normAutofit/>
          </a:bodyPr>
          <a:lstStyle/>
          <a:p>
            <a:pPr marL="342900" indent="-342900">
              <a:buFont typeface="Arial" panose="020B0604020202020204" pitchFamily="34" charset="0"/>
              <a:buChar char="•"/>
            </a:pPr>
            <a:r>
              <a:rPr lang="en-US" sz="3200" dirty="0" smtClean="0"/>
              <a:t>Hypothyroidism</a:t>
            </a:r>
            <a:endParaRPr lang="en-US" sz="1400" dirty="0" smtClean="0"/>
          </a:p>
          <a:p>
            <a:pPr marL="342900" indent="-342900">
              <a:buFont typeface="Arial" panose="020B0604020202020204" pitchFamily="34" charset="0"/>
              <a:buChar char="•"/>
            </a:pPr>
            <a:r>
              <a:rPr lang="en-US" sz="3200" dirty="0" smtClean="0"/>
              <a:t>Hyperthyroidism</a:t>
            </a:r>
          </a:p>
          <a:p>
            <a:pPr marL="342900" indent="-342900">
              <a:buFont typeface="Arial" panose="020B0604020202020204" pitchFamily="34" charset="0"/>
              <a:buChar char="•"/>
            </a:pPr>
            <a:r>
              <a:rPr lang="en-US" sz="3200" dirty="0" smtClean="0"/>
              <a:t>Goiter</a:t>
            </a:r>
            <a:endParaRPr lang="en-US" sz="3200" dirty="0"/>
          </a:p>
        </p:txBody>
      </p:sp>
    </p:spTree>
    <p:extLst>
      <p:ext uri="{BB962C8B-B14F-4D97-AF65-F5344CB8AC3E}">
        <p14:creationId xmlns:p14="http://schemas.microsoft.com/office/powerpoint/2010/main" xmlns="" val="247816014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65212" y="675861"/>
            <a:ext cx="7772400" cy="5068956"/>
          </a:xfrm>
          <a:prstGeom prst="rect">
            <a:avLst/>
          </a:prstGeom>
        </p:spPr>
      </p:pic>
    </p:spTree>
    <p:extLst>
      <p:ext uri="{BB962C8B-B14F-4D97-AF65-F5344CB8AC3E}">
        <p14:creationId xmlns:p14="http://schemas.microsoft.com/office/powerpoint/2010/main" xmlns="" val="259050665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6412" y="533400"/>
            <a:ext cx="3922670" cy="1557870"/>
          </a:xfrm>
        </p:spPr>
        <p:txBody>
          <a:bodyPr>
            <a:normAutofit/>
          </a:bodyPr>
          <a:lstStyle/>
          <a:p>
            <a:r>
              <a:rPr lang="en-US" dirty="0"/>
              <a:t>Hyperthyroidism is a condition in which the thyroid gland makes too much thyroid hormone</a:t>
            </a:r>
          </a:p>
        </p:txBody>
      </p:sp>
      <p:pic>
        <p:nvPicPr>
          <p:cNvPr id="6" name="Content Placeholder 5"/>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5256212" y="2667000"/>
            <a:ext cx="3619500" cy="2895600"/>
          </a:xfrm>
        </p:spPr>
      </p:pic>
      <p:sp>
        <p:nvSpPr>
          <p:cNvPr id="5" name="Text Placeholder 4"/>
          <p:cNvSpPr>
            <a:spLocks noGrp="1"/>
          </p:cNvSpPr>
          <p:nvPr>
            <p:ph type="body" sz="half" idx="2"/>
          </p:nvPr>
        </p:nvSpPr>
        <p:spPr>
          <a:ln>
            <a:solidFill>
              <a:schemeClr val="accent2">
                <a:lumMod val="60000"/>
                <a:lumOff val="40000"/>
              </a:schemeClr>
            </a:solidFill>
          </a:ln>
        </p:spPr>
        <p:txBody>
          <a:bodyPr>
            <a:normAutofit fontScale="92500" lnSpcReduction="10000"/>
          </a:bodyPr>
          <a:lstStyle/>
          <a:p>
            <a:r>
              <a:rPr lang="en-US" dirty="0"/>
              <a:t>Some common causes of hyperthyroidism include:</a:t>
            </a:r>
          </a:p>
          <a:p>
            <a:r>
              <a:rPr lang="en-US" dirty="0"/>
              <a:t>Graves' Disease</a:t>
            </a:r>
          </a:p>
          <a:p>
            <a:r>
              <a:rPr lang="en-US" dirty="0"/>
              <a:t>Functioning adenoma </a:t>
            </a:r>
            <a:r>
              <a:rPr lang="en-US" dirty="0" smtClean="0"/>
              <a:t>and</a:t>
            </a:r>
            <a:r>
              <a:rPr lang="en-US" dirty="0"/>
              <a:t> </a:t>
            </a:r>
            <a:r>
              <a:rPr lang="en-US" u="sng" dirty="0">
                <a:hlinkClick r:id="rId3"/>
              </a:rPr>
              <a:t>toxic </a:t>
            </a:r>
            <a:r>
              <a:rPr lang="en-US" u="sng" dirty="0" err="1">
                <a:hlinkClick r:id="rId3"/>
              </a:rPr>
              <a:t>multinodular</a:t>
            </a:r>
            <a:r>
              <a:rPr lang="en-US" u="sng" dirty="0">
                <a:hlinkClick r:id="rId3"/>
              </a:rPr>
              <a:t> goiter</a:t>
            </a:r>
            <a:r>
              <a:rPr lang="en-US" dirty="0"/>
              <a:t> (TMNG)</a:t>
            </a:r>
          </a:p>
          <a:p>
            <a:r>
              <a:rPr lang="en-US" dirty="0"/>
              <a:t>Excessive intake of thyroid hormones</a:t>
            </a:r>
          </a:p>
          <a:p>
            <a:r>
              <a:rPr lang="en-US" dirty="0"/>
              <a:t>Abnormal secretion of TSH</a:t>
            </a:r>
          </a:p>
          <a:p>
            <a:r>
              <a:rPr lang="en-US" dirty="0"/>
              <a:t>Thyroiditis (inflammation of the thyroid gland)</a:t>
            </a:r>
          </a:p>
          <a:p>
            <a:r>
              <a:rPr lang="en-US" dirty="0"/>
              <a:t>Excessive iodine intake</a:t>
            </a:r>
          </a:p>
          <a:p>
            <a:endParaRPr lang="en-US" dirty="0"/>
          </a:p>
        </p:txBody>
      </p:sp>
    </p:spTree>
    <p:extLst>
      <p:ext uri="{BB962C8B-B14F-4D97-AF65-F5344CB8AC3E}">
        <p14:creationId xmlns:p14="http://schemas.microsoft.com/office/powerpoint/2010/main" xmlns="" val="225709968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228600"/>
            <a:ext cx="3853524" cy="1278466"/>
          </a:xfrm>
        </p:spPr>
        <p:txBody>
          <a:bodyPr/>
          <a:lstStyle/>
          <a:p>
            <a:r>
              <a:rPr lang="en-US" dirty="0" smtClean="0"/>
              <a:t>Symptoms of Hyperthyroidism</a:t>
            </a:r>
            <a:endParaRPr lang="en-US" dirty="0"/>
          </a:p>
        </p:txBody>
      </p:sp>
      <p:sp>
        <p:nvSpPr>
          <p:cNvPr id="4" name="Text Placeholder 3"/>
          <p:cNvSpPr>
            <a:spLocks noGrp="1"/>
          </p:cNvSpPr>
          <p:nvPr>
            <p:ph type="body" sz="half" idx="2"/>
          </p:nvPr>
        </p:nvSpPr>
        <p:spPr>
          <a:xfrm>
            <a:off x="608012" y="2209800"/>
            <a:ext cx="3733800" cy="3810000"/>
          </a:xfrm>
        </p:spPr>
        <p:txBody>
          <a:bodyPr>
            <a:normAutofit fontScale="32500" lnSpcReduction="20000"/>
          </a:bodyPr>
          <a:lstStyle/>
          <a:p>
            <a:pPr marL="685800" indent="-685800">
              <a:buFont typeface="Arial" pitchFamily="34" charset="0"/>
              <a:buChar char="•"/>
            </a:pPr>
            <a:r>
              <a:rPr lang="en-US" sz="4900" dirty="0"/>
              <a:t>Common symptoms include:</a:t>
            </a:r>
          </a:p>
          <a:p>
            <a:pPr marL="685800" indent="-685800">
              <a:buFont typeface="Arial" pitchFamily="34" charset="0"/>
              <a:buChar char="•"/>
            </a:pPr>
            <a:r>
              <a:rPr lang="en-US" sz="4900" dirty="0"/>
              <a:t>Excessive sweating</a:t>
            </a:r>
          </a:p>
          <a:p>
            <a:pPr marL="685800" indent="-685800">
              <a:buFont typeface="Arial" pitchFamily="34" charset="0"/>
              <a:buChar char="•"/>
            </a:pPr>
            <a:r>
              <a:rPr lang="en-US" sz="4900" dirty="0"/>
              <a:t>Heat intolerance</a:t>
            </a:r>
          </a:p>
          <a:p>
            <a:pPr marL="685800" indent="-685800">
              <a:buFont typeface="Arial" pitchFamily="34" charset="0"/>
              <a:buChar char="•"/>
            </a:pPr>
            <a:r>
              <a:rPr lang="en-US" sz="4900" dirty="0"/>
              <a:t>Increased bowel movements</a:t>
            </a:r>
          </a:p>
          <a:p>
            <a:pPr marL="685800" indent="-685800">
              <a:buFont typeface="Arial" pitchFamily="34" charset="0"/>
              <a:buChar char="•"/>
            </a:pPr>
            <a:r>
              <a:rPr lang="en-US" sz="4900" u="sng" dirty="0">
                <a:hlinkClick r:id="rId2"/>
              </a:rPr>
              <a:t>Tremor</a:t>
            </a:r>
            <a:r>
              <a:rPr lang="en-US" sz="4900" dirty="0"/>
              <a:t> (usually fine shaking)</a:t>
            </a:r>
          </a:p>
          <a:p>
            <a:pPr marL="685800" indent="-685800">
              <a:buFont typeface="Arial" pitchFamily="34" charset="0"/>
              <a:buChar char="•"/>
            </a:pPr>
            <a:r>
              <a:rPr lang="en-US" sz="4900" dirty="0"/>
              <a:t>Nervousness; agitation</a:t>
            </a:r>
          </a:p>
          <a:p>
            <a:pPr marL="685800" indent="-685800">
              <a:buFont typeface="Arial" pitchFamily="34" charset="0"/>
              <a:buChar char="•"/>
            </a:pPr>
            <a:r>
              <a:rPr lang="en-US" sz="4900" dirty="0"/>
              <a:t>Rapid </a:t>
            </a:r>
            <a:r>
              <a:rPr lang="en-US" sz="4900" u="sng" dirty="0">
                <a:hlinkClick r:id="rId3"/>
              </a:rPr>
              <a:t>heart rate</a:t>
            </a:r>
            <a:endParaRPr lang="en-US" sz="4900" dirty="0"/>
          </a:p>
          <a:p>
            <a:pPr marL="685800" indent="-685800">
              <a:buFont typeface="Arial" pitchFamily="34" charset="0"/>
              <a:buChar char="•"/>
            </a:pPr>
            <a:r>
              <a:rPr lang="en-US" sz="4900" u="sng" dirty="0">
                <a:hlinkClick r:id="rId4"/>
              </a:rPr>
              <a:t>Weight loss</a:t>
            </a:r>
            <a:endParaRPr lang="en-US" sz="4900" dirty="0"/>
          </a:p>
          <a:p>
            <a:pPr marL="685800" indent="-685800">
              <a:buFont typeface="Arial" pitchFamily="34" charset="0"/>
              <a:buChar char="•"/>
            </a:pPr>
            <a:r>
              <a:rPr lang="en-US" sz="4900" u="sng" dirty="0">
                <a:hlinkClick r:id="rId5"/>
              </a:rPr>
              <a:t>Fatigue</a:t>
            </a:r>
            <a:endParaRPr lang="en-US" sz="4900" dirty="0"/>
          </a:p>
          <a:p>
            <a:pPr marL="685800" indent="-685800">
              <a:buFont typeface="Arial" pitchFamily="34" charset="0"/>
              <a:buChar char="•"/>
            </a:pPr>
            <a:r>
              <a:rPr lang="en-US" sz="4900" dirty="0"/>
              <a:t>Decreased concentration</a:t>
            </a:r>
          </a:p>
          <a:p>
            <a:pPr marL="685800" indent="-685800">
              <a:buFont typeface="Arial" pitchFamily="34" charset="0"/>
              <a:buChar char="•"/>
            </a:pPr>
            <a:r>
              <a:rPr lang="en-US" sz="4900" u="sng" dirty="0">
                <a:hlinkClick r:id="rId6"/>
              </a:rPr>
              <a:t>Irregular and scant menstrual flow</a:t>
            </a:r>
            <a:endParaRPr lang="en-US" sz="4900" dirty="0"/>
          </a:p>
          <a:p>
            <a:endParaRPr lang="en-US" dirty="0"/>
          </a:p>
        </p:txBody>
      </p:sp>
      <p:pic>
        <p:nvPicPr>
          <p:cNvPr id="5" name="Content Placeholder 5"/>
          <p:cNvPicPr>
            <a:picLocks noGrp="1" noChangeAspect="1"/>
          </p:cNvPicPr>
          <p:nvPr>
            <p:ph idx="1"/>
          </p:nvPr>
        </p:nvPicPr>
        <p:blipFill>
          <a:blip r:embed="rId7" cstate="print">
            <a:extLst>
              <a:ext uri="{28A0092B-C50C-407E-A947-70E740481C1C}">
                <a14:useLocalDpi xmlns:a14="http://schemas.microsoft.com/office/drawing/2010/main" xmlns="" val="0"/>
              </a:ext>
            </a:extLst>
          </a:blip>
          <a:stretch>
            <a:fillRect/>
          </a:stretch>
        </p:blipFill>
        <p:spPr>
          <a:xfrm>
            <a:off x="5180012" y="1981200"/>
            <a:ext cx="3686175" cy="3810000"/>
          </a:xfrm>
        </p:spPr>
      </p:pic>
    </p:spTree>
    <p:extLst>
      <p:ext uri="{BB962C8B-B14F-4D97-AF65-F5344CB8AC3E}">
        <p14:creationId xmlns:p14="http://schemas.microsoft.com/office/powerpoint/2010/main" xmlns="" val="80953224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5"/>
                                        </p:tgtEl>
                                      </p:cBhvr>
                                    </p:animEffect>
                                    <p:animScale>
                                      <p:cBhvr>
                                        <p:cTn id="7" dur="25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6412" y="457200"/>
            <a:ext cx="5029200" cy="838200"/>
          </a:xfrm>
        </p:spPr>
        <p:txBody>
          <a:bodyPr>
            <a:normAutofit/>
          </a:bodyPr>
          <a:lstStyle/>
          <a:p>
            <a:r>
              <a:rPr lang="en-US" sz="2800" b="1" dirty="0" smtClean="0"/>
              <a:t>Hypothyroidism</a:t>
            </a:r>
            <a:endParaRPr lang="en-US" sz="2800" b="1" dirty="0"/>
          </a:p>
        </p:txBody>
      </p:sp>
      <p:sp>
        <p:nvSpPr>
          <p:cNvPr id="4" name="Text Placeholder 3"/>
          <p:cNvSpPr>
            <a:spLocks noGrp="1"/>
          </p:cNvSpPr>
          <p:nvPr>
            <p:ph type="body" sz="half" idx="2"/>
          </p:nvPr>
        </p:nvSpPr>
        <p:spPr>
          <a:xfrm>
            <a:off x="455612" y="1600200"/>
            <a:ext cx="8229600" cy="3962400"/>
          </a:xfrm>
        </p:spPr>
        <p:txBody>
          <a:bodyPr>
            <a:normAutofit lnSpcReduction="10000"/>
          </a:bodyPr>
          <a:lstStyle/>
          <a:p>
            <a:pPr marL="285750" indent="-285750">
              <a:buFont typeface="Arial" pitchFamily="34" charset="0"/>
              <a:buChar char="•"/>
            </a:pPr>
            <a:r>
              <a:rPr lang="en-US" dirty="0"/>
              <a:t>Hypothyroidism (underactive thyroid) is a condition in which </a:t>
            </a:r>
            <a:r>
              <a:rPr lang="en-US" dirty="0" smtClean="0"/>
              <a:t>the </a:t>
            </a:r>
            <a:r>
              <a:rPr lang="en-US" dirty="0"/>
              <a:t>thyroid gland doesn't produce </a:t>
            </a:r>
            <a:r>
              <a:rPr lang="en-US" dirty="0" smtClean="0"/>
              <a:t>enough thyroid hormones</a:t>
            </a:r>
            <a:endParaRPr lang="en-US" b="1" u="sng" dirty="0" smtClean="0">
              <a:solidFill>
                <a:schemeClr val="accent1"/>
              </a:solidFill>
            </a:endParaRPr>
          </a:p>
          <a:p>
            <a:pPr marL="285750" indent="-285750">
              <a:buFont typeface="Arial" pitchFamily="34" charset="0"/>
              <a:buChar char="•"/>
            </a:pPr>
            <a:r>
              <a:rPr lang="en-US" b="1" u="sng" dirty="0" smtClean="0">
                <a:solidFill>
                  <a:schemeClr val="accent1"/>
                </a:solidFill>
              </a:rPr>
              <a:t>common </a:t>
            </a:r>
            <a:r>
              <a:rPr lang="en-US" b="1" u="sng" dirty="0">
                <a:solidFill>
                  <a:schemeClr val="accent1"/>
                </a:solidFill>
              </a:rPr>
              <a:t>causes of </a:t>
            </a:r>
            <a:r>
              <a:rPr lang="en-US" b="1" u="sng" dirty="0" smtClean="0">
                <a:solidFill>
                  <a:schemeClr val="accent1"/>
                </a:solidFill>
              </a:rPr>
              <a:t>hypothyroidism:</a:t>
            </a:r>
          </a:p>
          <a:p>
            <a:pPr marL="285750" indent="-285750">
              <a:buFont typeface="Arial" pitchFamily="34" charset="0"/>
              <a:buChar char="•"/>
            </a:pPr>
            <a:r>
              <a:rPr lang="en-US" dirty="0"/>
              <a:t>Hashimoto's thyroiditis</a:t>
            </a:r>
          </a:p>
          <a:p>
            <a:pPr marL="285750" indent="-285750">
              <a:buFont typeface="Arial" pitchFamily="34" charset="0"/>
              <a:buChar char="•"/>
            </a:pPr>
            <a:r>
              <a:rPr lang="en-US" dirty="0"/>
              <a:t>Lymphocytic thyroiditis (which may occur after </a:t>
            </a:r>
            <a:r>
              <a:rPr lang="en-US" u="sng" dirty="0">
                <a:hlinkClick r:id="rId2"/>
              </a:rPr>
              <a:t>hyperthyroidism</a:t>
            </a:r>
            <a:r>
              <a:rPr lang="en-US" dirty="0"/>
              <a:t>)</a:t>
            </a:r>
          </a:p>
          <a:p>
            <a:pPr marL="285750" indent="-285750">
              <a:buFont typeface="Arial" pitchFamily="34" charset="0"/>
              <a:buChar char="•"/>
            </a:pPr>
            <a:r>
              <a:rPr lang="en-US" dirty="0"/>
              <a:t>Thyroid destruction (from radioactive iodine or surgery)</a:t>
            </a:r>
          </a:p>
          <a:p>
            <a:pPr marL="285750" indent="-285750">
              <a:buFont typeface="Arial" pitchFamily="34" charset="0"/>
              <a:buChar char="•"/>
            </a:pPr>
            <a:r>
              <a:rPr lang="en-US" dirty="0"/>
              <a:t>Pituitary or hypothalamic disease</a:t>
            </a:r>
          </a:p>
          <a:p>
            <a:pPr marL="285750" indent="-285750">
              <a:buFont typeface="Arial" pitchFamily="34" charset="0"/>
              <a:buChar char="•"/>
            </a:pPr>
            <a:r>
              <a:rPr lang="en-US" dirty="0"/>
              <a:t>Medications</a:t>
            </a:r>
          </a:p>
          <a:p>
            <a:pPr marL="285750" indent="-285750">
              <a:buFont typeface="Arial" pitchFamily="34" charset="0"/>
              <a:buChar char="•"/>
            </a:pPr>
            <a:r>
              <a:rPr lang="en-US" dirty="0"/>
              <a:t>Severe iodine deficiency</a:t>
            </a:r>
          </a:p>
          <a:p>
            <a:pPr marL="285750" indent="-285750">
              <a:buFont typeface="Arial" pitchFamily="34" charset="0"/>
              <a:buChar char="•"/>
            </a:pPr>
            <a:r>
              <a:rPr lang="en-US" dirty="0"/>
              <a:t>In Hashimoto's disease, also known as chronic lymphocytic thyroiditis, your immune system attacks your thyroid gland. The resulting inflammation often leads to an underactive thyroid gland (hypothyroidism). Hashimoto's disease is the most common cause of hypothyroidism in the United States. It primarily affects middle-aged women, but also can occur in men and women of any age and in children.</a:t>
            </a:r>
          </a:p>
        </p:txBody>
      </p:sp>
    </p:spTree>
    <p:extLst>
      <p:ext uri="{BB962C8B-B14F-4D97-AF65-F5344CB8AC3E}">
        <p14:creationId xmlns:p14="http://schemas.microsoft.com/office/powerpoint/2010/main" xmlns="" val="66104699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Office Theme">
  <a:themeElements>
    <a:clrScheme name="Digital Blue Tunnel">
      <a:dk1>
        <a:srgbClr val="000000"/>
      </a:dk1>
      <a:lt1>
        <a:sysClr val="window" lastClr="FFFFFF"/>
      </a:lt1>
      <a:dk2>
        <a:srgbClr val="001027"/>
      </a:dk2>
      <a:lt2>
        <a:srgbClr val="C1EBF7"/>
      </a:lt2>
      <a:accent1>
        <a:srgbClr val="56C5FF"/>
      </a:accent1>
      <a:accent2>
        <a:srgbClr val="4BB836"/>
      </a:accent2>
      <a:accent3>
        <a:srgbClr val="F8B004"/>
      </a:accent3>
      <a:accent4>
        <a:srgbClr val="972ACD"/>
      </a:accent4>
      <a:accent5>
        <a:srgbClr val="F86E24"/>
      </a:accent5>
      <a:accent6>
        <a:srgbClr val="DB30C7"/>
      </a:accent6>
      <a:hlink>
        <a:srgbClr val="F8B004"/>
      </a:hlink>
      <a:folHlink>
        <a:srgbClr val="969696"/>
      </a:folHlink>
    </a:clrScheme>
    <a:fontScheme name="Corbel">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Digital Blue Tunnel">
      <a:dk1>
        <a:srgbClr val="000000"/>
      </a:dk1>
      <a:lt1>
        <a:sysClr val="window" lastClr="FFFFFF"/>
      </a:lt1>
      <a:dk2>
        <a:srgbClr val="001027"/>
      </a:dk2>
      <a:lt2>
        <a:srgbClr val="C1EBF7"/>
      </a:lt2>
      <a:accent1>
        <a:srgbClr val="56C5FF"/>
      </a:accent1>
      <a:accent2>
        <a:srgbClr val="4BB836"/>
      </a:accent2>
      <a:accent3>
        <a:srgbClr val="F8B004"/>
      </a:accent3>
      <a:accent4>
        <a:srgbClr val="972ACD"/>
      </a:accent4>
      <a:accent5>
        <a:srgbClr val="F86E24"/>
      </a:accent5>
      <a:accent6>
        <a:srgbClr val="DB30C7"/>
      </a:accent6>
      <a:hlink>
        <a:srgbClr val="F8B004"/>
      </a:hlink>
      <a:folHlink>
        <a:srgbClr val="969696"/>
      </a:folHlink>
    </a:clrScheme>
    <a:fontScheme name="Corbel">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74228E6B-D70C-44BB-A81F-A245495F612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0</TotalTime>
  <Words>576</Words>
  <Application>Microsoft Office PowerPoint</Application>
  <PresentationFormat>Custom</PresentationFormat>
  <Paragraphs>140</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Facet</vt:lpstr>
      <vt:lpstr>Thyroid Gland and Related Diseases </vt:lpstr>
      <vt:lpstr>Objectives </vt:lpstr>
      <vt:lpstr>The Thyroid Gland</vt:lpstr>
      <vt:lpstr>Slide 4</vt:lpstr>
      <vt:lpstr>Malfunction of the Thyroid Gland Leads to:</vt:lpstr>
      <vt:lpstr>Slide 6</vt:lpstr>
      <vt:lpstr>Hyperthyroidism is a condition in which the thyroid gland makes too much thyroid hormone</vt:lpstr>
      <vt:lpstr>Symptoms of Hyperthyroidism</vt:lpstr>
      <vt:lpstr>Hypothyroidism</vt:lpstr>
      <vt:lpstr>Symptoms of Hypothyroidism</vt:lpstr>
      <vt:lpstr>Oral manifestations of Thyroid disease</vt:lpstr>
      <vt:lpstr> Prevalence and Impact of Thyroid Disease</vt:lpstr>
      <vt:lpstr>Drugs used to treat Thyroid Diseases</vt:lpstr>
      <vt:lpstr>Role of the Dental Hygienist</vt:lpstr>
      <vt:lpstr>Palpate and examine the Thyroid Gland! </vt:lpstr>
      <vt:lpstr> </vt:lpstr>
      <vt:lpstr>Slide 17</vt:lpstr>
      <vt:lpstr>Slide 18</vt:lpstr>
      <vt:lpstr>Slide 19</vt:lpstr>
      <vt:lpstr>Worked Cited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2013-12-10T17:42:43Z</dcterms:created>
  <dcterms:modified xsi:type="dcterms:W3CDTF">2014-05-20T00:02:55Z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TC028952619991</vt:lpwstr>
  </property>
</Properties>
</file>