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6" r:id="rId6"/>
    <p:sldId id="260" r:id="rId7"/>
    <p:sldId id="261" r:id="rId8"/>
    <p:sldId id="271" r:id="rId9"/>
    <p:sldId id="262" r:id="rId10"/>
    <p:sldId id="263" r:id="rId11"/>
    <p:sldId id="264" r:id="rId12"/>
    <p:sldId id="265" r:id="rId13"/>
    <p:sldId id="270" r:id="rId14"/>
    <p:sldId id="267" r:id="rId15"/>
    <p:sldId id="268"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83" d="100"/>
          <a:sy n="83" d="100"/>
        </p:scale>
        <p:origin x="45"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12/12/2017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12/12/2017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usinesstown.com/articles/how-to-quickly-cheaply-and-effectively-furnish-and-equip-your-office/" TargetMode="External"/><Relationship Id="rId2" Type="http://schemas.openxmlformats.org/officeDocument/2006/relationships/hyperlink" Target="https://tech.co/effective-staffing-strategies-technology-startups-2015-09" TargetMode="External"/><Relationship Id="rId1" Type="http://schemas.openxmlformats.org/officeDocument/2006/relationships/slideLayout" Target="../slideLayouts/slideLayout2.xml"/><Relationship Id="rId5" Type="http://schemas.openxmlformats.org/officeDocument/2006/relationships/hyperlink" Target="http://www.jcs-group.com/people/industrial/america.html" TargetMode="External"/><Relationship Id="rId4" Type="http://schemas.openxmlformats.org/officeDocument/2006/relationships/hyperlink" Target="https://www.americanexpress.com/us/small-business/openforum/articles/11-tips-for-finding-office-space-on-a-shoestring-budge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astcompany.com/1520081/why-you-should-start-company-new-york" TargetMode="External"/><Relationship Id="rId2" Type="http://schemas.openxmlformats.org/officeDocument/2006/relationships/hyperlink" Target="https://www.dnainfo.com/new-york/20150416/financial-district/want-launch-tech-startup-heres-how-these-nyc-entreprenuers-did-it" TargetMode="External"/><Relationship Id="rId1" Type="http://schemas.openxmlformats.org/officeDocument/2006/relationships/slideLayout" Target="../slideLayouts/slideLayout2.xml"/><Relationship Id="rId5" Type="http://schemas.openxmlformats.org/officeDocument/2006/relationships/hyperlink" Target="http://www.nytimes.com/2007/05/02/business/smallbusiness/01websb101.html" TargetMode="External"/><Relationship Id="rId4" Type="http://schemas.openxmlformats.org/officeDocument/2006/relationships/hyperlink" Target="http://www.nyc-officespace-leader.com/blog/is-there-any-cheap-office-space-in-ny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768D4FE-9B8F-4BD1-A15F-1BCAAA48E82D}"/>
              </a:ext>
            </a:extLst>
          </p:cNvPr>
          <p:cNvSpPr>
            <a:spLocks noGrp="1"/>
          </p:cNvSpPr>
          <p:nvPr>
            <p:ph type="subTitle" idx="1"/>
          </p:nvPr>
        </p:nvSpPr>
        <p:spPr>
          <a:xfrm>
            <a:off x="1876425" y="2058837"/>
            <a:ext cx="8872088" cy="2334883"/>
          </a:xfrm>
        </p:spPr>
        <p:txBody>
          <a:bodyPr>
            <a:normAutofit/>
          </a:bodyPr>
          <a:lstStyle/>
          <a:p>
            <a:pPr algn="ctr"/>
            <a:r>
              <a:rPr lang="en-US" sz="4400" dirty="0">
                <a:solidFill>
                  <a:schemeClr val="bg1"/>
                </a:solidFill>
              </a:rPr>
              <a:t>How to launch a startup tech company in </a:t>
            </a:r>
            <a:r>
              <a:rPr lang="en-US" sz="4400" dirty="0" err="1">
                <a:solidFill>
                  <a:schemeClr val="bg1"/>
                </a:solidFill>
              </a:rPr>
              <a:t>manhattan</a:t>
            </a:r>
            <a:r>
              <a:rPr lang="en-US" sz="4400" dirty="0">
                <a:solidFill>
                  <a:schemeClr val="bg1"/>
                </a:solidFill>
              </a:rPr>
              <a:t>: A GUIDE</a:t>
            </a:r>
          </a:p>
        </p:txBody>
      </p:sp>
      <p:sp>
        <p:nvSpPr>
          <p:cNvPr id="4" name="TextBox 3">
            <a:extLst>
              <a:ext uri="{FF2B5EF4-FFF2-40B4-BE49-F238E27FC236}">
                <a16:creationId xmlns:a16="http://schemas.microsoft.com/office/drawing/2014/main" id="{B086CE90-A60C-4E08-84D3-58C427CB5862}"/>
              </a:ext>
            </a:extLst>
          </p:cNvPr>
          <p:cNvSpPr txBox="1"/>
          <p:nvPr/>
        </p:nvSpPr>
        <p:spPr>
          <a:xfrm>
            <a:off x="2058838" y="5118340"/>
            <a:ext cx="9178506" cy="523220"/>
          </a:xfrm>
          <a:prstGeom prst="rect">
            <a:avLst/>
          </a:prstGeom>
          <a:noFill/>
        </p:spPr>
        <p:txBody>
          <a:bodyPr wrap="square" rtlCol="0">
            <a:spAutoFit/>
          </a:bodyPr>
          <a:lstStyle/>
          <a:p>
            <a:r>
              <a:rPr lang="en-US" sz="2800" dirty="0"/>
              <a:t>by Paulina </a:t>
            </a:r>
            <a:r>
              <a:rPr lang="en-US" sz="2800" dirty="0" err="1"/>
              <a:t>Nawiesniak</a:t>
            </a:r>
            <a:r>
              <a:rPr lang="en-US" sz="2800" dirty="0"/>
              <a:t>, Lamar Sinclair and Jennifer Travinski</a:t>
            </a:r>
          </a:p>
        </p:txBody>
      </p:sp>
    </p:spTree>
    <p:extLst>
      <p:ext uri="{BB962C8B-B14F-4D97-AF65-F5344CB8AC3E}">
        <p14:creationId xmlns:p14="http://schemas.microsoft.com/office/powerpoint/2010/main" val="140818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95BF-64A3-4C54-AF2E-7C73C81DC149}"/>
              </a:ext>
            </a:extLst>
          </p:cNvPr>
          <p:cNvSpPr>
            <a:spLocks noGrp="1"/>
          </p:cNvSpPr>
          <p:nvPr>
            <p:ph type="title"/>
          </p:nvPr>
        </p:nvSpPr>
        <p:spPr>
          <a:xfrm>
            <a:off x="1141413" y="-276045"/>
            <a:ext cx="9905998" cy="2373133"/>
          </a:xfrm>
        </p:spPr>
        <p:txBody>
          <a:bodyPr/>
          <a:lstStyle/>
          <a:p>
            <a:r>
              <a:rPr lang="en-US" dirty="0">
                <a:solidFill>
                  <a:schemeClr val="bg1"/>
                </a:solidFill>
              </a:rPr>
              <a:t>staffing</a:t>
            </a:r>
          </a:p>
        </p:txBody>
      </p:sp>
      <p:sp>
        <p:nvSpPr>
          <p:cNvPr id="3" name="Content Placeholder 2">
            <a:extLst>
              <a:ext uri="{FF2B5EF4-FFF2-40B4-BE49-F238E27FC236}">
                <a16:creationId xmlns:a16="http://schemas.microsoft.com/office/drawing/2014/main" id="{C5D2A78F-0D78-4A68-AB4C-288394C4D8BF}"/>
              </a:ext>
            </a:extLst>
          </p:cNvPr>
          <p:cNvSpPr>
            <a:spLocks noGrp="1"/>
          </p:cNvSpPr>
          <p:nvPr>
            <p:ph idx="1"/>
          </p:nvPr>
        </p:nvSpPr>
        <p:spPr>
          <a:xfrm>
            <a:off x="1141412" y="1535501"/>
            <a:ext cx="9905999" cy="4255699"/>
          </a:xfrm>
        </p:spPr>
        <p:txBody>
          <a:bodyPr>
            <a:normAutofit lnSpcReduction="10000"/>
          </a:bodyPr>
          <a:lstStyle/>
          <a:p>
            <a:r>
              <a:rPr lang="en-US" dirty="0"/>
              <a:t>Startups in Manhattan won’t have the time or resources to train new or inexperienced hires, especially tech startups. The key is knowing how to find, interview and hire experienced workers who are going to help your startup, rather than slowing down workflow or possibly damaging relationships with your customers.	</a:t>
            </a:r>
          </a:p>
          <a:p>
            <a:r>
              <a:rPr lang="en-US" dirty="0"/>
              <a:t>Start with a good job description when you’re advertising, using words like tech experience, commitment, flexibility, focus, etc. </a:t>
            </a:r>
          </a:p>
          <a:p>
            <a:r>
              <a:rPr lang="en-US" dirty="0"/>
              <a:t>Use free sources like LinkedIn, headhunters, job search engines, networking and word of mouth. </a:t>
            </a:r>
          </a:p>
        </p:txBody>
      </p:sp>
    </p:spTree>
    <p:extLst>
      <p:ext uri="{BB962C8B-B14F-4D97-AF65-F5344CB8AC3E}">
        <p14:creationId xmlns:p14="http://schemas.microsoft.com/office/powerpoint/2010/main" val="277370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07BA-0F6D-478C-BA6E-493CDF8F3AF4}"/>
              </a:ext>
            </a:extLst>
          </p:cNvPr>
          <p:cNvSpPr>
            <a:spLocks noGrp="1"/>
          </p:cNvSpPr>
          <p:nvPr>
            <p:ph type="title"/>
          </p:nvPr>
        </p:nvSpPr>
        <p:spPr/>
        <p:txBody>
          <a:bodyPr/>
          <a:lstStyle/>
          <a:p>
            <a:r>
              <a:rPr lang="en-US" dirty="0">
                <a:solidFill>
                  <a:schemeClr val="bg1"/>
                </a:solidFill>
              </a:rPr>
              <a:t>What kinds of workers should you hire?</a:t>
            </a:r>
          </a:p>
        </p:txBody>
      </p:sp>
      <p:sp>
        <p:nvSpPr>
          <p:cNvPr id="3" name="Content Placeholder 2">
            <a:extLst>
              <a:ext uri="{FF2B5EF4-FFF2-40B4-BE49-F238E27FC236}">
                <a16:creationId xmlns:a16="http://schemas.microsoft.com/office/drawing/2014/main" id="{573ED355-93CF-4EBB-98DF-8904C2DEFE52}"/>
              </a:ext>
            </a:extLst>
          </p:cNvPr>
          <p:cNvSpPr>
            <a:spLocks noGrp="1"/>
          </p:cNvSpPr>
          <p:nvPr>
            <p:ph idx="1"/>
          </p:nvPr>
        </p:nvSpPr>
        <p:spPr>
          <a:xfrm>
            <a:off x="1141412" y="2024331"/>
            <a:ext cx="9905999" cy="3766869"/>
          </a:xfrm>
        </p:spPr>
        <p:txBody>
          <a:bodyPr>
            <a:normAutofit fontScale="92500" lnSpcReduction="10000"/>
          </a:bodyPr>
          <a:lstStyle/>
          <a:p>
            <a:r>
              <a:rPr lang="en-US" dirty="0"/>
              <a:t>Employees are going to be costlier. W2 employees have salaried income with taxes deducted and typically receive benefits, which are expensive for a startup. 1099 contractors, on the other hand, work without tax deductions and are not afforded benefits. </a:t>
            </a:r>
          </a:p>
          <a:p>
            <a:r>
              <a:rPr lang="en-US" dirty="0"/>
              <a:t>If you want a permanent worker and can afford to offer benefits, hire an employee. If you want to save money and be able to hire more workers on an as-needed basis, using 1099 contractors is a more affordable way. </a:t>
            </a:r>
          </a:p>
          <a:p>
            <a:r>
              <a:rPr lang="en-US" dirty="0"/>
              <a:t>Also consider telecommuting. Tech workers are great candidates to work from home to optimize their productivity without the cost of making space for them in the office.</a:t>
            </a:r>
          </a:p>
        </p:txBody>
      </p:sp>
    </p:spTree>
    <p:extLst>
      <p:ext uri="{BB962C8B-B14F-4D97-AF65-F5344CB8AC3E}">
        <p14:creationId xmlns:p14="http://schemas.microsoft.com/office/powerpoint/2010/main" val="78824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5642-81B0-490E-BDA8-124044C8DEBF}"/>
              </a:ext>
            </a:extLst>
          </p:cNvPr>
          <p:cNvSpPr>
            <a:spLocks noGrp="1"/>
          </p:cNvSpPr>
          <p:nvPr>
            <p:ph type="title"/>
          </p:nvPr>
        </p:nvSpPr>
        <p:spPr>
          <a:xfrm>
            <a:off x="1141413" y="618518"/>
            <a:ext cx="9905998" cy="796214"/>
          </a:xfrm>
        </p:spPr>
        <p:txBody>
          <a:bodyPr/>
          <a:lstStyle/>
          <a:p>
            <a:r>
              <a:rPr lang="en-US" dirty="0">
                <a:solidFill>
                  <a:schemeClr val="bg1"/>
                </a:solidFill>
              </a:rPr>
              <a:t>Where can I rent my startup space?</a:t>
            </a:r>
          </a:p>
        </p:txBody>
      </p:sp>
      <p:sp>
        <p:nvSpPr>
          <p:cNvPr id="3" name="Content Placeholder 2">
            <a:extLst>
              <a:ext uri="{FF2B5EF4-FFF2-40B4-BE49-F238E27FC236}">
                <a16:creationId xmlns:a16="http://schemas.microsoft.com/office/drawing/2014/main" id="{64F31DD3-827E-4B3A-B68B-241B55325D44}"/>
              </a:ext>
            </a:extLst>
          </p:cNvPr>
          <p:cNvSpPr>
            <a:spLocks noGrp="1"/>
          </p:cNvSpPr>
          <p:nvPr>
            <p:ph idx="1"/>
          </p:nvPr>
        </p:nvSpPr>
        <p:spPr>
          <a:xfrm>
            <a:off x="1141412" y="1282461"/>
            <a:ext cx="9905999" cy="5147094"/>
          </a:xfrm>
        </p:spPr>
        <p:txBody>
          <a:bodyPr>
            <a:noAutofit/>
          </a:bodyPr>
          <a:lstStyle/>
          <a:p>
            <a:r>
              <a:rPr lang="en-US" dirty="0"/>
              <a:t>Much like with the office décor or equipment, the actual office space for the tech startup does not need to be brand new. In fact, a startup is going to want to rent the cheapest space possible to accomplish the work. It’s not about the space, but rather the product or service you’re providing, so it’s important to think about affordability. </a:t>
            </a:r>
          </a:p>
          <a:p>
            <a:r>
              <a:rPr lang="en-US" dirty="0"/>
              <a:t>The most affordable options are co-working (sharing your space) and subletting. You might also consider asking a client if they have extra space to be used.</a:t>
            </a:r>
          </a:p>
          <a:p>
            <a:r>
              <a:rPr lang="en-US" dirty="0"/>
              <a:t>Midtown, Midtown South and Lower Manhattan have some cheaper office spaces available if you want your own office. Try Class C buildings because they are older, have fewer amenities and will be the cheapest. </a:t>
            </a:r>
          </a:p>
        </p:txBody>
      </p:sp>
    </p:spTree>
    <p:extLst>
      <p:ext uri="{BB962C8B-B14F-4D97-AF65-F5344CB8AC3E}">
        <p14:creationId xmlns:p14="http://schemas.microsoft.com/office/powerpoint/2010/main" val="342769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E6B214B-7AA6-4615-8E9B-86F1021D954F}"/>
              </a:ext>
            </a:extLst>
          </p:cNvPr>
          <p:cNvPicPr>
            <a:picLocks noGrp="1" noChangeAspect="1"/>
          </p:cNvPicPr>
          <p:nvPr>
            <p:ph idx="1"/>
          </p:nvPr>
        </p:nvPicPr>
        <p:blipFill>
          <a:blip r:embed="rId2"/>
          <a:stretch>
            <a:fillRect/>
          </a:stretch>
        </p:blipFill>
        <p:spPr>
          <a:xfrm>
            <a:off x="1408980" y="1"/>
            <a:ext cx="9540815" cy="6901131"/>
          </a:xfrm>
        </p:spPr>
      </p:pic>
    </p:spTree>
    <p:extLst>
      <p:ext uri="{BB962C8B-B14F-4D97-AF65-F5344CB8AC3E}">
        <p14:creationId xmlns:p14="http://schemas.microsoft.com/office/powerpoint/2010/main" val="132401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2476-69F4-49AE-8C7B-1F73F61B8C65}"/>
              </a:ext>
            </a:extLst>
          </p:cNvPr>
          <p:cNvSpPr>
            <a:spLocks noGrp="1"/>
          </p:cNvSpPr>
          <p:nvPr>
            <p:ph type="title"/>
          </p:nvPr>
        </p:nvSpPr>
        <p:spPr>
          <a:xfrm>
            <a:off x="1141413" y="-557841"/>
            <a:ext cx="9905998" cy="2654930"/>
          </a:xfrm>
        </p:spPr>
        <p:txBody>
          <a:bodyPr/>
          <a:lstStyle/>
          <a:p>
            <a:r>
              <a:rPr lang="en-US" dirty="0">
                <a:solidFill>
                  <a:schemeClr val="bg1"/>
                </a:solidFill>
              </a:rPr>
              <a:t>CONCLUSIONS</a:t>
            </a:r>
          </a:p>
        </p:txBody>
      </p:sp>
      <p:sp>
        <p:nvSpPr>
          <p:cNvPr id="3" name="Content Placeholder 2">
            <a:extLst>
              <a:ext uri="{FF2B5EF4-FFF2-40B4-BE49-F238E27FC236}">
                <a16:creationId xmlns:a16="http://schemas.microsoft.com/office/drawing/2014/main" id="{853EB59B-7B0D-4A0F-B4DA-C70082ED6F85}"/>
              </a:ext>
            </a:extLst>
          </p:cNvPr>
          <p:cNvSpPr>
            <a:spLocks noGrp="1"/>
          </p:cNvSpPr>
          <p:nvPr>
            <p:ph idx="1"/>
          </p:nvPr>
        </p:nvSpPr>
        <p:spPr>
          <a:xfrm>
            <a:off x="1141412" y="1121434"/>
            <a:ext cx="9905999" cy="4669767"/>
          </a:xfrm>
        </p:spPr>
        <p:txBody>
          <a:bodyPr>
            <a:noAutofit/>
          </a:bodyPr>
          <a:lstStyle/>
          <a:p>
            <a:r>
              <a:rPr lang="en-US" sz="2600" dirty="0"/>
              <a:t>Although it can be a challenge to launch a startup tech company in Manhattan, it is possible to do so successfully if you take the proper steps to plan.</a:t>
            </a:r>
          </a:p>
          <a:p>
            <a:r>
              <a:rPr lang="en-US" sz="2600" dirty="0"/>
              <a:t>We’ve spoken about the necessity to have a strong business plan, a product or service in demand, networking contacts, funding strategies, an affordable location or alternative space sharing solution, modest furnishings and equipment, and the most effective workforce in order to launch a tech company in Manhattan. </a:t>
            </a:r>
          </a:p>
          <a:p>
            <a:r>
              <a:rPr lang="en-US" sz="2600" dirty="0"/>
              <a:t>The most important component for a successful startup, however, is the passion to create a business here in New York. </a:t>
            </a:r>
          </a:p>
        </p:txBody>
      </p:sp>
    </p:spTree>
    <p:extLst>
      <p:ext uri="{BB962C8B-B14F-4D97-AF65-F5344CB8AC3E}">
        <p14:creationId xmlns:p14="http://schemas.microsoft.com/office/powerpoint/2010/main" val="416373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8348-7760-435D-80C5-C91026BB7041}"/>
              </a:ext>
            </a:extLst>
          </p:cNvPr>
          <p:cNvSpPr>
            <a:spLocks noGrp="1"/>
          </p:cNvSpPr>
          <p:nvPr>
            <p:ph type="title"/>
          </p:nvPr>
        </p:nvSpPr>
        <p:spPr>
          <a:xfrm>
            <a:off x="1141413" y="-230038"/>
            <a:ext cx="9905998" cy="1610264"/>
          </a:xfrm>
        </p:spPr>
        <p:txBody>
          <a:bodyPr/>
          <a:lstStyle/>
          <a:p>
            <a:r>
              <a:rPr lang="en-US" dirty="0">
                <a:solidFill>
                  <a:schemeClr val="bg1"/>
                </a:solidFill>
              </a:rPr>
              <a:t>BIBLIOGRAPHY</a:t>
            </a:r>
          </a:p>
        </p:txBody>
      </p:sp>
      <p:sp>
        <p:nvSpPr>
          <p:cNvPr id="3" name="Content Placeholder 2">
            <a:extLst>
              <a:ext uri="{FF2B5EF4-FFF2-40B4-BE49-F238E27FC236}">
                <a16:creationId xmlns:a16="http://schemas.microsoft.com/office/drawing/2014/main" id="{0ED634FA-82B3-461C-86B2-1E542548480F}"/>
              </a:ext>
            </a:extLst>
          </p:cNvPr>
          <p:cNvSpPr>
            <a:spLocks noGrp="1"/>
          </p:cNvSpPr>
          <p:nvPr>
            <p:ph idx="1"/>
          </p:nvPr>
        </p:nvSpPr>
        <p:spPr>
          <a:xfrm>
            <a:off x="1141412" y="759125"/>
            <a:ext cx="9905999" cy="6026988"/>
          </a:xfrm>
        </p:spPr>
        <p:txBody>
          <a:bodyPr>
            <a:normAutofit lnSpcReduction="10000"/>
          </a:bodyPr>
          <a:lstStyle/>
          <a:p>
            <a:pPr marL="0" indent="0">
              <a:buNone/>
            </a:pPr>
            <a:endParaRPr lang="en-US" sz="1500" dirty="0">
              <a:effectLst/>
            </a:endParaRPr>
          </a:p>
          <a:p>
            <a:pPr marL="0" indent="0">
              <a:lnSpc>
                <a:spcPct val="110000"/>
              </a:lnSpc>
              <a:buNone/>
            </a:pPr>
            <a:r>
              <a:rPr lang="en-US" sz="1800" dirty="0">
                <a:effectLst/>
              </a:rPr>
              <a:t>Armstrong, A. “Effective Staffing Strategies for Technology Startups.” </a:t>
            </a:r>
            <a:r>
              <a:rPr lang="en-US" sz="1800" i="1" dirty="0">
                <a:effectLst/>
              </a:rPr>
              <a:t>Tech.co. </a:t>
            </a:r>
            <a:r>
              <a:rPr lang="en-US" sz="1800" dirty="0">
                <a:effectLst/>
              </a:rPr>
              <a:t>Published 23 Sep. 2015. </a:t>
            </a:r>
            <a:r>
              <a:rPr lang="en-US" sz="1800" dirty="0">
                <a:effectLst/>
                <a:hlinkClick r:id="rId2"/>
              </a:rPr>
              <a:t>https://tech.co/effective-staffing-strategies-technology-startups-2015-09</a:t>
            </a:r>
            <a:endParaRPr lang="en-US" sz="1800" dirty="0">
              <a:effectLst/>
            </a:endParaRPr>
          </a:p>
          <a:p>
            <a:pPr marL="0" indent="0">
              <a:lnSpc>
                <a:spcPct val="110000"/>
              </a:lnSpc>
              <a:buNone/>
            </a:pPr>
            <a:r>
              <a:rPr lang="en-US" sz="1800" dirty="0" err="1">
                <a:effectLst/>
              </a:rPr>
              <a:t>BusinessTown</a:t>
            </a:r>
            <a:r>
              <a:rPr lang="en-US" sz="1800" dirty="0">
                <a:effectLst/>
              </a:rPr>
              <a:t>, LLC. “How to Furnish Your Office on a Budget.” </a:t>
            </a:r>
            <a:r>
              <a:rPr lang="en-US" sz="1800" i="1" dirty="0">
                <a:effectLst/>
              </a:rPr>
              <a:t>Videos to Start and Build Your Business. </a:t>
            </a:r>
            <a:r>
              <a:rPr lang="en-US" sz="1800" dirty="0">
                <a:effectLst/>
              </a:rPr>
              <a:t>Published 2017. </a:t>
            </a:r>
            <a:r>
              <a:rPr lang="en-US" sz="1800" dirty="0">
                <a:effectLst/>
                <a:hlinkClick r:id="rId3"/>
              </a:rPr>
              <a:t>https://businesstown.com/articles/how-to-quickly-cheaply-and-effectively-furnish-and-equip-your-office/</a:t>
            </a:r>
            <a:endParaRPr lang="en-US" sz="1800" dirty="0">
              <a:effectLst/>
            </a:endParaRPr>
          </a:p>
          <a:p>
            <a:pPr marL="0" indent="0">
              <a:lnSpc>
                <a:spcPct val="110000"/>
              </a:lnSpc>
              <a:buNone/>
            </a:pPr>
            <a:r>
              <a:rPr lang="en-US" sz="1800" dirty="0">
                <a:effectLst/>
              </a:rPr>
              <a:t>Gerber, S. “11 Tips for Finding Office Space on a Shoestring Budget.” </a:t>
            </a:r>
            <a:r>
              <a:rPr lang="en-US" sz="1800" i="1" dirty="0">
                <a:effectLst/>
              </a:rPr>
              <a:t>AmericanExpress.com. </a:t>
            </a:r>
            <a:r>
              <a:rPr lang="en-US" sz="1800" dirty="0">
                <a:effectLst/>
              </a:rPr>
              <a:t>Published 9 Jan. 2012. </a:t>
            </a:r>
            <a:r>
              <a:rPr lang="en-US" sz="1800" dirty="0">
                <a:effectLst/>
                <a:hlinkClick r:id="rId4"/>
              </a:rPr>
              <a:t>https://www.americanexpress.com/us/small-business/openforum/articles/11-tips-for-finding-office-space-on-a-shoestring-budget/</a:t>
            </a:r>
            <a:endParaRPr lang="en-US" sz="1800" dirty="0">
              <a:effectLst/>
            </a:endParaRPr>
          </a:p>
          <a:p>
            <a:pPr marL="0" indent="0">
              <a:lnSpc>
                <a:spcPct val="110000"/>
              </a:lnSpc>
              <a:buNone/>
            </a:pPr>
            <a:r>
              <a:rPr lang="en-US" sz="1800" dirty="0">
                <a:effectLst/>
              </a:rPr>
              <a:t>Gordon, J. S. “By the People, For the People.” </a:t>
            </a:r>
            <a:r>
              <a:rPr lang="en-US" sz="1800" i="1" dirty="0">
                <a:effectLst/>
              </a:rPr>
              <a:t>JCS-Group.com. </a:t>
            </a:r>
            <a:r>
              <a:rPr lang="en-US" sz="1800" dirty="0">
                <a:effectLst/>
              </a:rPr>
              <a:t>Published Feb. 2014. </a:t>
            </a:r>
            <a:r>
              <a:rPr lang="en-US" sz="1800" dirty="0">
                <a:effectLst/>
                <a:hlinkClick r:id="rId5"/>
              </a:rPr>
              <a:t>http://www.jcs-group.com/people/industrial/america.html</a:t>
            </a:r>
            <a:endParaRPr lang="en-US" sz="1800" dirty="0">
              <a:effectLst/>
            </a:endParaRPr>
          </a:p>
          <a:p>
            <a:pPr marL="0" indent="0">
              <a:lnSpc>
                <a:spcPct val="100000"/>
              </a:lnSpc>
              <a:buNone/>
            </a:pPr>
            <a:r>
              <a:rPr lang="en-US" sz="1800" dirty="0">
                <a:effectLst/>
              </a:rPr>
              <a:t>Ibrahim, A. B. and J. R. Goodwin. "Perceived Causes of Success in Small Business." American Journal of Small Business, vol. 11, no. 2, Fall 86, pp. 41-50. </a:t>
            </a:r>
            <a:r>
              <a:rPr lang="en-US" sz="1800" u="sng" dirty="0">
                <a:solidFill>
                  <a:srgbClr val="FFC000"/>
                </a:solidFill>
                <a:effectLst/>
              </a:rPr>
              <a:t>EBSCOhost, citytech.ezproxy.cuny.edu:2048/</a:t>
            </a:r>
            <a:r>
              <a:rPr lang="en-US" sz="1800" u="sng" dirty="0" err="1">
                <a:solidFill>
                  <a:srgbClr val="FFC000"/>
                </a:solidFill>
                <a:effectLst/>
              </a:rPr>
              <a:t>login?url</a:t>
            </a:r>
            <a:r>
              <a:rPr lang="en-US" sz="1800" u="sng" dirty="0">
                <a:solidFill>
                  <a:srgbClr val="FFC000"/>
                </a:solidFill>
                <a:effectLst/>
              </a:rPr>
              <a:t>=http://search.ebscohost.com/login.aspx?direct=true&amp;db=bth&amp;AN=5748352&amp;site=ehost-live&amp;scope=site.</a:t>
            </a:r>
          </a:p>
          <a:p>
            <a:pPr marL="0" indent="0">
              <a:lnSpc>
                <a:spcPct val="110000"/>
              </a:lnSpc>
              <a:buNone/>
            </a:pPr>
            <a:r>
              <a:rPr lang="en-US" sz="1800" dirty="0">
                <a:effectLst/>
              </a:rPr>
              <a:t>Patel, N. “90% of Startups Fail: Here’s What You Need to Know About the 10%.” </a:t>
            </a:r>
            <a:r>
              <a:rPr lang="en-US" sz="1800" i="1" dirty="0">
                <a:effectLst/>
              </a:rPr>
              <a:t>Forbes.com. </a:t>
            </a:r>
            <a:r>
              <a:rPr lang="en-US" sz="1800" dirty="0">
                <a:effectLst/>
              </a:rPr>
              <a:t>Published 16 Jan. 2015. </a:t>
            </a:r>
            <a:r>
              <a:rPr lang="en-US" sz="1800" u="sng" dirty="0">
                <a:solidFill>
                  <a:srgbClr val="FFC000"/>
                </a:solidFill>
                <a:effectLst/>
              </a:rPr>
              <a:t>https://www.forbes.com/sites/neilpatel/2015/01/16/90-of-startups-will-fail-heres-what-you-need-to-know-about-the-10/#df3cdbc66792</a:t>
            </a:r>
          </a:p>
          <a:p>
            <a:pPr marL="0" indent="0">
              <a:buNone/>
            </a:pPr>
            <a:endParaRPr lang="en-US" dirty="0"/>
          </a:p>
        </p:txBody>
      </p:sp>
    </p:spTree>
    <p:extLst>
      <p:ext uri="{BB962C8B-B14F-4D97-AF65-F5344CB8AC3E}">
        <p14:creationId xmlns:p14="http://schemas.microsoft.com/office/powerpoint/2010/main" val="38869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276C0-0BF0-4F29-9381-F70D79B16FF0}"/>
              </a:ext>
            </a:extLst>
          </p:cNvPr>
          <p:cNvSpPr>
            <a:spLocks noGrp="1"/>
          </p:cNvSpPr>
          <p:nvPr>
            <p:ph type="title"/>
          </p:nvPr>
        </p:nvSpPr>
        <p:spPr>
          <a:xfrm>
            <a:off x="1141413" y="-1000664"/>
            <a:ext cx="9905998" cy="3097752"/>
          </a:xfrm>
        </p:spPr>
        <p:txBody>
          <a:bodyPr/>
          <a:lstStyle/>
          <a:p>
            <a:r>
              <a:rPr lang="en-US" dirty="0">
                <a:solidFill>
                  <a:schemeClr val="bg1"/>
                </a:solidFill>
              </a:rPr>
              <a:t>bibliography</a:t>
            </a:r>
          </a:p>
        </p:txBody>
      </p:sp>
      <p:sp>
        <p:nvSpPr>
          <p:cNvPr id="3" name="Content Placeholder 2">
            <a:extLst>
              <a:ext uri="{FF2B5EF4-FFF2-40B4-BE49-F238E27FC236}">
                <a16:creationId xmlns:a16="http://schemas.microsoft.com/office/drawing/2014/main" id="{C69FED36-635B-4696-AA8C-CEB5937EC7DC}"/>
              </a:ext>
            </a:extLst>
          </p:cNvPr>
          <p:cNvSpPr>
            <a:spLocks noGrp="1"/>
          </p:cNvSpPr>
          <p:nvPr>
            <p:ph idx="1"/>
          </p:nvPr>
        </p:nvSpPr>
        <p:spPr>
          <a:xfrm>
            <a:off x="1141412" y="1115683"/>
            <a:ext cx="10078679" cy="5009072"/>
          </a:xfrm>
        </p:spPr>
        <p:txBody>
          <a:bodyPr>
            <a:normAutofit fontScale="77500" lnSpcReduction="20000"/>
          </a:bodyPr>
          <a:lstStyle/>
          <a:p>
            <a:pPr marL="0" indent="0">
              <a:buNone/>
            </a:pPr>
            <a:r>
              <a:rPr lang="en-US" sz="2300" dirty="0" err="1">
                <a:effectLst/>
              </a:rPr>
              <a:t>Plagianos</a:t>
            </a:r>
            <a:r>
              <a:rPr lang="en-US" sz="2300" dirty="0">
                <a:effectLst/>
              </a:rPr>
              <a:t>, I. “Want to Launch a Tech Startup? Here’s How These NYC Entrepreneurs Did It.” </a:t>
            </a:r>
            <a:r>
              <a:rPr lang="en-US" sz="2300" i="1" dirty="0">
                <a:effectLst/>
              </a:rPr>
              <a:t>DNAInfo.com. </a:t>
            </a:r>
            <a:r>
              <a:rPr lang="en-US" sz="2300" dirty="0">
                <a:effectLst/>
              </a:rPr>
              <a:t>Published 16 Apr. 2015. </a:t>
            </a:r>
            <a:r>
              <a:rPr lang="en-US" sz="2300" dirty="0">
                <a:effectLst/>
                <a:hlinkClick r:id="rId2"/>
              </a:rPr>
              <a:t>https://www.dnainfo.com/new-york/20150416/financial-district/want-launch-tech-startup-heres-how-these-nyc-entreprenuers-did-it</a:t>
            </a:r>
            <a:endParaRPr lang="en-US" sz="2300" dirty="0">
              <a:effectLst/>
            </a:endParaRPr>
          </a:p>
          <a:p>
            <a:pPr marL="0" indent="0">
              <a:buNone/>
            </a:pPr>
            <a:r>
              <a:rPr lang="en-US" sz="2300" dirty="0">
                <a:effectLst/>
              </a:rPr>
              <a:t>Rich, L. “Why You Should Start a Company in…New York.” </a:t>
            </a:r>
            <a:r>
              <a:rPr lang="en-US" sz="2300" i="1" dirty="0">
                <a:effectLst/>
              </a:rPr>
              <a:t>FastCompany.com.</a:t>
            </a:r>
            <a:r>
              <a:rPr lang="en-US" sz="2300" dirty="0">
                <a:effectLst/>
              </a:rPr>
              <a:t> Published 19 Jan. 2010. </a:t>
            </a:r>
            <a:r>
              <a:rPr lang="en-US" sz="2300" dirty="0">
                <a:effectLst/>
                <a:hlinkClick r:id="rId3"/>
              </a:rPr>
              <a:t>https://www.fastcompany.com/1520081/why-you-should-start-company-new-york</a:t>
            </a:r>
            <a:endParaRPr lang="en-US" sz="2300" dirty="0">
              <a:effectLst/>
            </a:endParaRPr>
          </a:p>
          <a:p>
            <a:pPr marL="0" indent="0">
              <a:buNone/>
            </a:pPr>
            <a:r>
              <a:rPr lang="en-US" sz="2300" dirty="0" err="1">
                <a:effectLst/>
              </a:rPr>
              <a:t>Rosinsky</a:t>
            </a:r>
            <a:r>
              <a:rPr lang="en-US" sz="2300" dirty="0">
                <a:effectLst/>
              </a:rPr>
              <a:t>, A. “Is There Any Cheap Office Space in NYC?” </a:t>
            </a:r>
            <a:r>
              <a:rPr lang="en-US" sz="2300" i="1" dirty="0">
                <a:effectLst/>
              </a:rPr>
              <a:t>Metro Manhattan Office Space. </a:t>
            </a:r>
            <a:r>
              <a:rPr lang="en-US" sz="2300" dirty="0">
                <a:effectLst/>
              </a:rPr>
              <a:t>Published 13 Aug. 2013. </a:t>
            </a:r>
            <a:r>
              <a:rPr lang="en-US" sz="2300" dirty="0">
                <a:effectLst/>
                <a:hlinkClick r:id="rId4"/>
              </a:rPr>
              <a:t>http://www.nyc-officespace-leader.com/blog/is-there-any-cheap-office-space-in-nyc</a:t>
            </a:r>
            <a:endParaRPr lang="en-US" sz="2300" dirty="0">
              <a:effectLst/>
            </a:endParaRPr>
          </a:p>
          <a:p>
            <a:pPr marL="0" indent="0">
              <a:buNone/>
            </a:pPr>
            <a:r>
              <a:rPr lang="en-US" sz="2300" dirty="0">
                <a:effectLst/>
              </a:rPr>
              <a:t>Shah, </a:t>
            </a:r>
            <a:r>
              <a:rPr lang="en-US" sz="2300" dirty="0" err="1">
                <a:effectLst/>
              </a:rPr>
              <a:t>Sohin</a:t>
            </a:r>
            <a:r>
              <a:rPr lang="en-US" sz="2300" dirty="0">
                <a:effectLst/>
              </a:rPr>
              <a:t>. “The Startup Scenario in New York City.” </a:t>
            </a:r>
            <a:r>
              <a:rPr lang="en-US" sz="2300" i="1" dirty="0">
                <a:effectLst/>
              </a:rPr>
              <a:t>ValuationApp.info</a:t>
            </a:r>
            <a:r>
              <a:rPr lang="en-US" sz="2300" dirty="0">
                <a:effectLst/>
              </a:rPr>
              <a:t>. Published 9 Dec. 2012. Photo credit. </a:t>
            </a:r>
            <a:r>
              <a:rPr lang="en-US" sz="2300" u="sng" dirty="0">
                <a:solidFill>
                  <a:srgbClr val="FFC000"/>
                </a:solidFill>
                <a:effectLst/>
              </a:rPr>
              <a:t>http://valuationapp.info/the-startup-scenario-in-new-york-city/</a:t>
            </a:r>
          </a:p>
          <a:p>
            <a:pPr marL="0" indent="0">
              <a:buNone/>
            </a:pPr>
            <a:r>
              <a:rPr lang="en-US" sz="2300" dirty="0">
                <a:effectLst/>
              </a:rPr>
              <a:t>Susman, A. “Where Are the Hottest Startup Offices in New York City?” </a:t>
            </a:r>
            <a:r>
              <a:rPr lang="en-US" sz="2300" i="1" dirty="0">
                <a:effectLst/>
              </a:rPr>
              <a:t>The Huffington Post. </a:t>
            </a:r>
            <a:r>
              <a:rPr lang="en-US" sz="2300" dirty="0">
                <a:effectLst/>
              </a:rPr>
              <a:t>Published 30 May 2014. Photo credit. </a:t>
            </a:r>
            <a:r>
              <a:rPr lang="en-US" sz="2300" u="sng" dirty="0">
                <a:solidFill>
                  <a:srgbClr val="FFC000"/>
                </a:solidFill>
                <a:effectLst/>
              </a:rPr>
              <a:t>https://www.huffingtonpost.com/aron-susman/where-are-the-hottest-sta_b_5412899.html</a:t>
            </a:r>
            <a:endParaRPr lang="en-US" sz="2300" i="1" u="sng" dirty="0">
              <a:solidFill>
                <a:srgbClr val="FFC000"/>
              </a:solidFill>
              <a:effectLst/>
            </a:endParaRPr>
          </a:p>
          <a:p>
            <a:pPr marL="0" indent="0">
              <a:buNone/>
            </a:pPr>
            <a:r>
              <a:rPr lang="en-US" sz="2300" dirty="0">
                <a:effectLst/>
              </a:rPr>
              <a:t>Whitaker, B. “Small Business 101: How to Get Started.” </a:t>
            </a:r>
            <a:r>
              <a:rPr lang="en-US" sz="2300" i="1" dirty="0">
                <a:effectLst/>
              </a:rPr>
              <a:t>NYTimes.com. </a:t>
            </a:r>
            <a:r>
              <a:rPr lang="en-US" sz="2300" dirty="0">
                <a:effectLst/>
              </a:rPr>
              <a:t>Published 2 May 2007. </a:t>
            </a:r>
            <a:r>
              <a:rPr lang="en-US" sz="2300" dirty="0">
                <a:effectLst/>
                <a:hlinkClick r:id="rId5"/>
              </a:rPr>
              <a:t>http://www.nytimes.com/2007/05/02/business/smallbusiness/01websb101.html</a:t>
            </a:r>
            <a:endParaRPr lang="en-US" sz="2300" dirty="0">
              <a:effectLst/>
            </a:endParaRPr>
          </a:p>
          <a:p>
            <a:endParaRPr lang="en-US" dirty="0"/>
          </a:p>
        </p:txBody>
      </p:sp>
    </p:spTree>
    <p:extLst>
      <p:ext uri="{BB962C8B-B14F-4D97-AF65-F5344CB8AC3E}">
        <p14:creationId xmlns:p14="http://schemas.microsoft.com/office/powerpoint/2010/main" val="332371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B7F5-16EE-4D44-9E40-76EF0877037D}"/>
              </a:ext>
            </a:extLst>
          </p:cNvPr>
          <p:cNvSpPr>
            <a:spLocks noGrp="1"/>
          </p:cNvSpPr>
          <p:nvPr>
            <p:ph type="title"/>
          </p:nvPr>
        </p:nvSpPr>
        <p:spPr>
          <a:xfrm>
            <a:off x="960408" y="-626853"/>
            <a:ext cx="10087003" cy="2723941"/>
          </a:xfrm>
        </p:spPr>
        <p:txBody>
          <a:bodyPr/>
          <a:lstStyle/>
          <a:p>
            <a:r>
              <a:rPr lang="en-US" dirty="0">
                <a:solidFill>
                  <a:schemeClr val="bg1"/>
                </a:solidFill>
              </a:rPr>
              <a:t>Why it’s good to know about </a:t>
            </a:r>
            <a:r>
              <a:rPr lang="en-US" dirty="0" err="1">
                <a:solidFill>
                  <a:schemeClr val="bg1"/>
                </a:solidFill>
              </a:rPr>
              <a:t>nyc</a:t>
            </a:r>
            <a:r>
              <a:rPr lang="en-US" dirty="0">
                <a:solidFill>
                  <a:schemeClr val="bg1"/>
                </a:solidFill>
              </a:rPr>
              <a:t> startups</a:t>
            </a:r>
          </a:p>
        </p:txBody>
      </p:sp>
      <p:sp>
        <p:nvSpPr>
          <p:cNvPr id="3" name="Content Placeholder 2">
            <a:extLst>
              <a:ext uri="{FF2B5EF4-FFF2-40B4-BE49-F238E27FC236}">
                <a16:creationId xmlns:a16="http://schemas.microsoft.com/office/drawing/2014/main" id="{EE36AFFD-76C7-4523-8838-8323DD66E982}"/>
              </a:ext>
            </a:extLst>
          </p:cNvPr>
          <p:cNvSpPr>
            <a:spLocks noGrp="1"/>
          </p:cNvSpPr>
          <p:nvPr>
            <p:ph idx="1"/>
          </p:nvPr>
        </p:nvSpPr>
        <p:spPr>
          <a:xfrm>
            <a:off x="1141412" y="989162"/>
            <a:ext cx="9905999" cy="4600756"/>
          </a:xfrm>
        </p:spPr>
        <p:txBody>
          <a:bodyPr>
            <a:normAutofit fontScale="25000" lnSpcReduction="20000"/>
          </a:bodyPr>
          <a:lstStyle/>
          <a:p>
            <a:pPr marL="0" indent="0">
              <a:lnSpc>
                <a:spcPct val="100000"/>
              </a:lnSpc>
              <a:buNone/>
            </a:pPr>
            <a:endParaRPr lang="en-US" sz="5500" dirty="0"/>
          </a:p>
          <a:p>
            <a:pPr>
              <a:lnSpc>
                <a:spcPct val="100000"/>
              </a:lnSpc>
            </a:pPr>
            <a:r>
              <a:rPr lang="en-US" sz="9600" dirty="0"/>
              <a:t>Because we’re all New Yorkers, this guide is applicable. If you get tired of working for someone else one day and decide to venture out on your own to build your own tech business in Manhattan, this guide will be instrumental for your success.</a:t>
            </a:r>
          </a:p>
          <a:p>
            <a:pPr>
              <a:lnSpc>
                <a:spcPct val="100000"/>
              </a:lnSpc>
            </a:pPr>
            <a:r>
              <a:rPr lang="en-US" sz="9600" dirty="0"/>
              <a:t>If you’re an entrepreneur, or even if you aren’t, you may be interested to learn that New York has always been an epicenter of entrepreneurial activity. What is an entrepreneur you might ask? Per the JCS Group, an entrepreneur “undertakes, manages and assumes the risk of a new enterprise”. And according to Ibrahim et al., entrepreneurial traits like risk-taking, autonomy and innovation distinguish successful entrepreneurs from the general population.</a:t>
            </a:r>
          </a:p>
          <a:p>
            <a:pPr>
              <a:lnSpc>
                <a:spcPct val="100000"/>
              </a:lnSpc>
            </a:pPr>
            <a:r>
              <a:rPr lang="en-US" sz="9600" dirty="0"/>
              <a:t>It is true, however, that most entrepreneurs DO fail. HOWEVER, if you follow this guide, your chances of launching a successful startup tech company in Manhattan will be better. There are certain factors and attributes that successful startups in Manhattan all possess, and this research guide will outline them for you.</a:t>
            </a:r>
          </a:p>
          <a:p>
            <a:pPr marL="0" indent="0">
              <a:lnSpc>
                <a:spcPct val="100000"/>
              </a:lnSpc>
              <a:buNone/>
            </a:pPr>
            <a:endParaRPr lang="en-US" sz="3100" dirty="0"/>
          </a:p>
          <a:p>
            <a:pPr marL="0" indent="0">
              <a:lnSpc>
                <a:spcPct val="100000"/>
              </a:lnSpc>
              <a:buNone/>
            </a:pPr>
            <a:r>
              <a:rPr lang="en-US" dirty="0"/>
              <a:t>	</a:t>
            </a:r>
          </a:p>
        </p:txBody>
      </p:sp>
    </p:spTree>
    <p:extLst>
      <p:ext uri="{BB962C8B-B14F-4D97-AF65-F5344CB8AC3E}">
        <p14:creationId xmlns:p14="http://schemas.microsoft.com/office/powerpoint/2010/main" val="62981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F8819-1D4B-4538-A06D-7BD91CF8AB6B}"/>
              </a:ext>
            </a:extLst>
          </p:cNvPr>
          <p:cNvSpPr>
            <a:spLocks noGrp="1"/>
          </p:cNvSpPr>
          <p:nvPr>
            <p:ph type="title"/>
          </p:nvPr>
        </p:nvSpPr>
        <p:spPr/>
        <p:txBody>
          <a:bodyPr/>
          <a:lstStyle/>
          <a:p>
            <a:r>
              <a:rPr lang="en-US" dirty="0">
                <a:solidFill>
                  <a:schemeClr val="bg1"/>
                </a:solidFill>
              </a:rPr>
              <a:t>What do you have to offer?</a:t>
            </a:r>
          </a:p>
        </p:txBody>
      </p:sp>
      <p:sp>
        <p:nvSpPr>
          <p:cNvPr id="3" name="Content Placeholder 2">
            <a:extLst>
              <a:ext uri="{FF2B5EF4-FFF2-40B4-BE49-F238E27FC236}">
                <a16:creationId xmlns:a16="http://schemas.microsoft.com/office/drawing/2014/main" id="{357155E7-475C-4AD1-86EF-4A9232A372E9}"/>
              </a:ext>
            </a:extLst>
          </p:cNvPr>
          <p:cNvSpPr>
            <a:spLocks noGrp="1"/>
          </p:cNvSpPr>
          <p:nvPr>
            <p:ph idx="1"/>
          </p:nvPr>
        </p:nvSpPr>
        <p:spPr>
          <a:xfrm>
            <a:off x="1141412" y="2053087"/>
            <a:ext cx="9905999" cy="3738114"/>
          </a:xfrm>
        </p:spPr>
        <p:txBody>
          <a:bodyPr>
            <a:noAutofit/>
          </a:bodyPr>
          <a:lstStyle/>
          <a:p>
            <a:pPr marL="0" indent="0">
              <a:lnSpc>
                <a:spcPct val="100000"/>
              </a:lnSpc>
              <a:buNone/>
            </a:pPr>
            <a:r>
              <a:rPr lang="en-US" sz="2600" dirty="0"/>
              <a:t>In this case, we’re talking about tech startups. But whatever the startup, it’s crucial to know what product or services you plan to offer AND if it’s something that the market needs. Per Forbes.com, the top reason startups fail is that they make a product no one wants. In the case of tech companies, Manhattan, much like Silicon Valley, will always have a need for them. Because of the internet boom as well as well city initiatives that have helped laid-off workers start businesses after the recession, technology growth has skyrocketed in Manhattan.</a:t>
            </a:r>
          </a:p>
          <a:p>
            <a:pPr marL="0" indent="0">
              <a:lnSpc>
                <a:spcPct val="100000"/>
              </a:lnSpc>
              <a:buNone/>
            </a:pPr>
            <a:r>
              <a:rPr lang="en-US" sz="2600" dirty="0"/>
              <a:t>  </a:t>
            </a:r>
          </a:p>
        </p:txBody>
      </p:sp>
    </p:spTree>
    <p:extLst>
      <p:ext uri="{BB962C8B-B14F-4D97-AF65-F5344CB8AC3E}">
        <p14:creationId xmlns:p14="http://schemas.microsoft.com/office/powerpoint/2010/main" val="95867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042B-FA2A-4856-BAF9-23D5541244D8}"/>
              </a:ext>
            </a:extLst>
          </p:cNvPr>
          <p:cNvSpPr>
            <a:spLocks noGrp="1"/>
          </p:cNvSpPr>
          <p:nvPr>
            <p:ph type="title"/>
          </p:nvPr>
        </p:nvSpPr>
        <p:spPr/>
        <p:txBody>
          <a:bodyPr/>
          <a:lstStyle/>
          <a:p>
            <a:r>
              <a:rPr lang="en-US" dirty="0">
                <a:solidFill>
                  <a:schemeClr val="bg1"/>
                </a:solidFill>
              </a:rPr>
              <a:t>Do you need a technology background?</a:t>
            </a:r>
          </a:p>
        </p:txBody>
      </p:sp>
      <p:sp>
        <p:nvSpPr>
          <p:cNvPr id="3" name="Content Placeholder 2">
            <a:extLst>
              <a:ext uri="{FF2B5EF4-FFF2-40B4-BE49-F238E27FC236}">
                <a16:creationId xmlns:a16="http://schemas.microsoft.com/office/drawing/2014/main" id="{F4538512-5195-4BFF-A1F5-0C73A9523B5F}"/>
              </a:ext>
            </a:extLst>
          </p:cNvPr>
          <p:cNvSpPr>
            <a:spLocks noGrp="1"/>
          </p:cNvSpPr>
          <p:nvPr>
            <p:ph idx="1"/>
          </p:nvPr>
        </p:nvSpPr>
        <p:spPr>
          <a:xfrm>
            <a:off x="1141412" y="2053087"/>
            <a:ext cx="9905999" cy="3738114"/>
          </a:xfrm>
        </p:spPr>
        <p:txBody>
          <a:bodyPr>
            <a:normAutofit/>
          </a:bodyPr>
          <a:lstStyle/>
          <a:p>
            <a:pPr marL="0" indent="0">
              <a:buNone/>
            </a:pPr>
            <a:r>
              <a:rPr lang="en-US" sz="2800" dirty="0"/>
              <a:t>You might be wondering if you need to be an expert in tech to launch such a business. The answer is no. While some founders have a tech background, most actually don’t. So what DOES it take? While it’s useful to pick up some tech skills for familiarity’s sake, the more important attributes are a passion to pursue your startup and an understanding of what it takes to get the startup going.</a:t>
            </a:r>
          </a:p>
        </p:txBody>
      </p:sp>
    </p:spTree>
    <p:extLst>
      <p:ext uri="{BB962C8B-B14F-4D97-AF65-F5344CB8AC3E}">
        <p14:creationId xmlns:p14="http://schemas.microsoft.com/office/powerpoint/2010/main" val="204792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7E10-CFB7-4169-BC38-9C891615B3F2}"/>
              </a:ext>
            </a:extLst>
          </p:cNvPr>
          <p:cNvSpPr>
            <a:spLocks noGrp="1"/>
          </p:cNvSpPr>
          <p:nvPr>
            <p:ph type="title"/>
          </p:nvPr>
        </p:nvSpPr>
        <p:spPr/>
        <p:txBody>
          <a:bodyPr/>
          <a:lstStyle/>
          <a:p>
            <a:r>
              <a:rPr lang="en-US" dirty="0">
                <a:solidFill>
                  <a:schemeClr val="bg1"/>
                </a:solidFill>
              </a:rPr>
              <a:t>Have a business plan</a:t>
            </a:r>
          </a:p>
        </p:txBody>
      </p:sp>
      <p:sp>
        <p:nvSpPr>
          <p:cNvPr id="3" name="Content Placeholder 2">
            <a:extLst>
              <a:ext uri="{FF2B5EF4-FFF2-40B4-BE49-F238E27FC236}">
                <a16:creationId xmlns:a16="http://schemas.microsoft.com/office/drawing/2014/main" id="{B26968F2-93CE-4202-8DB7-23C1D93A7977}"/>
              </a:ext>
            </a:extLst>
          </p:cNvPr>
          <p:cNvSpPr>
            <a:spLocks noGrp="1"/>
          </p:cNvSpPr>
          <p:nvPr>
            <p:ph idx="1"/>
          </p:nvPr>
        </p:nvSpPr>
        <p:spPr>
          <a:xfrm>
            <a:off x="1141412" y="2173857"/>
            <a:ext cx="9905999" cy="3617344"/>
          </a:xfrm>
        </p:spPr>
        <p:txBody>
          <a:bodyPr>
            <a:normAutofit/>
          </a:bodyPr>
          <a:lstStyle/>
          <a:p>
            <a:pPr marL="0" indent="0">
              <a:buNone/>
            </a:pPr>
            <a:r>
              <a:rPr lang="en-US" sz="2600" dirty="0"/>
              <a:t>Now that you know your business will have a demand and you have a passion to launch your business, you’ll need a business plan. Affordable free sample business plans are available online, such as through </a:t>
            </a:r>
            <a:r>
              <a:rPr lang="en-US" sz="2600" dirty="0" err="1"/>
              <a:t>BPlans</a:t>
            </a:r>
            <a:r>
              <a:rPr lang="en-US" sz="2600" dirty="0"/>
              <a:t>, E-Venturing and Work.com. These companies provide planning tools, advice and assistance in sorting financial information. It’s critical in Manhattan especially to understand how and if your business model can work.</a:t>
            </a:r>
          </a:p>
        </p:txBody>
      </p:sp>
    </p:spTree>
    <p:extLst>
      <p:ext uri="{BB962C8B-B14F-4D97-AF65-F5344CB8AC3E}">
        <p14:creationId xmlns:p14="http://schemas.microsoft.com/office/powerpoint/2010/main" val="298115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17E1-2164-4FDD-9D3F-524548C3083F}"/>
              </a:ext>
            </a:extLst>
          </p:cNvPr>
          <p:cNvSpPr>
            <a:spLocks noGrp="1"/>
          </p:cNvSpPr>
          <p:nvPr>
            <p:ph type="title"/>
          </p:nvPr>
        </p:nvSpPr>
        <p:spPr/>
        <p:txBody>
          <a:bodyPr/>
          <a:lstStyle/>
          <a:p>
            <a:r>
              <a:rPr lang="en-US" dirty="0">
                <a:solidFill>
                  <a:schemeClr val="bg1"/>
                </a:solidFill>
              </a:rPr>
              <a:t>Networking, networking, networking</a:t>
            </a:r>
          </a:p>
        </p:txBody>
      </p:sp>
      <p:sp>
        <p:nvSpPr>
          <p:cNvPr id="3" name="Content Placeholder 2">
            <a:extLst>
              <a:ext uri="{FF2B5EF4-FFF2-40B4-BE49-F238E27FC236}">
                <a16:creationId xmlns:a16="http://schemas.microsoft.com/office/drawing/2014/main" id="{F8B0BE59-3FE1-4930-9ADF-5411282C084B}"/>
              </a:ext>
            </a:extLst>
          </p:cNvPr>
          <p:cNvSpPr>
            <a:spLocks noGrp="1"/>
          </p:cNvSpPr>
          <p:nvPr>
            <p:ph idx="1"/>
          </p:nvPr>
        </p:nvSpPr>
        <p:spPr>
          <a:xfrm>
            <a:off x="1141412" y="1955321"/>
            <a:ext cx="9905999" cy="3835880"/>
          </a:xfrm>
        </p:spPr>
        <p:txBody>
          <a:bodyPr>
            <a:noAutofit/>
          </a:bodyPr>
          <a:lstStyle/>
          <a:p>
            <a:pPr marL="0" indent="0">
              <a:buNone/>
            </a:pPr>
            <a:r>
              <a:rPr lang="en-US" sz="2600" dirty="0"/>
              <a:t>Networking events are an excellent way to meet other entrepreneurs, investors and marketing experts. Events like “Startup Weekend” in New York allow for mentors, investors, developers and marketers to come together and after 54 hours, an entrepreneur is allowed to pitch his or her idea to startup experts. Events like this will put you in touch with excellent contacts, and will also help you gauge how ready you are to begin your business: can you quit your day job and assume the risk, or do you need to do more work? </a:t>
            </a:r>
          </a:p>
        </p:txBody>
      </p:sp>
    </p:spTree>
    <p:extLst>
      <p:ext uri="{BB962C8B-B14F-4D97-AF65-F5344CB8AC3E}">
        <p14:creationId xmlns:p14="http://schemas.microsoft.com/office/powerpoint/2010/main" val="271800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EB59-E5C1-46A9-A663-21431058C391}"/>
              </a:ext>
            </a:extLst>
          </p:cNvPr>
          <p:cNvSpPr>
            <a:spLocks noGrp="1"/>
          </p:cNvSpPr>
          <p:nvPr>
            <p:ph type="title"/>
          </p:nvPr>
        </p:nvSpPr>
        <p:spPr>
          <a:xfrm>
            <a:off x="1141413" y="-40257"/>
            <a:ext cx="9905998" cy="1662023"/>
          </a:xfrm>
        </p:spPr>
        <p:txBody>
          <a:bodyPr/>
          <a:lstStyle/>
          <a:p>
            <a:r>
              <a:rPr lang="en-US" dirty="0">
                <a:solidFill>
                  <a:schemeClr val="bg1"/>
                </a:solidFill>
              </a:rPr>
              <a:t>funding</a:t>
            </a:r>
          </a:p>
        </p:txBody>
      </p:sp>
      <p:sp>
        <p:nvSpPr>
          <p:cNvPr id="3" name="Content Placeholder 2">
            <a:extLst>
              <a:ext uri="{FF2B5EF4-FFF2-40B4-BE49-F238E27FC236}">
                <a16:creationId xmlns:a16="http://schemas.microsoft.com/office/drawing/2014/main" id="{95184EEF-00CE-43AC-8458-78A19E197CA0}"/>
              </a:ext>
            </a:extLst>
          </p:cNvPr>
          <p:cNvSpPr>
            <a:spLocks noGrp="1"/>
          </p:cNvSpPr>
          <p:nvPr>
            <p:ph idx="1"/>
          </p:nvPr>
        </p:nvSpPr>
        <p:spPr>
          <a:xfrm>
            <a:off x="1141412" y="1219200"/>
            <a:ext cx="9905999" cy="4572002"/>
          </a:xfrm>
        </p:spPr>
        <p:txBody>
          <a:bodyPr>
            <a:noAutofit/>
          </a:bodyPr>
          <a:lstStyle/>
          <a:p>
            <a:pPr>
              <a:lnSpc>
                <a:spcPct val="100000"/>
              </a:lnSpc>
            </a:pPr>
            <a:r>
              <a:rPr lang="en-US" sz="2200" dirty="0"/>
              <a:t>Speaking of investors, the next important component is funding. While some founders might be fortunate enough to have savings or help from family and friends, most will need to seek funding elsewhere. The good news is that it’s much easier than in the past to raise money. Other startups provide affordable loans, as well as venture capitalists (VCs) in NYC who are interested in funding startups. The best idea is to research which VCs are geared toward tech startups in order to make your best pitch to them. </a:t>
            </a:r>
          </a:p>
          <a:p>
            <a:pPr>
              <a:lnSpc>
                <a:spcPct val="100000"/>
              </a:lnSpc>
            </a:pPr>
            <a:r>
              <a:rPr lang="en-US" sz="2200" dirty="0"/>
              <a:t>There are also traditional bank loans, which require a good business plan and credit history. There are also crowdfunding campaigns like Kickstarter that fund creative ideas.</a:t>
            </a:r>
          </a:p>
          <a:p>
            <a:pPr>
              <a:lnSpc>
                <a:spcPct val="100000"/>
              </a:lnSpc>
            </a:pPr>
            <a:r>
              <a:rPr lang="en-US" sz="2200" dirty="0"/>
              <a:t>Whatever your source of funding, most investors will want to see growth before investing, so it’s important to be able to showcase how your business has grown or will grow for them.</a:t>
            </a:r>
          </a:p>
        </p:txBody>
      </p:sp>
    </p:spTree>
    <p:extLst>
      <p:ext uri="{BB962C8B-B14F-4D97-AF65-F5344CB8AC3E}">
        <p14:creationId xmlns:p14="http://schemas.microsoft.com/office/powerpoint/2010/main" val="1731655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E3349E9-16A2-4E19-A238-5D8DE665E1C7}"/>
              </a:ext>
            </a:extLst>
          </p:cNvPr>
          <p:cNvPicPr>
            <a:picLocks noGrp="1" noChangeAspect="1"/>
          </p:cNvPicPr>
          <p:nvPr>
            <p:ph idx="1"/>
          </p:nvPr>
        </p:nvPicPr>
        <p:blipFill>
          <a:blip r:embed="rId2"/>
          <a:stretch>
            <a:fillRect/>
          </a:stretch>
        </p:blipFill>
        <p:spPr>
          <a:xfrm>
            <a:off x="2231366" y="0"/>
            <a:ext cx="7315199" cy="6858001"/>
          </a:xfrm>
        </p:spPr>
      </p:pic>
    </p:spTree>
    <p:extLst>
      <p:ext uri="{BB962C8B-B14F-4D97-AF65-F5344CB8AC3E}">
        <p14:creationId xmlns:p14="http://schemas.microsoft.com/office/powerpoint/2010/main" val="80132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06733-8B20-408B-B057-DA5E09A859F4}"/>
              </a:ext>
            </a:extLst>
          </p:cNvPr>
          <p:cNvSpPr>
            <a:spLocks noGrp="1"/>
          </p:cNvSpPr>
          <p:nvPr>
            <p:ph type="title"/>
          </p:nvPr>
        </p:nvSpPr>
        <p:spPr>
          <a:xfrm>
            <a:off x="1141413" y="-914400"/>
            <a:ext cx="9905998" cy="3011488"/>
          </a:xfrm>
        </p:spPr>
        <p:txBody>
          <a:bodyPr/>
          <a:lstStyle/>
          <a:p>
            <a:r>
              <a:rPr lang="en-US" dirty="0">
                <a:solidFill>
                  <a:schemeClr val="bg1"/>
                </a:solidFill>
              </a:rPr>
              <a:t>How to furnish your startup office</a:t>
            </a:r>
          </a:p>
        </p:txBody>
      </p:sp>
      <p:sp>
        <p:nvSpPr>
          <p:cNvPr id="3" name="Content Placeholder 2">
            <a:extLst>
              <a:ext uri="{FF2B5EF4-FFF2-40B4-BE49-F238E27FC236}">
                <a16:creationId xmlns:a16="http://schemas.microsoft.com/office/drawing/2014/main" id="{AC429490-F921-4679-993F-8D619A9EE2A3}"/>
              </a:ext>
            </a:extLst>
          </p:cNvPr>
          <p:cNvSpPr>
            <a:spLocks noGrp="1"/>
          </p:cNvSpPr>
          <p:nvPr>
            <p:ph idx="1"/>
          </p:nvPr>
        </p:nvSpPr>
        <p:spPr>
          <a:xfrm>
            <a:off x="1141412" y="1092679"/>
            <a:ext cx="9905999" cy="4698522"/>
          </a:xfrm>
        </p:spPr>
        <p:txBody>
          <a:bodyPr>
            <a:noAutofit/>
          </a:bodyPr>
          <a:lstStyle/>
          <a:p>
            <a:pPr marL="0" indent="0">
              <a:buNone/>
            </a:pPr>
            <a:r>
              <a:rPr lang="en-US" sz="2200" dirty="0"/>
              <a:t>Most startups don’t have the money to buy brand new office supplies and furniture. The key is to think of what you really need to make the office run, rather than what would look the nicest.</a:t>
            </a:r>
          </a:p>
          <a:p>
            <a:r>
              <a:rPr lang="en-US" sz="2200" dirty="0"/>
              <a:t>Check into used furniture and equipment. If you want to buy new furniture, you can try to attend auctions. </a:t>
            </a:r>
          </a:p>
          <a:p>
            <a:r>
              <a:rPr lang="en-US" sz="2200" dirty="0"/>
              <a:t>It may be easier to run the business on cell phones alone. Phone systems can be expensive and as long as you use proper phone etiquette, cell phones will suffice.</a:t>
            </a:r>
          </a:p>
          <a:p>
            <a:r>
              <a:rPr lang="en-US" sz="2200" dirty="0"/>
              <a:t>Rather than buying computers and software, many startups will task their employees with using their own laptops. Otherwise basic computers will suffice.</a:t>
            </a:r>
          </a:p>
          <a:p>
            <a:r>
              <a:rPr lang="en-US" sz="2200" dirty="0"/>
              <a:t>The key is to focus on growing your business and product and not to spend money where it’s not needed while launching your startup.</a:t>
            </a:r>
          </a:p>
        </p:txBody>
      </p:sp>
    </p:spTree>
    <p:extLst>
      <p:ext uri="{BB962C8B-B14F-4D97-AF65-F5344CB8AC3E}">
        <p14:creationId xmlns:p14="http://schemas.microsoft.com/office/powerpoint/2010/main" val="3607886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TM04033919[[fn=Circuit]]</Template>
  <TotalTime>494</TotalTime>
  <Words>1875</Words>
  <Application>Microsoft Office PowerPoint</Application>
  <PresentationFormat>Widescreen</PresentationFormat>
  <Paragraphs>59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Tw Cen MT</vt:lpstr>
      <vt:lpstr>Circuit</vt:lpstr>
      <vt:lpstr>PowerPoint Presentation</vt:lpstr>
      <vt:lpstr>Why it’s good to know about nyc startups</vt:lpstr>
      <vt:lpstr>What do you have to offer?</vt:lpstr>
      <vt:lpstr>Do you need a technology background?</vt:lpstr>
      <vt:lpstr>Have a business plan</vt:lpstr>
      <vt:lpstr>Networking, networking, networking</vt:lpstr>
      <vt:lpstr>funding</vt:lpstr>
      <vt:lpstr>PowerPoint Presentation</vt:lpstr>
      <vt:lpstr>How to furnish your startup office</vt:lpstr>
      <vt:lpstr>staffing</vt:lpstr>
      <vt:lpstr>What kinds of workers should you hire?</vt:lpstr>
      <vt:lpstr>Where can I rent my startup space?</vt:lpstr>
      <vt:lpstr>PowerPoint Presentation</vt:lpstr>
      <vt:lpstr>CONCLUSIONS</vt:lpstr>
      <vt:lpstr>BIBLIOGRAPHY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Travinski</dc:creator>
  <cp:lastModifiedBy>Jennifer Travinski</cp:lastModifiedBy>
  <cp:revision>24</cp:revision>
  <dcterms:created xsi:type="dcterms:W3CDTF">2017-12-12T21:30:40Z</dcterms:created>
  <dcterms:modified xsi:type="dcterms:W3CDTF">2017-12-13T05:45:33Z</dcterms:modified>
</cp:coreProperties>
</file>