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4" r:id="rId2"/>
    <p:sldId id="265" r:id="rId3"/>
    <p:sldId id="290" r:id="rId4"/>
    <p:sldId id="283" r:id="rId5"/>
    <p:sldId id="291" r:id="rId6"/>
    <p:sldId id="284" r:id="rId7"/>
    <p:sldId id="285" r:id="rId8"/>
    <p:sldId id="288" r:id="rId9"/>
    <p:sldId id="287" r:id="rId10"/>
    <p:sldId id="286" r:id="rId11"/>
    <p:sldId id="267" r:id="rId12"/>
    <p:sldId id="268" r:id="rId13"/>
    <p:sldId id="269" r:id="rId14"/>
    <p:sldId id="278" r:id="rId15"/>
    <p:sldId id="289" r:id="rId16"/>
    <p:sldId id="292" r:id="rId17"/>
    <p:sldId id="271" r:id="rId18"/>
    <p:sldId id="270" r:id="rId19"/>
    <p:sldId id="293" r:id="rId20"/>
    <p:sldId id="273" r:id="rId21"/>
    <p:sldId id="272" r:id="rId22"/>
    <p:sldId id="275" r:id="rId23"/>
    <p:sldId id="277" r:id="rId24"/>
    <p:sldId id="294" r:id="rId25"/>
    <p:sldId id="26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0DB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3" autoAdjust="0"/>
    <p:restoredTop sz="94660"/>
  </p:normalViewPr>
  <p:slideViewPr>
    <p:cSldViewPr>
      <p:cViewPr varScale="1">
        <p:scale>
          <a:sx n="100" d="100"/>
          <a:sy n="100" d="100"/>
        </p:scale>
        <p:origin x="-27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237422-0D06-4337-A8DD-FC793E5AF15C}" type="datetimeFigureOut">
              <a:rPr lang="en-US" smtClean="0"/>
              <a:pPr/>
              <a:t>12/15/2015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56C465-A23B-4887-BAF5-BBC6B2DED90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56C465-A23B-4887-BAF5-BBC6B2DED90A}"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C0B998-4F0F-4B41-BB79-1D2AB7082905}"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CC8C7-FC81-4989-9A37-722473BEB1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0B998-4F0F-4B41-BB79-1D2AB7082905}"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CC8C7-FC81-4989-9A37-722473BEB1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0B998-4F0F-4B41-BB79-1D2AB7082905}"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CC8C7-FC81-4989-9A37-722473BEB1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0B998-4F0F-4B41-BB79-1D2AB7082905}"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CC8C7-FC81-4989-9A37-722473BEB1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C0B998-4F0F-4B41-BB79-1D2AB7082905}" type="datetimeFigureOut">
              <a:rPr lang="en-US" smtClean="0"/>
              <a:pPr/>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9CC8C7-FC81-4989-9A37-722473BEB1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C0B998-4F0F-4B41-BB79-1D2AB7082905}"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CC8C7-FC81-4989-9A37-722473BEB1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C0B998-4F0F-4B41-BB79-1D2AB7082905}" type="datetimeFigureOut">
              <a:rPr lang="en-US" smtClean="0"/>
              <a:pPr/>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9CC8C7-FC81-4989-9A37-722473BEB1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C0B998-4F0F-4B41-BB79-1D2AB7082905}" type="datetimeFigureOut">
              <a:rPr lang="en-US" smtClean="0"/>
              <a:pPr/>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9CC8C7-FC81-4989-9A37-722473BEB1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0B998-4F0F-4B41-BB79-1D2AB7082905}" type="datetimeFigureOut">
              <a:rPr lang="en-US" smtClean="0"/>
              <a:pPr/>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9CC8C7-FC81-4989-9A37-722473BEB1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0B998-4F0F-4B41-BB79-1D2AB7082905}"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CC8C7-FC81-4989-9A37-722473BEB1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0B998-4F0F-4B41-BB79-1D2AB7082905}" type="datetimeFigureOut">
              <a:rPr lang="en-US" smtClean="0"/>
              <a:pPr/>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9CC8C7-FC81-4989-9A37-722473BEB1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8000" r="-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0B998-4F0F-4B41-BB79-1D2AB7082905}" type="datetimeFigureOut">
              <a:rPr lang="en-US" smtClean="0"/>
              <a:pPr/>
              <a:t>12/15/2015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CC8C7-FC81-4989-9A37-722473BEB1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openlab.citytech.cuny.edu/howtoget2h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openlab.citytech.cuny.edu/groups/how-to-travel-to-hong-kong/docs/project-proposa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koreanair.com/" TargetMode="External"/><Relationship Id="rId7" Type="http://schemas.openxmlformats.org/officeDocument/2006/relationships/image" Target="../media/image3.gif"/><Relationship Id="rId2" Type="http://schemas.openxmlformats.org/officeDocument/2006/relationships/hyperlink" Target="http://www.skyscanner.com/" TargetMode="External"/><Relationship Id="rId1" Type="http://schemas.openxmlformats.org/officeDocument/2006/relationships/slideLayout" Target="../slideLayouts/slideLayout2.xml"/><Relationship Id="rId6" Type="http://schemas.openxmlformats.org/officeDocument/2006/relationships/hyperlink" Target="http://www.aircanada.com/" TargetMode="External"/><Relationship Id="rId5" Type="http://schemas.openxmlformats.org/officeDocument/2006/relationships/hyperlink" Target="http://www.cathaypacific.com/" TargetMode="External"/><Relationship Id="rId4" Type="http://schemas.openxmlformats.org/officeDocument/2006/relationships/hyperlink" Target="https://www.united.co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openlab.citytech.cuny.edu/howtoget2hk/our-ppt-presentation/documentation/" TargetMode="Externa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youtube.com/watch?v=SYjtFflFcKA" TargetMode="Externa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openlab.citytech.cuny.edu/howtoget2hk/" TargetMode="Externa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openlab.citytech.cuny.edu/howtoget2h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0"/>
            <a:ext cx="8229600" cy="685800"/>
          </a:xfrm>
        </p:spPr>
        <p:txBody>
          <a:bodyPr>
            <a:normAutofit fontScale="90000"/>
          </a:bodyPr>
          <a:lstStyle/>
          <a:p>
            <a:r>
              <a:rPr lang="en-US" sz="3600" b="1" dirty="0" smtClean="0">
                <a:latin typeface="Andale Sans for VST" pitchFamily="34" charset="0"/>
              </a:rPr>
              <a:t/>
            </a:r>
            <a:br>
              <a:rPr lang="en-US" sz="3600" b="1" dirty="0" smtClean="0">
                <a:latin typeface="Andale Sans for VST" pitchFamily="34" charset="0"/>
              </a:rPr>
            </a:br>
            <a:r>
              <a:rPr lang="en-US" sz="3600" b="1" dirty="0" smtClean="0">
                <a:latin typeface="Andale Sans for VST" pitchFamily="34" charset="0"/>
              </a:rPr>
              <a:t>Group C Class Presentation</a:t>
            </a:r>
            <a:br>
              <a:rPr lang="en-US" sz="3600" b="1" dirty="0" smtClean="0">
                <a:latin typeface="Andale Sans for VST" pitchFamily="34" charset="0"/>
              </a:rPr>
            </a:br>
            <a:r>
              <a:rPr lang="en-US" sz="3600" b="1" dirty="0" smtClean="0">
                <a:latin typeface="Andale Sans for VST" pitchFamily="34" charset="0"/>
              </a:rPr>
              <a:t>How to Travel to Hong Kong</a:t>
            </a:r>
            <a:r>
              <a:rPr lang="en-US" b="1" dirty="0" smtClean="0"/>
              <a:t/>
            </a:r>
            <a:br>
              <a:rPr lang="en-US" b="1" dirty="0" smtClean="0"/>
            </a:br>
            <a:endParaRPr lang="en-US" dirty="0"/>
          </a:p>
        </p:txBody>
      </p:sp>
      <p:sp>
        <p:nvSpPr>
          <p:cNvPr id="3" name="Content Placeholder 2"/>
          <p:cNvSpPr>
            <a:spLocks noGrp="1"/>
          </p:cNvSpPr>
          <p:nvPr>
            <p:ph idx="1"/>
          </p:nvPr>
        </p:nvSpPr>
        <p:spPr>
          <a:xfrm>
            <a:off x="1524000" y="2057400"/>
            <a:ext cx="6096000" cy="4343400"/>
          </a:xfrm>
        </p:spPr>
        <p:txBody>
          <a:bodyPr>
            <a:normAutofit/>
          </a:bodyPr>
          <a:lstStyle/>
          <a:p>
            <a:endParaRPr lang="en-US" dirty="0"/>
          </a:p>
        </p:txBody>
      </p:sp>
      <p:pic>
        <p:nvPicPr>
          <p:cNvPr id="1026" name="Picture 2" descr="C:\Users\Lad_\Desktop\10512dragon_figure.jpg"/>
          <p:cNvPicPr>
            <a:picLocks noChangeAspect="1" noChangeArrowheads="1"/>
          </p:cNvPicPr>
          <p:nvPr/>
        </p:nvPicPr>
        <p:blipFill>
          <a:blip r:embed="rId2" cstate="print"/>
          <a:srcRect/>
          <a:stretch>
            <a:fillRect/>
          </a:stretch>
        </p:blipFill>
        <p:spPr bwMode="auto">
          <a:xfrm>
            <a:off x="0" y="0"/>
            <a:ext cx="9144000" cy="6655554"/>
          </a:xfrm>
          <a:prstGeom prst="rect">
            <a:avLst/>
          </a:prstGeom>
          <a:noFill/>
        </p:spPr>
      </p:pic>
      <p:pic>
        <p:nvPicPr>
          <p:cNvPr id="9" name="Picture 8" descr="C:\Users\Lad_\Desktop\logo.gif"/>
          <p:cNvPicPr>
            <a:picLocks noChangeAspect="1" noChangeArrowheads="1"/>
          </p:cNvPicPr>
          <p:nvPr/>
        </p:nvPicPr>
        <p:blipFill>
          <a:blip r:embed="rId3" cstate="print"/>
          <a:srcRect/>
          <a:stretch>
            <a:fillRect/>
          </a:stretch>
        </p:blipFill>
        <p:spPr bwMode="auto">
          <a:xfrm>
            <a:off x="0" y="0"/>
            <a:ext cx="1981201" cy="616163"/>
          </a:xfrm>
          <a:prstGeom prst="rect">
            <a:avLst/>
          </a:prstGeom>
          <a:noFill/>
        </p:spPr>
      </p:pic>
      <p:sp>
        <p:nvSpPr>
          <p:cNvPr id="10" name="Title 1"/>
          <p:cNvSpPr txBox="1">
            <a:spLocks/>
          </p:cNvSpPr>
          <p:nvPr/>
        </p:nvSpPr>
        <p:spPr>
          <a:xfrm>
            <a:off x="0" y="1371600"/>
            <a:ext cx="8229600" cy="1219200"/>
          </a:xfrm>
          <a:prstGeom prst="rect">
            <a:avLst/>
          </a:prstGeom>
        </p:spPr>
        <p:txBody>
          <a:bodyPr vert="horz" lIns="91440" tIns="45720" rIns="91440" bIns="45720" rtlCol="0" anchor="ctr">
            <a:normAutofit fontScale="45000" lnSpcReduction="20000"/>
          </a:bodyPr>
          <a:lstStyle/>
          <a:p>
            <a:pPr lvl="0">
              <a:spcBef>
                <a:spcPct val="0"/>
              </a:spcBef>
            </a:pPr>
            <a:r>
              <a:rPr kumimoji="0" lang="en-US" sz="3600" b="1" i="0" u="none" strike="noStrike" kern="1200" cap="none" spc="0" normalizeH="0" baseline="0" noProof="0" dirty="0" smtClean="0">
                <a:ln>
                  <a:noFill/>
                </a:ln>
                <a:solidFill>
                  <a:schemeClr val="tx1"/>
                </a:solidFill>
                <a:effectLst/>
                <a:uLnTx/>
                <a:uFillTx/>
                <a:latin typeface="Andale Sans for VST" pitchFamily="34" charset="0"/>
                <a:ea typeface="+mj-ea"/>
                <a:cs typeface="+mj-cs"/>
              </a:rPr>
              <a:t/>
            </a:r>
            <a:br>
              <a:rPr kumimoji="0" lang="en-US" sz="3600" b="1" i="0" u="none" strike="noStrike" kern="1200" cap="none" spc="0" normalizeH="0" baseline="0" noProof="0" dirty="0" smtClean="0">
                <a:ln>
                  <a:noFill/>
                </a:ln>
                <a:solidFill>
                  <a:schemeClr val="tx1"/>
                </a:solidFill>
                <a:effectLst/>
                <a:uLnTx/>
                <a:uFillTx/>
                <a:latin typeface="Andale Sans for VST" pitchFamily="34" charset="0"/>
                <a:ea typeface="+mj-ea"/>
                <a:cs typeface="+mj-cs"/>
              </a:rPr>
            </a:br>
            <a:r>
              <a:rPr kumimoji="0" lang="en-US" sz="4900" b="1" i="1" u="none" strike="noStrike" kern="1200" cap="none" spc="0" normalizeH="0" baseline="0" noProof="0" dirty="0" smtClean="0">
                <a:ln>
                  <a:noFill/>
                </a:ln>
                <a:solidFill>
                  <a:srgbClr val="FF0000"/>
                </a:solidFill>
                <a:effectLst/>
                <a:uLnTx/>
                <a:uFillTx/>
                <a:latin typeface="Andale Sans for VST" pitchFamily="34" charset="0"/>
                <a:ea typeface="+mj-ea"/>
                <a:cs typeface="+mj-cs"/>
              </a:rPr>
              <a:t>Group Presentation</a:t>
            </a:r>
            <a:br>
              <a:rPr kumimoji="0" lang="en-US" sz="4900" b="1" i="1" u="none" strike="noStrike" kern="1200" cap="none" spc="0" normalizeH="0" baseline="0" noProof="0" dirty="0" smtClean="0">
                <a:ln>
                  <a:noFill/>
                </a:ln>
                <a:solidFill>
                  <a:srgbClr val="FF0000"/>
                </a:solidFill>
                <a:effectLst/>
                <a:uLnTx/>
                <a:uFillTx/>
                <a:latin typeface="Andale Sans for VST" pitchFamily="34" charset="0"/>
                <a:ea typeface="+mj-ea"/>
                <a:cs typeface="+mj-cs"/>
              </a:rPr>
            </a:br>
            <a:r>
              <a:rPr lang="en-US" sz="4400" b="1" i="1" dirty="0" smtClean="0">
                <a:solidFill>
                  <a:schemeClr val="tx2"/>
                </a:solidFill>
                <a:latin typeface="Andale Sans for VST" pitchFamily="34" charset="0"/>
                <a:ea typeface="+mj-ea"/>
                <a:cs typeface="+mj-cs"/>
                <a:hlinkClick r:id="rId4"/>
              </a:rPr>
              <a:t>How To Travel to Hong Kong</a:t>
            </a:r>
            <a:r>
              <a:rPr lang="en-US" sz="4400" b="1" i="1" dirty="0" smtClean="0">
                <a:solidFill>
                  <a:schemeClr val="tx2"/>
                </a:solidFill>
                <a:latin typeface="Andale Sans for VST" pitchFamily="34" charset="0"/>
                <a:ea typeface="+mj-ea"/>
                <a:cs typeface="+mj-cs"/>
              </a:rPr>
              <a:t> </a:t>
            </a:r>
            <a:r>
              <a:rPr lang="en-US" sz="4900" b="1" i="1" dirty="0" smtClean="0">
                <a:solidFill>
                  <a:schemeClr val="tx2"/>
                </a:solidFill>
                <a:latin typeface="Andale Sans for VST" pitchFamily="34" charset="0"/>
                <a:ea typeface="+mj-ea"/>
                <a:cs typeface="+mj-cs"/>
              </a:rPr>
              <a:t/>
            </a:r>
            <a:br>
              <a:rPr lang="en-US" sz="4900" b="1" i="1" dirty="0" smtClean="0">
                <a:solidFill>
                  <a:schemeClr val="tx2"/>
                </a:solidFill>
                <a:latin typeface="Andale Sans for VST" pitchFamily="34" charset="0"/>
                <a:ea typeface="+mj-ea"/>
                <a:cs typeface="+mj-cs"/>
              </a:rPr>
            </a:br>
            <a:endParaRPr lang="en-US" sz="4900" b="1" i="1" dirty="0">
              <a:solidFill>
                <a:schemeClr val="tx2"/>
              </a:solidFill>
              <a:latin typeface="Andale Sans for VST" pitchFamily="34"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219200"/>
          </a:xfrm>
        </p:spPr>
        <p:txBody>
          <a:bodyPr>
            <a:normAutofit fontScale="90000"/>
          </a:bodyPr>
          <a:lstStyle/>
          <a:p>
            <a:r>
              <a:rPr lang="en-US" sz="3600" b="1" dirty="0" smtClean="0">
                <a:latin typeface="Andale Sans for VST" pitchFamily="34" charset="0"/>
              </a:rPr>
              <a:t/>
            </a:r>
            <a:br>
              <a:rPr lang="en-US" sz="3600" b="1" dirty="0" smtClean="0">
                <a:latin typeface="Andale Sans for VST" pitchFamily="34" charset="0"/>
              </a:rPr>
            </a:br>
            <a:r>
              <a:rPr lang="en-US" sz="3100" b="1" dirty="0" smtClean="0">
                <a:latin typeface="Andale Sans for VST" pitchFamily="34" charset="0"/>
              </a:rPr>
              <a:t>Dropped all links into specially created tab, working MLA for Works Cited</a:t>
            </a:r>
            <a:r>
              <a:rPr lang="en-US" b="1" dirty="0" smtClean="0"/>
              <a:t/>
            </a:r>
            <a:br>
              <a:rPr lang="en-US" b="1" dirty="0" smtClean="0"/>
            </a:br>
            <a:endParaRPr lang="en-US" dirty="0"/>
          </a:p>
        </p:txBody>
      </p:sp>
      <p:pic>
        <p:nvPicPr>
          <p:cNvPr id="40962" name="Picture 2" descr="C:\Users\Lad_\Desktop\6th last page.jpg"/>
          <p:cNvPicPr>
            <a:picLocks noChangeAspect="1" noChangeArrowheads="1"/>
          </p:cNvPicPr>
          <p:nvPr/>
        </p:nvPicPr>
        <p:blipFill>
          <a:blip r:embed="rId2" cstate="print"/>
          <a:srcRect/>
          <a:stretch>
            <a:fillRect/>
          </a:stretch>
        </p:blipFill>
        <p:spPr bwMode="auto">
          <a:xfrm>
            <a:off x="1295400" y="1600200"/>
            <a:ext cx="6553200" cy="4379080"/>
          </a:xfrm>
          <a:prstGeom prst="rect">
            <a:avLst/>
          </a:prstGeom>
          <a:noFill/>
        </p:spPr>
      </p:pic>
      <p:pic>
        <p:nvPicPr>
          <p:cNvPr id="7" name="Picture 5" descr="C:\Users\Lad_\Desktop\logo.gif"/>
          <p:cNvPicPr>
            <a:picLocks noChangeAspect="1" noChangeArrowheads="1"/>
          </p:cNvPicPr>
          <p:nvPr/>
        </p:nvPicPr>
        <p:blipFill>
          <a:blip r:embed="rId3" cstate="print"/>
          <a:srcRect/>
          <a:stretch>
            <a:fillRect/>
          </a:stretch>
        </p:blipFill>
        <p:spPr bwMode="auto">
          <a:xfrm>
            <a:off x="0" y="6241837"/>
            <a:ext cx="1981201" cy="61616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762000"/>
          </a:xfrm>
        </p:spPr>
        <p:txBody>
          <a:bodyPr>
            <a:normAutofit fontScale="90000"/>
          </a:bodyPr>
          <a:lstStyle/>
          <a:p>
            <a:r>
              <a:rPr lang="en-US" sz="3100" b="1" dirty="0" smtClean="0"/>
              <a:t>How our research helped us to inform the project ?</a:t>
            </a:r>
            <a:r>
              <a:rPr lang="en-US" b="1" dirty="0" smtClean="0"/>
              <a:t/>
            </a:r>
            <a:br>
              <a:rPr lang="en-US" b="1" dirty="0" smtClean="0"/>
            </a:br>
            <a:endParaRPr lang="en-US" dirty="0"/>
          </a:p>
        </p:txBody>
      </p:sp>
      <p:sp>
        <p:nvSpPr>
          <p:cNvPr id="3" name="Content Placeholder 2"/>
          <p:cNvSpPr>
            <a:spLocks noGrp="1"/>
          </p:cNvSpPr>
          <p:nvPr>
            <p:ph idx="1"/>
          </p:nvPr>
        </p:nvSpPr>
        <p:spPr>
          <a:xfrm>
            <a:off x="381000" y="1143000"/>
            <a:ext cx="8229600" cy="5715000"/>
          </a:xfrm>
        </p:spPr>
        <p:txBody>
          <a:bodyPr>
            <a:normAutofit fontScale="55000" lnSpcReduction="20000"/>
          </a:bodyPr>
          <a:lstStyle/>
          <a:p>
            <a:r>
              <a:rPr lang="en-US" sz="2500" b="1" dirty="0" smtClean="0">
                <a:latin typeface="Arial" pitchFamily="34" charset="0"/>
                <a:cs typeface="Arial" pitchFamily="34" charset="0"/>
              </a:rPr>
              <a:t>This project required a lot of information of different kind. While researching materials for the project we learned a lot of interesting facts and found useful tools. </a:t>
            </a:r>
          </a:p>
          <a:p>
            <a:pPr>
              <a:buNone/>
            </a:pPr>
            <a:endParaRPr lang="en-US" sz="2500" b="1" dirty="0" smtClean="0">
              <a:latin typeface="Arial" pitchFamily="34" charset="0"/>
              <a:cs typeface="Arial" pitchFamily="34" charset="0"/>
            </a:endParaRPr>
          </a:p>
          <a:p>
            <a:r>
              <a:rPr lang="en-US" sz="2500" b="1" dirty="0" smtClean="0">
                <a:latin typeface="Arial" pitchFamily="34" charset="0"/>
                <a:cs typeface="Arial" pitchFamily="34" charset="0"/>
              </a:rPr>
              <a:t>During our investigation we read tons of social-economic, geographic, historical, technological, and other material. </a:t>
            </a:r>
          </a:p>
          <a:p>
            <a:endParaRPr lang="en-US" sz="2500" b="1" dirty="0" smtClean="0">
              <a:latin typeface="Arial" pitchFamily="34" charset="0"/>
              <a:cs typeface="Arial" pitchFamily="34" charset="0"/>
            </a:endParaRPr>
          </a:p>
          <a:p>
            <a:r>
              <a:rPr lang="en-US" sz="2500" b="1" dirty="0" smtClean="0">
                <a:latin typeface="Arial" pitchFamily="34" charset="0"/>
                <a:cs typeface="Arial" pitchFamily="34" charset="0"/>
              </a:rPr>
              <a:t>We critically evaluated numerous web sources for the for this project. Then we carefully  selected the relevant data for our assignment.</a:t>
            </a:r>
          </a:p>
          <a:p>
            <a:pPr>
              <a:buNone/>
            </a:pPr>
            <a:endParaRPr lang="en-US" sz="2500" b="1" dirty="0" smtClean="0">
              <a:latin typeface="Arial" pitchFamily="34" charset="0"/>
              <a:cs typeface="Arial" pitchFamily="34" charset="0"/>
            </a:endParaRPr>
          </a:p>
          <a:p>
            <a:r>
              <a:rPr lang="en-US" sz="2500" b="1" dirty="0" smtClean="0">
                <a:latin typeface="Arial" pitchFamily="34" charset="0"/>
                <a:cs typeface="Arial" pitchFamily="34" charset="0"/>
              </a:rPr>
              <a:t>This project provided us with the chance to show our ability to collect and create new information on the web.</a:t>
            </a:r>
          </a:p>
          <a:p>
            <a:pPr>
              <a:buNone/>
            </a:pPr>
            <a:endParaRPr lang="en-US" sz="2500" b="1" dirty="0" smtClean="0">
              <a:latin typeface="Arial" pitchFamily="34" charset="0"/>
              <a:cs typeface="Arial" pitchFamily="34" charset="0"/>
            </a:endParaRPr>
          </a:p>
          <a:p>
            <a:r>
              <a:rPr lang="en-US" sz="2500" b="1" dirty="0" smtClean="0">
                <a:latin typeface="Arial" pitchFamily="34" charset="0"/>
                <a:cs typeface="Arial" pitchFamily="34" charset="0"/>
              </a:rPr>
              <a:t>The group created an information source practically from scratch, implementing variety of documenting tools and methods learned on the go and in the class during the semester, such as a  web site, blog, Power Point,  etc. </a:t>
            </a:r>
          </a:p>
          <a:p>
            <a:pPr>
              <a:buNone/>
            </a:pPr>
            <a:endParaRPr lang="en-US" sz="2500" b="1" dirty="0" smtClean="0">
              <a:latin typeface="Arial" pitchFamily="34" charset="0"/>
              <a:cs typeface="Arial" pitchFamily="34" charset="0"/>
            </a:endParaRPr>
          </a:p>
          <a:p>
            <a:r>
              <a:rPr lang="en-US" sz="2500" b="1" dirty="0" smtClean="0">
                <a:latin typeface="Arial" pitchFamily="34" charset="0"/>
                <a:cs typeface="Arial" pitchFamily="34" charset="0"/>
              </a:rPr>
              <a:t>We managed to find, analyze and implement the information relevant  to our topic using whole types of media and formats.</a:t>
            </a:r>
          </a:p>
          <a:p>
            <a:endParaRPr lang="en-US" sz="2500" b="1" dirty="0" smtClean="0">
              <a:latin typeface="Arial" pitchFamily="34" charset="0"/>
              <a:cs typeface="Arial" pitchFamily="34" charset="0"/>
            </a:endParaRPr>
          </a:p>
          <a:p>
            <a:r>
              <a:rPr lang="en-US" sz="2500" b="1" dirty="0" smtClean="0">
                <a:latin typeface="Arial" pitchFamily="34" charset="0"/>
                <a:cs typeface="Arial" pitchFamily="34" charset="0"/>
              </a:rPr>
              <a:t>We also cite the sources in accordance with copyright in MLA format.</a:t>
            </a:r>
          </a:p>
          <a:p>
            <a:endParaRPr lang="en-US" sz="2500" b="1" dirty="0" smtClean="0">
              <a:latin typeface="Arial" pitchFamily="34" charset="0"/>
              <a:cs typeface="Arial" pitchFamily="34" charset="0"/>
            </a:endParaRPr>
          </a:p>
          <a:p>
            <a:r>
              <a:rPr lang="en-US" sz="2500" b="1" dirty="0" smtClean="0">
                <a:latin typeface="Arial" pitchFamily="34" charset="0"/>
                <a:cs typeface="Arial" pitchFamily="34" charset="0"/>
              </a:rPr>
              <a:t>It was a tremendous effort of collaboration while completing our challenging assignment. </a:t>
            </a:r>
            <a:br>
              <a:rPr lang="en-US" sz="2500" b="1" dirty="0" smtClean="0">
                <a:latin typeface="Arial" pitchFamily="34" charset="0"/>
                <a:cs typeface="Arial" pitchFamily="34" charset="0"/>
              </a:rPr>
            </a:br>
            <a:endParaRPr lang="en-US" sz="2500" b="1" dirty="0" smtClean="0">
              <a:latin typeface="Arial" pitchFamily="34" charset="0"/>
              <a:cs typeface="Arial" pitchFamily="34" charset="0"/>
            </a:endParaRPr>
          </a:p>
          <a:p>
            <a:r>
              <a:rPr lang="en-US" sz="2500" b="1" dirty="0" smtClean="0">
                <a:latin typeface="Arial" pitchFamily="34" charset="0"/>
                <a:cs typeface="Arial" pitchFamily="34" charset="0"/>
              </a:rPr>
              <a:t>Among our major challenges were scarce of the time, miscommunication, luck of hardware recourses and technological knowledge, procrastination, poor motivation, and poor sense of responsibility.   </a:t>
            </a:r>
            <a:endParaRPr lang="en-US" sz="2500" b="1" dirty="0">
              <a:latin typeface="Arial" pitchFamily="34" charset="0"/>
              <a:cs typeface="Arial" pitchFamily="34" charset="0"/>
            </a:endParaRPr>
          </a:p>
          <a:p>
            <a:endParaRPr lang="en-US" dirty="0"/>
          </a:p>
        </p:txBody>
      </p:sp>
      <p:pic>
        <p:nvPicPr>
          <p:cNvPr id="4" name="Picture 5" descr="C:\Users\Lad_\Desktop\logo.gif"/>
          <p:cNvPicPr>
            <a:picLocks noChangeAspect="1" noChangeArrowheads="1"/>
          </p:cNvPicPr>
          <p:nvPr/>
        </p:nvPicPr>
        <p:blipFill>
          <a:blip r:embed="rId2" cstate="print"/>
          <a:srcRect/>
          <a:stretch>
            <a:fillRect/>
          </a:stretch>
        </p:blipFill>
        <p:spPr bwMode="auto">
          <a:xfrm>
            <a:off x="0" y="6241837"/>
            <a:ext cx="1981201" cy="61616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14400"/>
          </a:xfrm>
        </p:spPr>
        <p:txBody>
          <a:bodyPr>
            <a:normAutofit fontScale="90000"/>
          </a:bodyPr>
          <a:lstStyle/>
          <a:p>
            <a:r>
              <a:rPr lang="en-US" sz="3600" b="1" dirty="0" smtClean="0">
                <a:latin typeface="Andale Sans for VST" pitchFamily="34" charset="0"/>
              </a:rPr>
              <a:t>The Proposal of 700 words!</a:t>
            </a:r>
            <a:r>
              <a:rPr lang="en-US" b="1" dirty="0" smtClean="0"/>
              <a:t/>
            </a:r>
            <a:br>
              <a:rPr lang="en-US" b="1" dirty="0" smtClean="0"/>
            </a:br>
            <a:endParaRPr lang="en-US" dirty="0"/>
          </a:p>
        </p:txBody>
      </p:sp>
      <p:pic>
        <p:nvPicPr>
          <p:cNvPr id="5" name="Picture 5" descr="C:\Users\Lad_\Desktop\logo.gif"/>
          <p:cNvPicPr>
            <a:picLocks noChangeAspect="1" noChangeArrowheads="1"/>
          </p:cNvPicPr>
          <p:nvPr/>
        </p:nvPicPr>
        <p:blipFill>
          <a:blip r:embed="rId2" cstate="print"/>
          <a:srcRect/>
          <a:stretch>
            <a:fillRect/>
          </a:stretch>
        </p:blipFill>
        <p:spPr bwMode="auto">
          <a:xfrm>
            <a:off x="0" y="6241837"/>
            <a:ext cx="1981201" cy="616163"/>
          </a:xfrm>
          <a:prstGeom prst="rect">
            <a:avLst/>
          </a:prstGeom>
          <a:noFill/>
        </p:spPr>
      </p:pic>
      <p:pic>
        <p:nvPicPr>
          <p:cNvPr id="2050" name="Picture 2" descr="C:\Users\Lad_\Desktop\Proposal Pic.jpg"/>
          <p:cNvPicPr>
            <a:picLocks noChangeAspect="1" noChangeArrowheads="1"/>
          </p:cNvPicPr>
          <p:nvPr/>
        </p:nvPicPr>
        <p:blipFill>
          <a:blip r:embed="rId3" cstate="print"/>
          <a:srcRect/>
          <a:stretch>
            <a:fillRect/>
          </a:stretch>
        </p:blipFill>
        <p:spPr bwMode="auto">
          <a:xfrm>
            <a:off x="1219200" y="1219200"/>
            <a:ext cx="6857138" cy="4800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normAutofit fontScale="90000"/>
          </a:bodyPr>
          <a:lstStyle/>
          <a:p>
            <a:r>
              <a:rPr lang="en-US" b="1" dirty="0" smtClean="0"/>
              <a:t>How the proposal was done?</a:t>
            </a:r>
            <a:br>
              <a:rPr lang="en-US" b="1" dirty="0" smtClean="0"/>
            </a:br>
            <a:endParaRPr lang="en-US" dirty="0"/>
          </a:p>
        </p:txBody>
      </p:sp>
      <p:sp>
        <p:nvSpPr>
          <p:cNvPr id="3" name="Content Placeholder 2"/>
          <p:cNvSpPr>
            <a:spLocks noGrp="1"/>
          </p:cNvSpPr>
          <p:nvPr>
            <p:ph idx="1"/>
          </p:nvPr>
        </p:nvSpPr>
        <p:spPr>
          <a:xfrm>
            <a:off x="685800" y="1295400"/>
            <a:ext cx="7696200" cy="5410200"/>
          </a:xfrm>
        </p:spPr>
        <p:txBody>
          <a:bodyPr>
            <a:normAutofit/>
          </a:bodyPr>
          <a:lstStyle/>
          <a:p>
            <a:r>
              <a:rPr lang="en-US" sz="1900" b="1" dirty="0" smtClean="0">
                <a:latin typeface="Arial" pitchFamily="34" charset="0"/>
                <a:cs typeface="Arial" pitchFamily="34" charset="0"/>
              </a:rPr>
              <a:t>The group discussed what should be put in proposal and delegated </a:t>
            </a:r>
            <a:r>
              <a:rPr lang="en-US" sz="1900" b="1" dirty="0" err="1" smtClean="0">
                <a:latin typeface="Arial" pitchFamily="34" charset="0"/>
                <a:cs typeface="Arial" pitchFamily="34" charset="0"/>
              </a:rPr>
              <a:t>Seku</a:t>
            </a:r>
            <a:r>
              <a:rPr lang="en-US" sz="1900" b="1" dirty="0" smtClean="0">
                <a:latin typeface="Arial" pitchFamily="34" charset="0"/>
                <a:cs typeface="Arial" pitchFamily="34" charset="0"/>
              </a:rPr>
              <a:t> to type it into the  web site </a:t>
            </a:r>
          </a:p>
          <a:p>
            <a:endParaRPr lang="en-US" sz="1900" b="1" dirty="0" smtClean="0">
              <a:latin typeface="Arial" pitchFamily="34" charset="0"/>
              <a:cs typeface="Arial" pitchFamily="34" charset="0"/>
            </a:endParaRPr>
          </a:p>
          <a:p>
            <a:r>
              <a:rPr lang="en-US" sz="1900" b="1" dirty="0" smtClean="0">
                <a:latin typeface="Arial" pitchFamily="34" charset="0"/>
                <a:cs typeface="Arial" pitchFamily="34" charset="0"/>
              </a:rPr>
              <a:t>While </a:t>
            </a:r>
            <a:r>
              <a:rPr lang="en-US" sz="1900" b="1" dirty="0" err="1" smtClean="0">
                <a:latin typeface="Arial" pitchFamily="34" charset="0"/>
                <a:cs typeface="Arial" pitchFamily="34" charset="0"/>
              </a:rPr>
              <a:t>Seku</a:t>
            </a:r>
            <a:r>
              <a:rPr lang="en-US" sz="1900" b="1" dirty="0" smtClean="0">
                <a:latin typeface="Arial" pitchFamily="34" charset="0"/>
                <a:cs typeface="Arial" pitchFamily="34" charset="0"/>
              </a:rPr>
              <a:t> was typing the proposal Lad was full feeling the other tabs of the website</a:t>
            </a:r>
          </a:p>
          <a:p>
            <a:endParaRPr lang="en-US" sz="1900" b="1" dirty="0" smtClean="0">
              <a:latin typeface="Arial" pitchFamily="34" charset="0"/>
              <a:cs typeface="Arial" pitchFamily="34" charset="0"/>
            </a:endParaRPr>
          </a:p>
          <a:p>
            <a:r>
              <a:rPr lang="en-US" sz="1900" b="1" dirty="0" smtClean="0">
                <a:latin typeface="Arial" pitchFamily="34" charset="0"/>
                <a:cs typeface="Arial" pitchFamily="34" charset="0"/>
              </a:rPr>
              <a:t>After </a:t>
            </a:r>
            <a:r>
              <a:rPr lang="en-US" sz="1900" b="1" dirty="0" err="1" smtClean="0">
                <a:latin typeface="Arial" pitchFamily="34" charset="0"/>
                <a:cs typeface="Arial" pitchFamily="34" charset="0"/>
              </a:rPr>
              <a:t>Seku</a:t>
            </a:r>
            <a:r>
              <a:rPr lang="en-US" sz="1900" b="1" dirty="0" smtClean="0">
                <a:latin typeface="Arial" pitchFamily="34" charset="0"/>
                <a:cs typeface="Arial" pitchFamily="34" charset="0"/>
              </a:rPr>
              <a:t> created a piece of the art Lad suggested to extend the work to 700 words to comply with the project rubric.</a:t>
            </a:r>
          </a:p>
          <a:p>
            <a:pPr>
              <a:buNone/>
            </a:pPr>
            <a:endParaRPr lang="en-US" sz="1900" b="1" dirty="0" smtClean="0">
              <a:latin typeface="Arial" pitchFamily="34" charset="0"/>
              <a:cs typeface="Arial" pitchFamily="34" charset="0"/>
            </a:endParaRPr>
          </a:p>
          <a:p>
            <a:r>
              <a:rPr lang="en-US" sz="1900" b="1" dirty="0" smtClean="0">
                <a:latin typeface="Arial" pitchFamily="34" charset="0"/>
                <a:cs typeface="Arial" pitchFamily="34" charset="0"/>
              </a:rPr>
              <a:t>Then we reread it and suggested some additions, so </a:t>
            </a:r>
            <a:r>
              <a:rPr lang="en-US" sz="1900" b="1" dirty="0" err="1" smtClean="0">
                <a:latin typeface="Arial" pitchFamily="34" charset="0"/>
                <a:cs typeface="Arial" pitchFamily="34" charset="0"/>
              </a:rPr>
              <a:t>Seku</a:t>
            </a:r>
            <a:r>
              <a:rPr lang="en-US" sz="1900" b="1" dirty="0" smtClean="0">
                <a:latin typeface="Arial" pitchFamily="34" charset="0"/>
                <a:cs typeface="Arial" pitchFamily="34" charset="0"/>
              </a:rPr>
              <a:t> edited it.</a:t>
            </a:r>
          </a:p>
          <a:p>
            <a:pPr>
              <a:buNone/>
            </a:pPr>
            <a:endParaRPr lang="en-US" sz="1900" b="1" dirty="0" smtClean="0">
              <a:latin typeface="Arial" pitchFamily="34" charset="0"/>
              <a:cs typeface="Arial" pitchFamily="34" charset="0"/>
            </a:endParaRPr>
          </a:p>
          <a:p>
            <a:r>
              <a:rPr lang="en-US" sz="1900" b="1" dirty="0" smtClean="0">
                <a:latin typeface="Arial" pitchFamily="34" charset="0"/>
                <a:cs typeface="Arial" pitchFamily="34" charset="0"/>
              </a:rPr>
              <a:t>After that Lad also uploaded and saved it in the Project materials on the </a:t>
            </a:r>
            <a:r>
              <a:rPr lang="en-US" sz="1900" b="1" dirty="0" err="1" smtClean="0">
                <a:latin typeface="Arial" pitchFamily="34" charset="0"/>
                <a:cs typeface="Arial" pitchFamily="34" charset="0"/>
              </a:rPr>
              <a:t>OpenLab</a:t>
            </a:r>
            <a:r>
              <a:rPr lang="en-US" sz="1900" b="1" dirty="0" smtClean="0">
                <a:latin typeface="Arial" pitchFamily="34" charset="0"/>
                <a:cs typeface="Arial" pitchFamily="34" charset="0"/>
              </a:rPr>
              <a:t> under the </a:t>
            </a:r>
            <a:r>
              <a:rPr lang="en-US" sz="1900" b="1" dirty="0" smtClean="0">
                <a:latin typeface="Arial" pitchFamily="34" charset="0"/>
                <a:cs typeface="Arial" pitchFamily="34" charset="0"/>
                <a:hlinkClick r:id="rId2"/>
              </a:rPr>
              <a:t>Doc section</a:t>
            </a:r>
            <a:endParaRPr lang="en-US" sz="1900" b="1" dirty="0" smtClean="0">
              <a:latin typeface="Arial" pitchFamily="34" charset="0"/>
              <a:cs typeface="Arial" pitchFamily="34" charset="0"/>
            </a:endParaRPr>
          </a:p>
          <a:p>
            <a:pPr>
              <a:buNone/>
            </a:pPr>
            <a:endParaRPr lang="en-US" sz="1900" b="1" dirty="0" smtClean="0">
              <a:latin typeface="Arial" pitchFamily="34" charset="0"/>
              <a:cs typeface="Arial" pitchFamily="34" charset="0"/>
            </a:endParaRPr>
          </a:p>
        </p:txBody>
      </p:sp>
      <p:pic>
        <p:nvPicPr>
          <p:cNvPr id="4" name="Picture 5" descr="C:\Users\Lad_\Desktop\logo.gif"/>
          <p:cNvPicPr>
            <a:picLocks noChangeAspect="1" noChangeArrowheads="1"/>
          </p:cNvPicPr>
          <p:nvPr/>
        </p:nvPicPr>
        <p:blipFill>
          <a:blip r:embed="rId3" cstate="print"/>
          <a:srcRect/>
          <a:stretch>
            <a:fillRect/>
          </a:stretch>
        </p:blipFill>
        <p:spPr bwMode="auto">
          <a:xfrm>
            <a:off x="0" y="6241837"/>
            <a:ext cx="1981201" cy="61616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762000"/>
          </a:xfrm>
        </p:spPr>
        <p:txBody>
          <a:bodyPr>
            <a:normAutofit fontScale="90000"/>
          </a:bodyPr>
          <a:lstStyle/>
          <a:p>
            <a:r>
              <a:rPr lang="en-US" b="1" dirty="0" smtClean="0"/>
              <a:t>Actual text of the proposal </a:t>
            </a:r>
            <a:br>
              <a:rPr lang="en-US" b="1" dirty="0" smtClean="0"/>
            </a:br>
            <a:endParaRPr lang="en-US" dirty="0"/>
          </a:p>
        </p:txBody>
      </p:sp>
      <p:sp>
        <p:nvSpPr>
          <p:cNvPr id="3" name="Content Placeholder 2"/>
          <p:cNvSpPr>
            <a:spLocks noGrp="1"/>
          </p:cNvSpPr>
          <p:nvPr>
            <p:ph idx="1"/>
          </p:nvPr>
        </p:nvSpPr>
        <p:spPr>
          <a:xfrm>
            <a:off x="0" y="762000"/>
            <a:ext cx="8991600" cy="5334000"/>
          </a:xfrm>
        </p:spPr>
        <p:txBody>
          <a:bodyPr>
            <a:normAutofit fontScale="47500" lnSpcReduction="20000"/>
          </a:bodyPr>
          <a:lstStyle/>
          <a:p>
            <a:pPr fontAlgn="base">
              <a:buNone/>
            </a:pPr>
            <a:r>
              <a:rPr lang="en-US" sz="3000" b="1" dirty="0" smtClean="0"/>
              <a:t>	</a:t>
            </a:r>
          </a:p>
          <a:p>
            <a:pPr fontAlgn="base">
              <a:buNone/>
            </a:pPr>
            <a:r>
              <a:rPr lang="en-US" sz="3000" b="1" dirty="0" smtClean="0"/>
              <a:t>	</a:t>
            </a:r>
            <a:r>
              <a:rPr lang="en-US" sz="3600" b="1" dirty="0" smtClean="0"/>
              <a:t>Traveling </a:t>
            </a:r>
            <a:r>
              <a:rPr lang="en-US" sz="3600" b="1" dirty="0"/>
              <a:t>to Hong Kong  Proposal</a:t>
            </a:r>
          </a:p>
          <a:p>
            <a:pPr fontAlgn="base">
              <a:buNone/>
            </a:pPr>
            <a:r>
              <a:rPr lang="en-US" sz="3600" b="1" dirty="0" smtClean="0"/>
              <a:t> 	</a:t>
            </a:r>
            <a:r>
              <a:rPr lang="en-US" sz="3600" b="1" dirty="0"/>
              <a:t> </a:t>
            </a:r>
          </a:p>
          <a:p>
            <a:pPr fontAlgn="base">
              <a:buNone/>
            </a:pPr>
            <a:r>
              <a:rPr lang="en-US" sz="3600" b="1" dirty="0" smtClean="0"/>
              <a:t>	My </a:t>
            </a:r>
            <a:r>
              <a:rPr lang="en-US" sz="3600" b="1" dirty="0"/>
              <a:t>group has chosen the topic of explaining how the process over traveling from New York to Hong Kong works. We created an information source that explains the process. Our information source will explain the entire process including how to get from your house to the airport, how to buy the tickets, how to manage your luggage and how to manage your flying insurance. It also provides other miscellaneous information to help clarify certain things you may be confused about or unaware of</a:t>
            </a:r>
            <a:r>
              <a:rPr lang="en-US" sz="3600" b="1" dirty="0" smtClean="0"/>
              <a:t>.</a:t>
            </a:r>
          </a:p>
          <a:p>
            <a:pPr fontAlgn="base">
              <a:buNone/>
            </a:pPr>
            <a:endParaRPr lang="en-US" sz="3600" b="1" dirty="0"/>
          </a:p>
          <a:p>
            <a:pPr fontAlgn="base">
              <a:buNone/>
            </a:pPr>
            <a:r>
              <a:rPr lang="en-US" sz="3600" b="1" dirty="0" smtClean="0"/>
              <a:t>	We </a:t>
            </a:r>
            <a:r>
              <a:rPr lang="en-US" sz="3600" b="1" dirty="0"/>
              <a:t>chose Hong Kong specifically because Lad has already traveled there multiple times and I work in the airport. A lot of the information also came from airport employees that </a:t>
            </a:r>
            <a:r>
              <a:rPr lang="en-US" sz="3600" b="1" dirty="0" err="1" smtClean="0"/>
              <a:t>Seku</a:t>
            </a:r>
            <a:r>
              <a:rPr lang="en-US" sz="3600" b="1" dirty="0" smtClean="0"/>
              <a:t> </a:t>
            </a:r>
            <a:r>
              <a:rPr lang="en-US" sz="3600" b="1" dirty="0"/>
              <a:t>came into contact with. I was able to ask them directly about how the process works and get concrete answers. Lad and I are the two main sources of primary information but we also used online articles that provided information about traveling via airplane in general. Websites like </a:t>
            </a:r>
            <a:r>
              <a:rPr lang="en-US" sz="3600" b="1" dirty="0">
                <a:hlinkClick r:id="rId2"/>
              </a:rPr>
              <a:t>http://www.skyscanner.com</a:t>
            </a:r>
            <a:r>
              <a:rPr lang="en-US" sz="3600" b="1" dirty="0"/>
              <a:t>, </a:t>
            </a:r>
            <a:r>
              <a:rPr lang="en-US" sz="3600" b="1" dirty="0">
                <a:hlinkClick r:id="rId3"/>
              </a:rPr>
              <a:t>https://www.koreanair.com</a:t>
            </a:r>
            <a:r>
              <a:rPr lang="en-US" sz="3600" b="1" dirty="0"/>
              <a:t>, </a:t>
            </a:r>
            <a:r>
              <a:rPr lang="en-US" sz="3600" b="1" dirty="0">
                <a:hlinkClick r:id="rId4"/>
              </a:rPr>
              <a:t>https://www.united.com</a:t>
            </a:r>
            <a:r>
              <a:rPr lang="en-US" sz="3600" b="1" dirty="0"/>
              <a:t>, </a:t>
            </a:r>
            <a:r>
              <a:rPr lang="en-US" sz="3600" b="1" dirty="0">
                <a:hlinkClick r:id="rId5"/>
              </a:rPr>
              <a:t>http://www.cathaypacific.com </a:t>
            </a:r>
            <a:r>
              <a:rPr lang="en-US" sz="3600" b="1" dirty="0"/>
              <a:t>and </a:t>
            </a:r>
            <a:r>
              <a:rPr lang="en-US" sz="3600" b="1" dirty="0">
                <a:hlinkClick r:id="rId6"/>
              </a:rPr>
              <a:t>http://www.aircanada.com </a:t>
            </a:r>
            <a:r>
              <a:rPr lang="en-US" sz="3600" b="1" dirty="0"/>
              <a:t>provided us with specific information regarding travel time, airport discounts and ticket information about various flights. We also used a website that provided us with information on security measures in the airport. It offered us access to several charts explaining what items were allowed and what items were prohibited from being brought on board a plane.  Google images had very vibrant pictures of different areas of Hong Kong, China so we just decided to take pictures from there</a:t>
            </a:r>
            <a:r>
              <a:rPr lang="en-US" sz="3600" b="1" dirty="0" smtClean="0"/>
              <a:t>.</a:t>
            </a:r>
          </a:p>
          <a:p>
            <a:pPr fontAlgn="base">
              <a:buNone/>
            </a:pPr>
            <a:endParaRPr lang="en-US" sz="3000" b="1" dirty="0"/>
          </a:p>
          <a:p>
            <a:pPr fontAlgn="base">
              <a:buNone/>
            </a:pPr>
            <a:r>
              <a:rPr lang="en-US" sz="3000" b="1" dirty="0" smtClean="0"/>
              <a:t>	</a:t>
            </a:r>
            <a:endParaRPr lang="en-US" sz="3000" b="1" dirty="0"/>
          </a:p>
        </p:txBody>
      </p:sp>
      <p:pic>
        <p:nvPicPr>
          <p:cNvPr id="4" name="Picture 5" descr="C:\Users\Lad_\Desktop\logo.gif"/>
          <p:cNvPicPr>
            <a:picLocks noChangeAspect="1" noChangeArrowheads="1"/>
          </p:cNvPicPr>
          <p:nvPr/>
        </p:nvPicPr>
        <p:blipFill>
          <a:blip r:embed="rId7" cstate="print"/>
          <a:srcRect/>
          <a:stretch>
            <a:fillRect/>
          </a:stretch>
        </p:blipFill>
        <p:spPr bwMode="auto">
          <a:xfrm>
            <a:off x="0" y="6241837"/>
            <a:ext cx="1981201" cy="6161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62000"/>
          </a:xfrm>
        </p:spPr>
        <p:txBody>
          <a:bodyPr>
            <a:normAutofit fontScale="90000"/>
          </a:bodyPr>
          <a:lstStyle/>
          <a:p>
            <a:r>
              <a:rPr lang="en-US" sz="4000" b="1" dirty="0" smtClean="0"/>
              <a:t>Proposal text continued</a:t>
            </a:r>
            <a:r>
              <a:rPr lang="en-US" b="1" dirty="0" smtClean="0"/>
              <a:t/>
            </a:r>
            <a:br>
              <a:rPr lang="en-US" b="1" dirty="0" smtClean="0"/>
            </a:br>
            <a:endParaRPr lang="en-US" dirty="0"/>
          </a:p>
        </p:txBody>
      </p:sp>
      <p:sp>
        <p:nvSpPr>
          <p:cNvPr id="3" name="Content Placeholder 2"/>
          <p:cNvSpPr>
            <a:spLocks noGrp="1"/>
          </p:cNvSpPr>
          <p:nvPr>
            <p:ph idx="1"/>
          </p:nvPr>
        </p:nvSpPr>
        <p:spPr>
          <a:xfrm>
            <a:off x="0" y="609600"/>
            <a:ext cx="8839200" cy="6248400"/>
          </a:xfrm>
        </p:spPr>
        <p:txBody>
          <a:bodyPr>
            <a:normAutofit fontScale="77500" lnSpcReduction="20000"/>
          </a:bodyPr>
          <a:lstStyle/>
          <a:p>
            <a:pPr fontAlgn="base">
              <a:buNone/>
            </a:pPr>
            <a:r>
              <a:rPr lang="en-US" sz="3000" b="1" dirty="0" smtClean="0"/>
              <a:t>	</a:t>
            </a:r>
            <a:endParaRPr lang="en-US" sz="3000" b="1" dirty="0"/>
          </a:p>
          <a:p>
            <a:pPr fontAlgn="base">
              <a:buNone/>
            </a:pPr>
            <a:r>
              <a:rPr lang="en-US" sz="3000" b="1" dirty="0" smtClean="0"/>
              <a:t>	Our </a:t>
            </a:r>
            <a:r>
              <a:rPr lang="en-US" sz="3000" b="1" dirty="0"/>
              <a:t>information source is very user friendly and quit easy to navigate through. Once you visit our project profile you’ll be able to read a brief description about what the site has to offer.  Upon entering the site you will see that there is a home page with a picture and underneath that there is a brief introduction to the website. Above the picture you will notice a menu which consists of multiple tabs that when clicked provides information about different parts of the process. One tab provides information about travel insurance. It explains the different types of travel insurance that are available as well as the positives and negatives of them. There is another tab named “travel information” and this has a drop down list that provides important information regarding your travel experience.  One of the tabs included in the drop down list is named “How to take a plane”. This tab explains step-by-step how </a:t>
            </a:r>
            <a:r>
              <a:rPr lang="en-US" sz="3000" b="1" dirty="0" smtClean="0"/>
              <a:t>to </a:t>
            </a:r>
            <a:r>
              <a:rPr lang="en-US" sz="3000" b="1" dirty="0"/>
              <a:t>take travel by airplane; starting from your house and ending in Hong Kong. It also briefly talks about how the identification process works in regards to visas. Another tab that is apart of the drop down is called “Airlines to consider”. </a:t>
            </a:r>
          </a:p>
        </p:txBody>
      </p:sp>
      <p:pic>
        <p:nvPicPr>
          <p:cNvPr id="4" name="Picture 5" descr="C:\Users\Lad_\Desktop\logo.gif"/>
          <p:cNvPicPr>
            <a:picLocks noChangeAspect="1" noChangeArrowheads="1"/>
          </p:cNvPicPr>
          <p:nvPr/>
        </p:nvPicPr>
        <p:blipFill>
          <a:blip r:embed="rId2" cstate="print"/>
          <a:srcRect/>
          <a:stretch>
            <a:fillRect/>
          </a:stretch>
        </p:blipFill>
        <p:spPr bwMode="auto">
          <a:xfrm>
            <a:off x="0" y="6241837"/>
            <a:ext cx="1981201" cy="6161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62000"/>
          </a:xfrm>
        </p:spPr>
        <p:txBody>
          <a:bodyPr>
            <a:normAutofit fontScale="90000"/>
          </a:bodyPr>
          <a:lstStyle/>
          <a:p>
            <a:r>
              <a:rPr lang="en-US" b="1" dirty="0" smtClean="0"/>
              <a:t>Proposal text continued</a:t>
            </a:r>
            <a:br>
              <a:rPr lang="en-US" b="1" dirty="0" smtClean="0"/>
            </a:br>
            <a:endParaRPr lang="en-US" dirty="0"/>
          </a:p>
        </p:txBody>
      </p:sp>
      <p:sp>
        <p:nvSpPr>
          <p:cNvPr id="3" name="Content Placeholder 2"/>
          <p:cNvSpPr>
            <a:spLocks noGrp="1"/>
          </p:cNvSpPr>
          <p:nvPr>
            <p:ph idx="1"/>
          </p:nvPr>
        </p:nvSpPr>
        <p:spPr>
          <a:xfrm>
            <a:off x="0" y="685800"/>
            <a:ext cx="8839200" cy="6019800"/>
          </a:xfrm>
        </p:spPr>
        <p:txBody>
          <a:bodyPr>
            <a:normAutofit fontScale="70000" lnSpcReduction="20000"/>
          </a:bodyPr>
          <a:lstStyle/>
          <a:p>
            <a:pPr fontAlgn="base">
              <a:buNone/>
            </a:pPr>
            <a:r>
              <a:rPr lang="en-US" sz="3000" b="1" dirty="0" smtClean="0"/>
              <a:t>	</a:t>
            </a:r>
            <a:endParaRPr lang="en-US" sz="3000" b="1" dirty="0"/>
          </a:p>
          <a:p>
            <a:pPr fontAlgn="base">
              <a:buNone/>
            </a:pPr>
            <a:r>
              <a:rPr lang="en-US" sz="3000" b="1" dirty="0" smtClean="0"/>
              <a:t>	This </a:t>
            </a:r>
            <a:r>
              <a:rPr lang="en-US" sz="3000" b="1" dirty="0"/>
              <a:t>simply shows the viewer what airline options are available for them to fly with. It offers different airline options for someone that is not familiar with traveling to Hong Kong to choose from. Another tab is called “TSA and security” and this tab can save you a lot of stress and money if you read it. It offers information regarding the TSA regulation. It also provides you with a list of prohibited items so you do not end up wasting your money by having to throw certain items away. There is a tab called “things to do while you’re there” and this tab is pretty self explanatory. It provides the reader with list of exciting places that should be visited during your time in Hong Kong. In addition to all those tabs we have a “works cited” tab which is also very helpful because most of the information we have gathered is information provided directly from the sources themselves. Anyone can find out more information that we haven’t mention on our website by following the links on our works cited page. If you’re interested in how we split the work and how we managed to put this site together you can check out the “Documentation” tab. It has a list of who did what starting from day one and it also includes information about the many revisions we did for this website. Lastly we decided to include a tab called “Feedback” because we wanted to hear the readers opinions and suggestions for our site</a:t>
            </a:r>
            <a:r>
              <a:rPr lang="en-US" sz="3000" b="1" dirty="0" smtClean="0"/>
              <a:t>.</a:t>
            </a:r>
            <a:endParaRPr lang="en-US" sz="3000" b="1" dirty="0"/>
          </a:p>
        </p:txBody>
      </p:sp>
      <p:pic>
        <p:nvPicPr>
          <p:cNvPr id="4" name="Picture 5" descr="C:\Users\Lad_\Desktop\logo.gif"/>
          <p:cNvPicPr>
            <a:picLocks noChangeAspect="1" noChangeArrowheads="1"/>
          </p:cNvPicPr>
          <p:nvPr/>
        </p:nvPicPr>
        <p:blipFill>
          <a:blip r:embed="rId2" cstate="print"/>
          <a:srcRect/>
          <a:stretch>
            <a:fillRect/>
          </a:stretch>
        </p:blipFill>
        <p:spPr bwMode="auto">
          <a:xfrm>
            <a:off x="0" y="6241837"/>
            <a:ext cx="1981201" cy="61616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914400"/>
          </a:xfrm>
        </p:spPr>
        <p:txBody>
          <a:bodyPr>
            <a:normAutofit fontScale="90000"/>
          </a:bodyPr>
          <a:lstStyle/>
          <a:p>
            <a:r>
              <a:rPr lang="en-US" sz="2200" b="1" dirty="0" smtClean="0">
                <a:latin typeface="Andale Sans for VST" pitchFamily="34" charset="0"/>
              </a:rPr>
              <a:t/>
            </a:r>
            <a:br>
              <a:rPr lang="en-US" sz="2200" b="1" dirty="0" smtClean="0">
                <a:latin typeface="Andale Sans for VST" pitchFamily="34" charset="0"/>
              </a:rPr>
            </a:br>
            <a:r>
              <a:rPr lang="en-US" sz="2200" b="1" dirty="0" smtClean="0">
                <a:latin typeface="Andale Sans for VST" pitchFamily="34" charset="0"/>
              </a:rPr>
              <a:t> </a:t>
            </a:r>
            <a:r>
              <a:rPr lang="en-US" sz="3100" b="1" dirty="0" smtClean="0">
                <a:latin typeface="Andale Sans for VST" pitchFamily="34" charset="0"/>
                <a:hlinkClick r:id="rId2"/>
              </a:rPr>
              <a:t>Our Documentation Page</a:t>
            </a:r>
            <a:r>
              <a:rPr lang="en-US" sz="2200" b="1" dirty="0" smtClean="0">
                <a:latin typeface="Andale Sans for VST" pitchFamily="34" charset="0"/>
              </a:rPr>
              <a:t/>
            </a:r>
            <a:br>
              <a:rPr lang="en-US" sz="2200" b="1" dirty="0" smtClean="0">
                <a:latin typeface="Andale Sans for VST" pitchFamily="34" charset="0"/>
              </a:rPr>
            </a:br>
            <a:r>
              <a:rPr lang="en-US" sz="2200" b="1" dirty="0" smtClean="0">
                <a:latin typeface="Andale Sans for VST" pitchFamily="34" charset="0"/>
              </a:rPr>
              <a:t> </a:t>
            </a:r>
            <a:r>
              <a:rPr lang="en-US" b="1" dirty="0" smtClean="0"/>
              <a:t/>
            </a:r>
            <a:br>
              <a:rPr lang="en-US" b="1" dirty="0" smtClean="0"/>
            </a:br>
            <a:endParaRPr lang="en-US" dirty="0"/>
          </a:p>
        </p:txBody>
      </p:sp>
      <p:pic>
        <p:nvPicPr>
          <p:cNvPr id="6" name="Picture 5" descr="C:\Users\Lad_\Desktop\logo.gif"/>
          <p:cNvPicPr>
            <a:picLocks noChangeAspect="1" noChangeArrowheads="1"/>
          </p:cNvPicPr>
          <p:nvPr/>
        </p:nvPicPr>
        <p:blipFill>
          <a:blip r:embed="rId3" cstate="print"/>
          <a:srcRect/>
          <a:stretch>
            <a:fillRect/>
          </a:stretch>
        </p:blipFill>
        <p:spPr bwMode="auto">
          <a:xfrm>
            <a:off x="0" y="6241837"/>
            <a:ext cx="1981201" cy="616163"/>
          </a:xfrm>
          <a:prstGeom prst="rect">
            <a:avLst/>
          </a:prstGeom>
          <a:noFill/>
        </p:spPr>
      </p:pic>
      <p:pic>
        <p:nvPicPr>
          <p:cNvPr id="4" name="Picture 2" descr="C:\Users\Lad_\Desktop\Doc tab 1.jpg"/>
          <p:cNvPicPr>
            <a:picLocks noChangeAspect="1" noChangeArrowheads="1"/>
          </p:cNvPicPr>
          <p:nvPr/>
        </p:nvPicPr>
        <p:blipFill>
          <a:blip r:embed="rId4" cstate="print"/>
          <a:srcRect/>
          <a:stretch>
            <a:fillRect/>
          </a:stretch>
        </p:blipFill>
        <p:spPr bwMode="auto">
          <a:xfrm>
            <a:off x="304800" y="1295400"/>
            <a:ext cx="2666999" cy="4068674"/>
          </a:xfrm>
          <a:prstGeom prst="rect">
            <a:avLst/>
          </a:prstGeom>
          <a:noFill/>
        </p:spPr>
      </p:pic>
      <p:pic>
        <p:nvPicPr>
          <p:cNvPr id="4099" name="Picture 3" descr="C:\Users\Lad_\Desktop\doc  pic 2.jpg"/>
          <p:cNvPicPr>
            <a:picLocks noChangeAspect="1" noChangeArrowheads="1"/>
          </p:cNvPicPr>
          <p:nvPr/>
        </p:nvPicPr>
        <p:blipFill>
          <a:blip r:embed="rId5" cstate="print"/>
          <a:srcRect/>
          <a:stretch>
            <a:fillRect/>
          </a:stretch>
        </p:blipFill>
        <p:spPr bwMode="auto">
          <a:xfrm>
            <a:off x="3429000" y="1295400"/>
            <a:ext cx="5464008" cy="3886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14400"/>
          </a:xfrm>
        </p:spPr>
        <p:txBody>
          <a:bodyPr>
            <a:normAutofit fontScale="90000"/>
          </a:bodyPr>
          <a:lstStyle/>
          <a:p>
            <a:r>
              <a:rPr lang="en-US" sz="3600" b="1" dirty="0" smtClean="0">
                <a:latin typeface="Andale Sans for VST" pitchFamily="34" charset="0"/>
              </a:rPr>
              <a:t>Documentation Part</a:t>
            </a:r>
            <a:r>
              <a:rPr lang="en-US" b="1" dirty="0" smtClean="0"/>
              <a:t/>
            </a:r>
            <a:br>
              <a:rPr lang="en-US" b="1" dirty="0" smtClean="0"/>
            </a:br>
            <a:endParaRPr lang="en-US" dirty="0"/>
          </a:p>
        </p:txBody>
      </p:sp>
      <p:sp>
        <p:nvSpPr>
          <p:cNvPr id="3" name="Content Placeholder 2"/>
          <p:cNvSpPr>
            <a:spLocks noGrp="1"/>
          </p:cNvSpPr>
          <p:nvPr>
            <p:ph idx="1"/>
          </p:nvPr>
        </p:nvSpPr>
        <p:spPr>
          <a:xfrm>
            <a:off x="152400" y="1066800"/>
            <a:ext cx="8686800" cy="5791200"/>
          </a:xfrm>
        </p:spPr>
        <p:txBody>
          <a:bodyPr>
            <a:normAutofit lnSpcReduction="10000"/>
          </a:bodyPr>
          <a:lstStyle/>
          <a:p>
            <a:pPr fontAlgn="base"/>
            <a:r>
              <a:rPr lang="en-US" sz="2400" b="1" dirty="0" smtClean="0"/>
              <a:t>We replaced the topic with ‘How to Travel to Hong Kong.’  Lad designed and cropped an image of an Asian boat (junk) on water  with a background of downtown central Hong Kong.  The group thought is beautiful.  </a:t>
            </a:r>
            <a:r>
              <a:rPr lang="en-US" sz="2400" b="1" dirty="0" err="1" smtClean="0"/>
              <a:t>Seku</a:t>
            </a:r>
            <a:r>
              <a:rPr lang="en-US" sz="2400" b="1" dirty="0" smtClean="0"/>
              <a:t> filled in tabs related to ‘How to travel to Hong Kong (airlines, luggage, and security), arranged and typed the script for the proposal of airlines that travel to Hong Kong with a synopsis of each airline.  Lad suggested that we connect the list with its website respectively.  When we click the link  of its airline the site opens to a beautiful image with descriptive details for visitor, choice.  We agreed and were pleased with the results.  While documenting the events, “how to” and </a:t>
            </a:r>
            <a:r>
              <a:rPr lang="en-US" sz="2400" b="1" dirty="0" err="1" smtClean="0"/>
              <a:t>Seku</a:t>
            </a:r>
            <a:r>
              <a:rPr lang="en-US" sz="2400" b="1" dirty="0" smtClean="0"/>
              <a:t> continued typing he proposal to comply with 700 words as Lad changed the profile of our website to a more efficient and added more appealing events, useful tools to travel well on your trip.</a:t>
            </a:r>
          </a:p>
          <a:p>
            <a:pPr fontAlgn="base">
              <a:buNone/>
            </a:pPr>
            <a:r>
              <a:rPr lang="en-US" sz="2400" b="1" dirty="0" smtClean="0"/>
              <a:t>  </a:t>
            </a:r>
            <a:endParaRPr lang="en-US" sz="2400" dirty="0" smtClean="0"/>
          </a:p>
        </p:txBody>
      </p:sp>
      <p:pic>
        <p:nvPicPr>
          <p:cNvPr id="4" name="Picture 5" descr="C:\Users\Lad_\Desktop\logo.gif"/>
          <p:cNvPicPr>
            <a:picLocks noChangeAspect="1" noChangeArrowheads="1"/>
          </p:cNvPicPr>
          <p:nvPr/>
        </p:nvPicPr>
        <p:blipFill>
          <a:blip r:embed="rId2" cstate="print"/>
          <a:srcRect/>
          <a:stretch>
            <a:fillRect/>
          </a:stretch>
        </p:blipFill>
        <p:spPr bwMode="auto">
          <a:xfrm>
            <a:off x="0" y="6241837"/>
            <a:ext cx="1981201" cy="6161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4400"/>
          </a:xfrm>
        </p:spPr>
        <p:txBody>
          <a:bodyPr>
            <a:normAutofit fontScale="90000"/>
          </a:bodyPr>
          <a:lstStyle/>
          <a:p>
            <a:r>
              <a:rPr lang="en-US" sz="3600" b="1" dirty="0" smtClean="0">
                <a:latin typeface="Andale Sans for VST" pitchFamily="34" charset="0"/>
              </a:rPr>
              <a:t>Documentation continued</a:t>
            </a:r>
            <a:r>
              <a:rPr lang="en-US" b="1" dirty="0" smtClean="0"/>
              <a:t/>
            </a:r>
            <a:br>
              <a:rPr lang="en-US" b="1" dirty="0" smtClean="0"/>
            </a:br>
            <a:endParaRPr lang="en-US" dirty="0"/>
          </a:p>
        </p:txBody>
      </p:sp>
      <p:sp>
        <p:nvSpPr>
          <p:cNvPr id="3" name="Content Placeholder 2"/>
          <p:cNvSpPr>
            <a:spLocks noGrp="1"/>
          </p:cNvSpPr>
          <p:nvPr>
            <p:ph idx="1"/>
          </p:nvPr>
        </p:nvSpPr>
        <p:spPr>
          <a:xfrm>
            <a:off x="228600" y="609600"/>
            <a:ext cx="8610600" cy="5867400"/>
          </a:xfrm>
        </p:spPr>
        <p:txBody>
          <a:bodyPr>
            <a:normAutofit fontScale="92500" lnSpcReduction="20000"/>
          </a:bodyPr>
          <a:lstStyle/>
          <a:p>
            <a:pPr fontAlgn="base">
              <a:buNone/>
            </a:pPr>
            <a:r>
              <a:rPr lang="en-US" sz="2400" b="1" dirty="0" smtClean="0"/>
              <a:t> </a:t>
            </a:r>
            <a:endParaRPr lang="en-US" sz="2400" dirty="0" smtClean="0"/>
          </a:p>
          <a:p>
            <a:pPr fontAlgn="base"/>
            <a:r>
              <a:rPr lang="en-US" sz="2400" b="1" dirty="0" smtClean="0"/>
              <a:t>The group agreed that we needed more time to complete the project.  Library offered a study form for the maxim of 3 hours.  With only one computer in the room and a time limit  it was hard  to do the job. Fortunately, Lad had a laptop. Cecilia then used another lab to document of event while establishing How to Travel to Hong Kong.  </a:t>
            </a:r>
            <a:r>
              <a:rPr lang="en-US" sz="2400" b="1" dirty="0" err="1" smtClean="0"/>
              <a:t>Seku</a:t>
            </a:r>
            <a:r>
              <a:rPr lang="en-US" sz="2400" b="1" dirty="0" smtClean="0"/>
              <a:t> adjusted the proposal for a more formidable format that Lad pointed out should comply with professor’s guidelines.  At </a:t>
            </a:r>
            <a:r>
              <a:rPr lang="en-US" sz="2400" b="1" dirty="0" err="1" smtClean="0"/>
              <a:t>Seku’s</a:t>
            </a:r>
            <a:r>
              <a:rPr lang="en-US" sz="2400" b="1" dirty="0" smtClean="0"/>
              <a:t> computer he demonstrated what he was precisely doing in its entirety with our proposal. Lad was fulfilling all the content into the rest of the tabs, adjusting and creating extra tabs for PowerPoint and Works Cited. </a:t>
            </a:r>
            <a:r>
              <a:rPr lang="en-US" sz="2400" b="1" dirty="0" err="1" smtClean="0"/>
              <a:t>Seku</a:t>
            </a:r>
            <a:r>
              <a:rPr lang="en-US" sz="2400" b="1" dirty="0" smtClean="0"/>
              <a:t> started to transfer the URL-s into MLA format for the Works Cited, but our time was gone! Twenty to we returned the key, 3 hours quickly exhausted as we all were constantly busy.</a:t>
            </a:r>
          </a:p>
          <a:p>
            <a:pPr fontAlgn="base">
              <a:buNone/>
            </a:pPr>
            <a:endParaRPr lang="en-US" sz="2400" dirty="0" smtClean="0"/>
          </a:p>
          <a:p>
            <a:pPr fontAlgn="base"/>
            <a:r>
              <a:rPr lang="en-US" sz="2400" b="1" dirty="0" smtClean="0"/>
              <a:t>Since the time management and location was a serious issue the group divided the job among the members and agreed to work from home. We scheduled the final meeting for the minor adjustments and rehearsal on Tuesday morning at 11-00 am. It didn’t happen due to several reasons.</a:t>
            </a:r>
            <a:endParaRPr lang="en-US" sz="2400" dirty="0"/>
          </a:p>
        </p:txBody>
      </p:sp>
      <p:pic>
        <p:nvPicPr>
          <p:cNvPr id="4" name="Picture 5" descr="C:\Users\Lad_\Desktop\logo.gif"/>
          <p:cNvPicPr>
            <a:picLocks noChangeAspect="1" noChangeArrowheads="1"/>
          </p:cNvPicPr>
          <p:nvPr/>
        </p:nvPicPr>
        <p:blipFill>
          <a:blip r:embed="rId2" cstate="print"/>
          <a:srcRect/>
          <a:stretch>
            <a:fillRect/>
          </a:stretch>
        </p:blipFill>
        <p:spPr bwMode="auto">
          <a:xfrm>
            <a:off x="0" y="6241837"/>
            <a:ext cx="1981201" cy="6161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rmAutofit fontScale="90000"/>
          </a:bodyPr>
          <a:lstStyle/>
          <a:p>
            <a:r>
              <a:rPr lang="en-US" b="1" dirty="0" smtClean="0"/>
              <a:t>Project Description</a:t>
            </a:r>
            <a:br>
              <a:rPr lang="en-US" b="1" dirty="0" smtClean="0"/>
            </a:br>
            <a:endParaRPr lang="en-US" dirty="0"/>
          </a:p>
        </p:txBody>
      </p:sp>
      <p:sp>
        <p:nvSpPr>
          <p:cNvPr id="3" name="Content Placeholder 2"/>
          <p:cNvSpPr>
            <a:spLocks noGrp="1"/>
          </p:cNvSpPr>
          <p:nvPr>
            <p:ph idx="1"/>
          </p:nvPr>
        </p:nvSpPr>
        <p:spPr>
          <a:xfrm>
            <a:off x="762000" y="1371600"/>
            <a:ext cx="7772400" cy="4525963"/>
          </a:xfrm>
        </p:spPr>
        <p:txBody>
          <a:bodyPr>
            <a:normAutofit lnSpcReduction="10000"/>
          </a:bodyPr>
          <a:lstStyle/>
          <a:p>
            <a:r>
              <a:rPr lang="en-US" sz="2600" b="1" dirty="0" smtClean="0">
                <a:latin typeface="Arial" pitchFamily="34" charset="0"/>
                <a:cs typeface="Arial" pitchFamily="34" charset="0"/>
              </a:rPr>
              <a:t>The </a:t>
            </a:r>
            <a:r>
              <a:rPr lang="en-US" sz="2600" b="1" dirty="0">
                <a:latin typeface="Arial" pitchFamily="34" charset="0"/>
                <a:cs typeface="Arial" pitchFamily="34" charset="0"/>
              </a:rPr>
              <a:t>group project is done for LIB -1201 research class, and intended to inform people how to travel to Hong Kong by </a:t>
            </a:r>
            <a:r>
              <a:rPr lang="en-US" sz="2600" b="1" dirty="0" smtClean="0">
                <a:latin typeface="Arial" pitchFamily="34" charset="0"/>
                <a:cs typeface="Arial" pitchFamily="34" charset="0"/>
              </a:rPr>
              <a:t>air.</a:t>
            </a:r>
          </a:p>
          <a:p>
            <a:pPr>
              <a:buNone/>
            </a:pPr>
            <a:endParaRPr lang="en-US" sz="2600" b="1" dirty="0" smtClean="0">
              <a:latin typeface="Arial" pitchFamily="34" charset="0"/>
              <a:cs typeface="Arial" pitchFamily="34" charset="0"/>
            </a:endParaRPr>
          </a:p>
          <a:p>
            <a:r>
              <a:rPr lang="en-US" sz="2600" b="1" dirty="0" smtClean="0">
                <a:latin typeface="Arial" pitchFamily="34" charset="0"/>
                <a:cs typeface="Arial" pitchFamily="34" charset="0"/>
              </a:rPr>
              <a:t>Our </a:t>
            </a:r>
            <a:r>
              <a:rPr lang="en-US" sz="2600" b="1" dirty="0">
                <a:latin typeface="Arial" pitchFamily="34" charset="0"/>
                <a:cs typeface="Arial" pitchFamily="34" charset="0"/>
              </a:rPr>
              <a:t>group will describe the ways for the traveler to do that not only efficiently, but also with </a:t>
            </a:r>
            <a:r>
              <a:rPr lang="en-US" sz="2600" b="1" dirty="0" smtClean="0">
                <a:latin typeface="Arial" pitchFamily="34" charset="0"/>
                <a:cs typeface="Arial" pitchFamily="34" charset="0"/>
              </a:rPr>
              <a:t>pleasure.</a:t>
            </a:r>
          </a:p>
          <a:p>
            <a:pPr>
              <a:buNone/>
            </a:pPr>
            <a:endParaRPr lang="en-US" sz="2600" b="1" dirty="0" smtClean="0">
              <a:latin typeface="Arial" pitchFamily="34" charset="0"/>
              <a:cs typeface="Arial" pitchFamily="34" charset="0"/>
            </a:endParaRPr>
          </a:p>
          <a:p>
            <a:r>
              <a:rPr lang="en-US" sz="2600" b="1" dirty="0" smtClean="0">
                <a:latin typeface="Arial" pitchFamily="34" charset="0"/>
                <a:cs typeface="Arial" pitchFamily="34" charset="0"/>
              </a:rPr>
              <a:t>The </a:t>
            </a:r>
            <a:r>
              <a:rPr lang="en-US" sz="2600" b="1" dirty="0">
                <a:latin typeface="Arial" pitchFamily="34" charset="0"/>
                <a:cs typeface="Arial" pitchFamily="34" charset="0"/>
              </a:rPr>
              <a:t>presentation will try to cover the interesting spots to attend and many useful tools to apply while traveling.</a:t>
            </a:r>
          </a:p>
          <a:p>
            <a:endParaRPr lang="en-US" dirty="0"/>
          </a:p>
        </p:txBody>
      </p:sp>
      <p:pic>
        <p:nvPicPr>
          <p:cNvPr id="4" name="Picture 3" descr="C:\Users\Lad_\Desktop\logo.gif"/>
          <p:cNvPicPr>
            <a:picLocks noChangeAspect="1" noChangeArrowheads="1"/>
          </p:cNvPicPr>
          <p:nvPr/>
        </p:nvPicPr>
        <p:blipFill>
          <a:blip r:embed="rId2" cstate="print"/>
          <a:srcRect/>
          <a:stretch>
            <a:fillRect/>
          </a:stretch>
        </p:blipFill>
        <p:spPr bwMode="auto">
          <a:xfrm>
            <a:off x="0" y="6241837"/>
            <a:ext cx="1981201" cy="61616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43000"/>
            <a:ext cx="7315200" cy="4038600"/>
          </a:xfrm>
        </p:spPr>
        <p:txBody>
          <a:bodyPr>
            <a:normAutofit/>
          </a:bodyPr>
          <a:lstStyle/>
          <a:p>
            <a:pPr>
              <a:buNone/>
            </a:pPr>
            <a:r>
              <a:rPr lang="en-US" sz="2000" b="1" dirty="0" smtClean="0">
                <a:latin typeface="Arial" pitchFamily="34" charset="0"/>
                <a:cs typeface="Arial" pitchFamily="34" charset="0"/>
              </a:rPr>
              <a:t>	If </a:t>
            </a:r>
            <a:r>
              <a:rPr lang="en-US" sz="2000" b="1" dirty="0">
                <a:latin typeface="Arial" pitchFamily="34" charset="0"/>
                <a:cs typeface="Arial" pitchFamily="34" charset="0"/>
              </a:rPr>
              <a:t>you're planning a visit to Hong Kong, watch this video first and learn how to use My Hong Kong Guide, your virtual guidebook to the world's greatest city</a:t>
            </a:r>
            <a:r>
              <a:rPr lang="en-US" sz="2000" b="1" dirty="0" smtClean="0">
                <a:latin typeface="Arial" pitchFamily="34" charset="0"/>
                <a:cs typeface="Arial" pitchFamily="34" charset="0"/>
              </a:rPr>
              <a:t>!</a:t>
            </a:r>
            <a:endParaRPr lang="en-US" sz="2000" dirty="0" smtClean="0"/>
          </a:p>
          <a:p>
            <a:pPr>
              <a:buNone/>
            </a:pPr>
            <a:r>
              <a:rPr lang="en-US" sz="2400" dirty="0" smtClean="0"/>
              <a:t/>
            </a:r>
            <a:br>
              <a:rPr lang="en-US" sz="2400" dirty="0" smtClean="0"/>
            </a:br>
            <a:endParaRPr lang="en-US" sz="2400" b="1" dirty="0" smtClean="0">
              <a:latin typeface="Arial" pitchFamily="34" charset="0"/>
              <a:cs typeface="Arial" pitchFamily="34" charset="0"/>
            </a:endParaRPr>
          </a:p>
          <a:p>
            <a:pPr>
              <a:buNone/>
            </a:pPr>
            <a:endParaRPr lang="en-US" sz="2400" b="1" dirty="0">
              <a:latin typeface="Arial" pitchFamily="34" charset="0"/>
              <a:cs typeface="Arial" pitchFamily="34" charset="0"/>
            </a:endParaRPr>
          </a:p>
        </p:txBody>
      </p:sp>
      <p:sp>
        <p:nvSpPr>
          <p:cNvPr id="4" name="Rectangle 3"/>
          <p:cNvSpPr/>
          <p:nvPr/>
        </p:nvSpPr>
        <p:spPr>
          <a:xfrm>
            <a:off x="1143000" y="5410200"/>
            <a:ext cx="6629400" cy="800219"/>
          </a:xfrm>
          <a:prstGeom prst="rect">
            <a:avLst/>
          </a:prstGeom>
        </p:spPr>
        <p:txBody>
          <a:bodyPr wrap="square">
            <a:spAutoFit/>
          </a:bodyPr>
          <a:lstStyle/>
          <a:p>
            <a:r>
              <a:rPr lang="en-US" sz="2800" b="1" dirty="0" smtClean="0">
                <a:hlinkClick r:id="rId2"/>
              </a:rPr>
              <a:t>Virtual Guidebook - My Hong Kong Guide</a:t>
            </a:r>
            <a:endParaRPr lang="en-US" sz="2800" b="1" dirty="0" smtClean="0"/>
          </a:p>
          <a:p>
            <a:endParaRPr lang="en-US" dirty="0"/>
          </a:p>
        </p:txBody>
      </p:sp>
      <p:pic>
        <p:nvPicPr>
          <p:cNvPr id="12289" name="Picture 1"/>
          <p:cNvPicPr>
            <a:picLocks noChangeAspect="1" noChangeArrowheads="1"/>
          </p:cNvPicPr>
          <p:nvPr/>
        </p:nvPicPr>
        <p:blipFill>
          <a:blip r:embed="rId3" cstate="print"/>
          <a:srcRect/>
          <a:stretch>
            <a:fillRect/>
          </a:stretch>
        </p:blipFill>
        <p:spPr bwMode="auto">
          <a:xfrm>
            <a:off x="2514600" y="2362200"/>
            <a:ext cx="3733800" cy="2987040"/>
          </a:xfrm>
          <a:prstGeom prst="rect">
            <a:avLst/>
          </a:prstGeom>
          <a:noFill/>
          <a:ln w="9525">
            <a:noFill/>
            <a:miter lim="800000"/>
            <a:headEnd/>
            <a:tailEnd/>
          </a:ln>
        </p:spPr>
      </p:pic>
      <p:pic>
        <p:nvPicPr>
          <p:cNvPr id="6" name="Picture 5" descr="C:\Users\Lad_\Desktop\logo.gif"/>
          <p:cNvPicPr>
            <a:picLocks noChangeAspect="1" noChangeArrowheads="1"/>
          </p:cNvPicPr>
          <p:nvPr/>
        </p:nvPicPr>
        <p:blipFill>
          <a:blip r:embed="rId4" cstate="print"/>
          <a:srcRect/>
          <a:stretch>
            <a:fillRect/>
          </a:stretch>
        </p:blipFill>
        <p:spPr bwMode="auto">
          <a:xfrm>
            <a:off x="0" y="6241837"/>
            <a:ext cx="1981201" cy="616163"/>
          </a:xfrm>
          <a:prstGeom prst="rect">
            <a:avLst/>
          </a:prstGeom>
          <a:noFill/>
        </p:spPr>
      </p:pic>
      <p:sp>
        <p:nvSpPr>
          <p:cNvPr id="8" name="Title 6"/>
          <p:cNvSpPr>
            <a:spLocks noGrp="1"/>
          </p:cNvSpPr>
          <p:nvPr>
            <p:ph type="title"/>
          </p:nvPr>
        </p:nvSpPr>
        <p:spPr>
          <a:xfrm>
            <a:off x="304800" y="0"/>
            <a:ext cx="8534400" cy="990600"/>
          </a:xfrm>
        </p:spPr>
        <p:txBody>
          <a:bodyPr>
            <a:normAutofit fontScale="90000"/>
          </a:bodyPr>
          <a:lstStyle/>
          <a:p>
            <a:r>
              <a:rPr lang="en-US" sz="3200" b="1" dirty="0" smtClean="0">
                <a:solidFill>
                  <a:srgbClr val="FF0000"/>
                </a:solidFill>
                <a:latin typeface="Arial" pitchFamily="34" charset="0"/>
                <a:cs typeface="Arial" pitchFamily="34" charset="0"/>
              </a:rPr>
              <a:t>The part of the process integrating and implementing  the tool </a:t>
            </a:r>
            <a:endParaRPr lang="en-US" sz="3200" b="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14400"/>
          </a:xfrm>
        </p:spPr>
        <p:txBody>
          <a:bodyPr>
            <a:normAutofit fontScale="90000"/>
          </a:bodyPr>
          <a:lstStyle/>
          <a:p>
            <a:r>
              <a:rPr lang="en-US" sz="3600" b="1" dirty="0" smtClean="0">
                <a:latin typeface="Andale Sans for VST" pitchFamily="34" charset="0"/>
                <a:hlinkClick r:id="rId2"/>
              </a:rPr>
              <a:t>Let's go?</a:t>
            </a:r>
            <a:r>
              <a:rPr lang="en-US" b="1" dirty="0" smtClean="0"/>
              <a:t/>
            </a:r>
            <a:br>
              <a:rPr lang="en-US" b="1" dirty="0" smtClean="0"/>
            </a:br>
            <a:endParaRPr lang="en-US" dirty="0"/>
          </a:p>
        </p:txBody>
      </p:sp>
      <p:sp>
        <p:nvSpPr>
          <p:cNvPr id="3" name="Content Placeholder 2"/>
          <p:cNvSpPr>
            <a:spLocks noGrp="1"/>
          </p:cNvSpPr>
          <p:nvPr>
            <p:ph idx="1"/>
          </p:nvPr>
        </p:nvSpPr>
        <p:spPr>
          <a:xfrm>
            <a:off x="228600" y="914400"/>
            <a:ext cx="8534400" cy="5486400"/>
          </a:xfrm>
        </p:spPr>
        <p:txBody>
          <a:bodyPr>
            <a:normAutofit/>
          </a:bodyPr>
          <a:lstStyle/>
          <a:p>
            <a:pPr>
              <a:buNone/>
            </a:pPr>
            <a:r>
              <a:rPr lang="en-US" sz="2000" b="1" dirty="0" smtClean="0"/>
              <a:t>	The </a:t>
            </a:r>
            <a:r>
              <a:rPr lang="en-US" sz="2000" b="1" dirty="0"/>
              <a:t>Buddha statue faces north towards Mainland China. It sits 26.4 </a:t>
            </a:r>
            <a:r>
              <a:rPr lang="en-US" sz="2000" b="1" dirty="0" smtClean="0"/>
              <a:t>meters </a:t>
            </a:r>
            <a:r>
              <a:rPr lang="en-US" sz="2000" b="1" dirty="0"/>
              <a:t>atop a lotus throne and is 34 </a:t>
            </a:r>
            <a:r>
              <a:rPr lang="en-US" sz="2000" b="1" dirty="0" smtClean="0"/>
              <a:t>meters </a:t>
            </a:r>
            <a:r>
              <a:rPr lang="en-US" sz="2000" b="1" dirty="0"/>
              <a:t>high, including the base. The statue cost HK$60 million</a:t>
            </a:r>
            <a:r>
              <a:rPr lang="en-US" sz="2000" b="1" dirty="0" smtClean="0"/>
              <a:t>. </a:t>
            </a:r>
            <a:r>
              <a:rPr lang="en-US" sz="2000" b="1" dirty="0"/>
              <a:t>which took 12 years to complete. Climb the 268 steps for a closer look at this remarkable statue</a:t>
            </a:r>
            <a:r>
              <a:rPr lang="en-US" sz="2400" dirty="0"/>
              <a:t/>
            </a:r>
            <a:br>
              <a:rPr lang="en-US" sz="2400" dirty="0"/>
            </a:br>
            <a:endParaRPr lang="en-US" sz="2400" b="1" dirty="0">
              <a:latin typeface="Arial" pitchFamily="34" charset="0"/>
              <a:cs typeface="Arial" pitchFamily="34" charset="0"/>
            </a:endParaRPr>
          </a:p>
        </p:txBody>
      </p:sp>
      <p:pic>
        <p:nvPicPr>
          <p:cNvPr id="7170" name="Picture 2" descr="http://www.discoverhongkong.com/us/images/see-do/highlight-attractions/large/1.1.1.10-Buddha_Did-you-know.jpg"/>
          <p:cNvPicPr>
            <a:picLocks noChangeAspect="1" noChangeArrowheads="1"/>
          </p:cNvPicPr>
          <p:nvPr/>
        </p:nvPicPr>
        <p:blipFill>
          <a:blip r:embed="rId3" cstate="print"/>
          <a:srcRect/>
          <a:stretch>
            <a:fillRect/>
          </a:stretch>
        </p:blipFill>
        <p:spPr bwMode="auto">
          <a:xfrm>
            <a:off x="685800" y="2514600"/>
            <a:ext cx="4145280" cy="2590800"/>
          </a:xfrm>
          <a:prstGeom prst="rect">
            <a:avLst/>
          </a:prstGeom>
          <a:noFill/>
        </p:spPr>
      </p:pic>
      <p:pic>
        <p:nvPicPr>
          <p:cNvPr id="5123" name="Picture 3" descr="C:\Users\Lad_\Desktop\Macau.jpg"/>
          <p:cNvPicPr>
            <a:picLocks noChangeAspect="1" noChangeArrowheads="1"/>
          </p:cNvPicPr>
          <p:nvPr/>
        </p:nvPicPr>
        <p:blipFill>
          <a:blip r:embed="rId4" cstate="print"/>
          <a:srcRect/>
          <a:stretch>
            <a:fillRect/>
          </a:stretch>
        </p:blipFill>
        <p:spPr bwMode="auto">
          <a:xfrm>
            <a:off x="5486400" y="2133600"/>
            <a:ext cx="3047385" cy="4343400"/>
          </a:xfrm>
          <a:prstGeom prst="rect">
            <a:avLst/>
          </a:prstGeom>
          <a:noFill/>
        </p:spPr>
      </p:pic>
      <p:pic>
        <p:nvPicPr>
          <p:cNvPr id="8" name="Picture 7" descr="C:\Users\Lad_\Desktop\logo.gif"/>
          <p:cNvPicPr>
            <a:picLocks noChangeAspect="1" noChangeArrowheads="1"/>
          </p:cNvPicPr>
          <p:nvPr/>
        </p:nvPicPr>
        <p:blipFill>
          <a:blip r:embed="rId5" cstate="print"/>
          <a:srcRect/>
          <a:stretch>
            <a:fillRect/>
          </a:stretch>
        </p:blipFill>
        <p:spPr bwMode="auto">
          <a:xfrm>
            <a:off x="0" y="6241837"/>
            <a:ext cx="1981201" cy="6161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62000"/>
          </a:xfrm>
        </p:spPr>
        <p:txBody>
          <a:bodyPr>
            <a:normAutofit fontScale="90000"/>
          </a:bodyPr>
          <a:lstStyle/>
          <a:p>
            <a:r>
              <a:rPr lang="en-US" b="1" dirty="0" smtClean="0"/>
              <a:t/>
            </a:r>
            <a:br>
              <a:rPr lang="en-US" b="1" dirty="0" smtClean="0"/>
            </a:br>
            <a:r>
              <a:rPr lang="en-US" b="1" dirty="0" smtClean="0"/>
              <a:t/>
            </a:r>
            <a:br>
              <a:rPr lang="en-US" b="1" dirty="0" smtClean="0"/>
            </a:br>
            <a:endParaRPr lang="en-US" dirty="0"/>
          </a:p>
        </p:txBody>
      </p:sp>
      <p:pic>
        <p:nvPicPr>
          <p:cNvPr id="4" name="Picture 3" descr="C:\Users\Lad_\Desktop\logo.gif"/>
          <p:cNvPicPr>
            <a:picLocks noChangeAspect="1" noChangeArrowheads="1"/>
          </p:cNvPicPr>
          <p:nvPr/>
        </p:nvPicPr>
        <p:blipFill>
          <a:blip r:embed="rId3" cstate="print"/>
          <a:srcRect/>
          <a:stretch>
            <a:fillRect/>
          </a:stretch>
        </p:blipFill>
        <p:spPr bwMode="auto">
          <a:xfrm>
            <a:off x="0" y="6241837"/>
            <a:ext cx="1981201" cy="616163"/>
          </a:xfrm>
          <a:prstGeom prst="rect">
            <a:avLst/>
          </a:prstGeom>
          <a:noFill/>
        </p:spPr>
      </p:pic>
      <p:sp>
        <p:nvSpPr>
          <p:cNvPr id="7" name="Content Placeholder 2"/>
          <p:cNvSpPr txBox="1">
            <a:spLocks noGrp="1"/>
          </p:cNvSpPr>
          <p:nvPr>
            <p:ph idx="1"/>
          </p:nvPr>
        </p:nvSpPr>
        <p:spPr>
          <a:xfrm>
            <a:off x="609600" y="4495800"/>
            <a:ext cx="8229600" cy="990600"/>
          </a:xfrm>
          <a:prstGeom prst="rect">
            <a:avLst/>
          </a:prstGeom>
        </p:spPr>
        <p:txBody>
          <a:bodyPr vert="horz" lIns="91440" tIns="45720" rIns="91440" bIns="45720" rtlCol="0">
            <a:normAutofit lnSpcReduction="10000"/>
          </a:bodyPr>
          <a:lstStyle/>
          <a:p>
            <a:pPr marL="342900" indent="-342900">
              <a:spcBef>
                <a:spcPct val="20000"/>
              </a:spcBef>
              <a:buNone/>
            </a:pPr>
            <a:r>
              <a:rPr lang="en-US" sz="2400" b="1" dirty="0" smtClean="0">
                <a:solidFill>
                  <a:srgbClr val="FFFF00"/>
                </a:solidFill>
                <a:latin typeface="Andale Sans for VST" pitchFamily="34" charset="0"/>
              </a:rPr>
              <a:t>	</a:t>
            </a:r>
            <a:r>
              <a:rPr lang="en-US" b="1" dirty="0" smtClean="0">
                <a:solidFill>
                  <a:srgbClr val="FFFF00"/>
                </a:solidFill>
                <a:latin typeface="Andale Sans for VST" pitchFamily="34" charset="0"/>
              </a:rPr>
              <a:t>We were forced to cut of on the statistics and comparative analysis.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smtClean="0">
              <a:ln>
                <a:noFill/>
              </a:ln>
              <a:solidFill>
                <a:srgbClr val="FFFF00"/>
              </a:solidFill>
              <a:effectLst/>
              <a:uLnTx/>
              <a:uFillTx/>
              <a:latin typeface="Andale Sans for VST"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chemeClr val="tx1"/>
              </a:solidFill>
              <a:effectLst/>
              <a:uLnTx/>
              <a:uFillTx/>
              <a:latin typeface="Andale Sans for VST" pitchFamily="34" charset="0"/>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dirty="0" smtClean="0"/>
              <a:t/>
            </a:r>
            <a:br>
              <a:rPr lang="en-US" b="1" dirty="0" smtClean="0"/>
            </a:br>
            <a:r>
              <a:rPr lang="en-US" sz="3600" b="1" dirty="0" smtClean="0"/>
              <a:t>Works Cited </a:t>
            </a:r>
            <a:r>
              <a:rPr lang="en-US" b="1" dirty="0" smtClean="0"/>
              <a:t/>
            </a:r>
            <a:br>
              <a:rPr lang="en-US" b="1" dirty="0" smtClean="0"/>
            </a:br>
            <a:endParaRPr lang="en-US" dirty="0"/>
          </a:p>
        </p:txBody>
      </p:sp>
      <p:pic>
        <p:nvPicPr>
          <p:cNvPr id="4" name="Picture 3" descr="C:\Users\Lad_\Desktop\logo.gif"/>
          <p:cNvPicPr>
            <a:picLocks noChangeAspect="1" noChangeArrowheads="1"/>
          </p:cNvPicPr>
          <p:nvPr/>
        </p:nvPicPr>
        <p:blipFill>
          <a:blip r:embed="rId2" cstate="print"/>
          <a:srcRect/>
          <a:stretch>
            <a:fillRect/>
          </a:stretch>
        </p:blipFill>
        <p:spPr bwMode="auto">
          <a:xfrm>
            <a:off x="0" y="6241837"/>
            <a:ext cx="1981201" cy="616163"/>
          </a:xfrm>
          <a:prstGeom prst="rect">
            <a:avLst/>
          </a:prstGeom>
          <a:noFill/>
        </p:spPr>
      </p:pic>
      <p:pic>
        <p:nvPicPr>
          <p:cNvPr id="6146" name="Picture 2" descr="C:\Users\Lad_\Desktop\Citation machine.jpg"/>
          <p:cNvPicPr>
            <a:picLocks noChangeAspect="1" noChangeArrowheads="1"/>
          </p:cNvPicPr>
          <p:nvPr/>
        </p:nvPicPr>
        <p:blipFill>
          <a:blip r:embed="rId3" cstate="print"/>
          <a:srcRect/>
          <a:stretch>
            <a:fillRect/>
          </a:stretch>
        </p:blipFill>
        <p:spPr bwMode="auto">
          <a:xfrm>
            <a:off x="2362200" y="2590800"/>
            <a:ext cx="4038600" cy="3819639"/>
          </a:xfrm>
          <a:prstGeom prst="rect">
            <a:avLst/>
          </a:prstGeom>
          <a:noFill/>
        </p:spPr>
      </p:pic>
      <p:sp>
        <p:nvSpPr>
          <p:cNvPr id="7" name="Content Placeholder 6"/>
          <p:cNvSpPr>
            <a:spLocks noGrp="1"/>
          </p:cNvSpPr>
          <p:nvPr>
            <p:ph idx="1"/>
          </p:nvPr>
        </p:nvSpPr>
        <p:spPr>
          <a:xfrm>
            <a:off x="381000" y="762000"/>
            <a:ext cx="8229600" cy="1625060"/>
          </a:xfrm>
          <a:prstGeom prst="rect">
            <a:avLst/>
          </a:prstGeom>
        </p:spPr>
        <p:txBody>
          <a:bodyPr wrap="square">
            <a:spAutoFit/>
          </a:bodyPr>
          <a:lstStyle/>
          <a:p>
            <a:r>
              <a:rPr lang="en-US" sz="1800" b="1" dirty="0" smtClean="0">
                <a:latin typeface="Andale Sans for VST" pitchFamily="34" charset="0"/>
              </a:rPr>
              <a:t>We found more than 15 sources. Using the MLA format </a:t>
            </a:r>
            <a:r>
              <a:rPr lang="en-US" sz="1800" b="1" dirty="0" err="1" smtClean="0">
                <a:latin typeface="Andale Sans for VST" pitchFamily="34" charset="0"/>
              </a:rPr>
              <a:t>Seku</a:t>
            </a:r>
            <a:r>
              <a:rPr lang="en-US" sz="1800" b="1" dirty="0" smtClean="0">
                <a:latin typeface="Andale Sans for VST" pitchFamily="34" charset="0"/>
              </a:rPr>
              <a:t> tried to put them together into Work Cited tab, specifically created earlier for that. The Lab time was too short and we couldn’t save the work</a:t>
            </a:r>
          </a:p>
          <a:p>
            <a:r>
              <a:rPr lang="en-US" sz="1800" b="1" dirty="0" smtClean="0">
                <a:latin typeface="Andale Sans for VST" pitchFamily="34" charset="0"/>
              </a:rPr>
              <a:t>We faced real problems integrating correctly MLA on the web page</a:t>
            </a:r>
          </a:p>
          <a:p>
            <a:r>
              <a:rPr lang="en-US" sz="1800" b="1" dirty="0" smtClean="0">
                <a:latin typeface="Andale Sans for VST" pitchFamily="34" charset="0"/>
              </a:rPr>
              <a:t>Finally this morning Lad put them into our web site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dirty="0" smtClean="0"/>
              <a:t/>
            </a:r>
            <a:br>
              <a:rPr lang="en-US" b="1" dirty="0" smtClean="0"/>
            </a:br>
            <a:r>
              <a:rPr lang="en-US" sz="3600" b="1" dirty="0" smtClean="0"/>
              <a:t>Works Cited cont’d </a:t>
            </a:r>
            <a:r>
              <a:rPr lang="en-US" b="1" dirty="0" smtClean="0"/>
              <a:t/>
            </a:r>
            <a:br>
              <a:rPr lang="en-US" b="1" dirty="0" smtClean="0"/>
            </a:br>
            <a:endParaRPr lang="en-US" dirty="0"/>
          </a:p>
        </p:txBody>
      </p:sp>
      <p:sp>
        <p:nvSpPr>
          <p:cNvPr id="3" name="Content Placeholder 2"/>
          <p:cNvSpPr>
            <a:spLocks noGrp="1"/>
          </p:cNvSpPr>
          <p:nvPr>
            <p:ph idx="1"/>
          </p:nvPr>
        </p:nvSpPr>
        <p:spPr>
          <a:xfrm>
            <a:off x="1371600" y="533400"/>
            <a:ext cx="7467600" cy="6172200"/>
          </a:xfrm>
        </p:spPr>
        <p:txBody>
          <a:bodyPr>
            <a:noAutofit/>
          </a:bodyPr>
          <a:lstStyle/>
          <a:p>
            <a:pPr fontAlgn="base">
              <a:lnSpc>
                <a:spcPct val="220000"/>
              </a:lnSpc>
              <a:buNone/>
            </a:pPr>
            <a:r>
              <a:rPr lang="en-US" sz="1000" b="1" dirty="0" smtClean="0"/>
              <a:t>“8 DAYS HONGKONG, MACAU, SHENZHEN WITH DISNEYLAND.” </a:t>
            </a:r>
            <a:r>
              <a:rPr lang="en-US" sz="1000" b="1" i="1" dirty="0" err="1" smtClean="0"/>
              <a:t>Gainwell</a:t>
            </a:r>
            <a:r>
              <a:rPr lang="en-US" sz="1000" b="1" dirty="0" smtClean="0"/>
              <a:t>. Web. 12 Dec. 2015.</a:t>
            </a:r>
            <a:endParaRPr lang="en-US" sz="1000" dirty="0" smtClean="0"/>
          </a:p>
          <a:p>
            <a:pPr fontAlgn="base">
              <a:lnSpc>
                <a:spcPct val="220000"/>
              </a:lnSpc>
              <a:buNone/>
            </a:pPr>
            <a:r>
              <a:rPr lang="en-US" sz="1000" b="1" dirty="0" smtClean="0"/>
              <a:t>“Air Canada.” </a:t>
            </a:r>
            <a:r>
              <a:rPr lang="en-US" sz="1000" b="1" i="1" dirty="0" smtClean="0"/>
              <a:t>– Official Site</a:t>
            </a:r>
            <a:r>
              <a:rPr lang="en-US" sz="1000" b="1" dirty="0" smtClean="0"/>
              <a:t>. Web. 10 Dec. 2015.</a:t>
            </a:r>
            <a:endParaRPr lang="en-US" sz="1000" dirty="0" smtClean="0"/>
          </a:p>
          <a:p>
            <a:pPr fontAlgn="base">
              <a:lnSpc>
                <a:spcPct val="220000"/>
              </a:lnSpc>
              <a:buNone/>
            </a:pPr>
            <a:r>
              <a:rPr lang="en-US" sz="1000" b="1" dirty="0" smtClean="0"/>
              <a:t>“Best Five Restaurants in </a:t>
            </a:r>
            <a:r>
              <a:rPr lang="en-US" sz="1000" b="1" dirty="0" err="1" smtClean="0"/>
              <a:t>Soho</a:t>
            </a:r>
            <a:r>
              <a:rPr lang="en-US" sz="1000" b="1" dirty="0" smtClean="0"/>
              <a:t> Hong Kong.” </a:t>
            </a:r>
            <a:r>
              <a:rPr lang="en-US" sz="1000" b="1" i="1" dirty="0" smtClean="0"/>
              <a:t>About.com Travel</a:t>
            </a:r>
            <a:r>
              <a:rPr lang="en-US" sz="1000" b="1" dirty="0" smtClean="0"/>
              <a:t>. Web. 12 Dec. 2015.</a:t>
            </a:r>
            <a:endParaRPr lang="en-US" sz="1000" dirty="0" smtClean="0"/>
          </a:p>
          <a:p>
            <a:pPr fontAlgn="base">
              <a:lnSpc>
                <a:spcPct val="220000"/>
              </a:lnSpc>
              <a:buNone/>
            </a:pPr>
            <a:r>
              <a:rPr lang="en-US" sz="1000" b="1" dirty="0" smtClean="0"/>
              <a:t>“Citation Machine: MLA Format Citation Generator for Websites.” </a:t>
            </a:r>
            <a:r>
              <a:rPr lang="en-US" sz="1000" b="1" i="1" dirty="0" smtClean="0"/>
              <a:t>Citation Machine: MLA Format Citation Generator for Websites</a:t>
            </a:r>
            <a:r>
              <a:rPr lang="en-US" sz="1000" b="1" dirty="0" smtClean="0"/>
              <a:t>. Web. 15 Dec. 2015.</a:t>
            </a:r>
            <a:endParaRPr lang="en-US" sz="1000" dirty="0" smtClean="0"/>
          </a:p>
          <a:p>
            <a:pPr fontAlgn="base">
              <a:lnSpc>
                <a:spcPct val="220000"/>
              </a:lnSpc>
              <a:buNone/>
            </a:pPr>
            <a:r>
              <a:rPr lang="en-US" sz="1000" b="1" dirty="0" smtClean="0"/>
              <a:t>“Hong Kong Island | Asia Ultra-</a:t>
            </a:r>
            <a:r>
              <a:rPr lang="en-US" sz="1000" b="1" dirty="0" err="1" smtClean="0"/>
              <a:t>Luxe</a:t>
            </a:r>
            <a:r>
              <a:rPr lang="en-US" sz="1000" b="1" dirty="0" smtClean="0"/>
              <a:t> Custom Tours | Remote Lands.”</a:t>
            </a:r>
            <a:r>
              <a:rPr lang="en-US" sz="1000" b="1" i="1" dirty="0" smtClean="0"/>
              <a:t>Remote Land</a:t>
            </a:r>
            <a:r>
              <a:rPr lang="en-US" sz="1000" b="1" dirty="0" smtClean="0"/>
              <a:t>. Web. 12 Dec. 2015.</a:t>
            </a:r>
            <a:endParaRPr lang="en-US" sz="1000" dirty="0" smtClean="0"/>
          </a:p>
          <a:p>
            <a:pPr fontAlgn="base">
              <a:lnSpc>
                <a:spcPct val="220000"/>
              </a:lnSpc>
              <a:buNone/>
            </a:pPr>
            <a:r>
              <a:rPr lang="en-US" sz="1000" b="1" dirty="0" smtClean="0"/>
              <a:t>“Hong Kong Landmarks.” </a:t>
            </a:r>
            <a:r>
              <a:rPr lang="en-US" sz="1000" b="1" i="1" dirty="0" smtClean="0"/>
              <a:t>Hong Kong Landmarks</a:t>
            </a:r>
            <a:r>
              <a:rPr lang="en-US" sz="1000" b="1" dirty="0" smtClean="0"/>
              <a:t>. Web. 10 Dec. 2015.</a:t>
            </a:r>
            <a:endParaRPr lang="en-US" sz="1000" dirty="0" smtClean="0"/>
          </a:p>
          <a:p>
            <a:pPr fontAlgn="base">
              <a:lnSpc>
                <a:spcPct val="220000"/>
              </a:lnSpc>
              <a:buNone/>
            </a:pPr>
            <a:r>
              <a:rPr lang="en-US" sz="1000" b="1" i="1" dirty="0" smtClean="0"/>
              <a:t>“Korean Air.” Korean Air. Web. 10 Dec. 2015.The Telegraph</a:t>
            </a:r>
            <a:r>
              <a:rPr lang="en-US" sz="1000" b="1" dirty="0" smtClean="0"/>
              <a:t>. Telegraph Media Group. Web. 10 Dec. 2015.</a:t>
            </a:r>
            <a:endParaRPr lang="en-US" sz="1000" dirty="0" smtClean="0"/>
          </a:p>
          <a:p>
            <a:pPr fontAlgn="base">
              <a:lnSpc>
                <a:spcPct val="220000"/>
              </a:lnSpc>
              <a:buNone/>
            </a:pPr>
            <a:r>
              <a:rPr lang="en-US" sz="1000" b="1" dirty="0" smtClean="0"/>
              <a:t>“</a:t>
            </a:r>
            <a:r>
              <a:rPr lang="en-US" sz="1000" b="1" dirty="0" err="1" smtClean="0"/>
              <a:t>Lantau</a:t>
            </a:r>
            <a:r>
              <a:rPr lang="en-US" sz="1000" b="1" dirty="0" smtClean="0"/>
              <a:t> Island.” </a:t>
            </a:r>
            <a:r>
              <a:rPr lang="en-US" sz="1000" b="1" i="1" dirty="0" err="1" smtClean="0"/>
              <a:t>Lantau</a:t>
            </a:r>
            <a:r>
              <a:rPr lang="en-US" sz="1000" b="1" i="1" dirty="0" smtClean="0"/>
              <a:t> Island</a:t>
            </a:r>
            <a:r>
              <a:rPr lang="en-US" sz="1000" b="1" dirty="0" smtClean="0"/>
              <a:t>. Web. 12 Dec. 2015.</a:t>
            </a:r>
            <a:endParaRPr lang="en-US" sz="1000" dirty="0" smtClean="0"/>
          </a:p>
          <a:p>
            <a:pPr fontAlgn="base">
              <a:lnSpc>
                <a:spcPct val="220000"/>
              </a:lnSpc>
              <a:buNone/>
            </a:pPr>
            <a:r>
              <a:rPr lang="en-US" sz="1000" b="1" dirty="0" smtClean="0"/>
              <a:t>“My Hong Kong Guide.” </a:t>
            </a:r>
            <a:r>
              <a:rPr lang="en-US" sz="1000" b="1" i="1" dirty="0" smtClean="0"/>
              <a:t>YouTube</a:t>
            </a:r>
            <a:r>
              <a:rPr lang="en-US" sz="1000" b="1" dirty="0" smtClean="0"/>
              <a:t>. YouTube. Web. 12 Dec. 2015.</a:t>
            </a:r>
            <a:endParaRPr lang="en-US" sz="1000" dirty="0" smtClean="0"/>
          </a:p>
          <a:p>
            <a:pPr fontAlgn="base">
              <a:lnSpc>
                <a:spcPct val="220000"/>
              </a:lnSpc>
              <a:buNone/>
            </a:pPr>
            <a:r>
              <a:rPr lang="en-US" sz="1000" b="1" dirty="0" smtClean="0"/>
              <a:t>“Online Flight Booking | Airfare | United States – Cathay Pacific.” </a:t>
            </a:r>
            <a:r>
              <a:rPr lang="en-US" sz="1000" b="1" i="1" dirty="0" smtClean="0"/>
              <a:t>Cathay Pacific</a:t>
            </a:r>
            <a:r>
              <a:rPr lang="en-US" sz="1000" b="1" dirty="0" smtClean="0"/>
              <a:t>. Web. 10 Dec. 2015.</a:t>
            </a:r>
            <a:endParaRPr lang="en-US" sz="1000" dirty="0" smtClean="0"/>
          </a:p>
          <a:p>
            <a:pPr fontAlgn="base">
              <a:lnSpc>
                <a:spcPct val="220000"/>
              </a:lnSpc>
              <a:buNone/>
            </a:pPr>
            <a:r>
              <a:rPr lang="en-US" sz="1000" b="1" dirty="0" smtClean="0"/>
              <a:t>“SBC </a:t>
            </a:r>
            <a:r>
              <a:rPr lang="en-US" sz="1000" b="1" dirty="0" err="1" smtClean="0"/>
              <a:t>FinTech</a:t>
            </a:r>
            <a:r>
              <a:rPr lang="en-US" sz="1000" b="1" dirty="0" smtClean="0"/>
              <a:t> Hong Kong Pitch Day | </a:t>
            </a:r>
            <a:r>
              <a:rPr lang="en-US" sz="1000" b="1" dirty="0" err="1" smtClean="0"/>
              <a:t>Startupbootcamp</a:t>
            </a:r>
            <a:r>
              <a:rPr lang="en-US" sz="1000" b="1" dirty="0" smtClean="0"/>
              <a:t>.” </a:t>
            </a:r>
            <a:r>
              <a:rPr lang="en-US" sz="1000" b="1" i="1" dirty="0" smtClean="0"/>
              <a:t>SBC </a:t>
            </a:r>
            <a:r>
              <a:rPr lang="en-US" sz="1000" b="1" i="1" dirty="0" err="1" smtClean="0"/>
              <a:t>FinTech</a:t>
            </a:r>
            <a:r>
              <a:rPr lang="en-US" sz="1000" b="1" i="1" dirty="0" smtClean="0"/>
              <a:t> Hong Kong Pitch Day | </a:t>
            </a:r>
            <a:r>
              <a:rPr lang="en-US" sz="1000" b="1" i="1" dirty="0" err="1" smtClean="0"/>
              <a:t>Startupbootcamp</a:t>
            </a:r>
            <a:r>
              <a:rPr lang="en-US" sz="1000" b="1" dirty="0" smtClean="0"/>
              <a:t>. Web. 12 Dec. 2015.</a:t>
            </a:r>
            <a:endParaRPr lang="en-US" sz="1000" dirty="0" smtClean="0"/>
          </a:p>
          <a:p>
            <a:pPr fontAlgn="base">
              <a:lnSpc>
                <a:spcPct val="220000"/>
              </a:lnSpc>
              <a:buNone/>
            </a:pPr>
            <a:r>
              <a:rPr lang="en-US" sz="1000" b="1" dirty="0" smtClean="0"/>
              <a:t>“</a:t>
            </a:r>
            <a:r>
              <a:rPr lang="en-US" sz="1000" b="1" dirty="0" err="1" smtClean="0"/>
              <a:t>Skyscanner</a:t>
            </a:r>
            <a:r>
              <a:rPr lang="en-US" sz="1000" b="1" dirty="0" smtClean="0"/>
              <a:t> | Find the Cheapest Flights Fast: Save Time, save Money!” </a:t>
            </a:r>
            <a:r>
              <a:rPr lang="en-US" sz="1000" b="1" i="1" dirty="0" smtClean="0"/>
              <a:t>Cheap Flights</a:t>
            </a:r>
            <a:r>
              <a:rPr lang="en-US" sz="1000" b="1" dirty="0" smtClean="0"/>
              <a:t>. Web. 10 Dec. 2015.</a:t>
            </a:r>
            <a:endParaRPr lang="en-US" sz="1000" dirty="0" smtClean="0"/>
          </a:p>
          <a:p>
            <a:pPr fontAlgn="base">
              <a:lnSpc>
                <a:spcPct val="220000"/>
              </a:lnSpc>
              <a:buNone/>
            </a:pPr>
            <a:r>
              <a:rPr lang="en-US" sz="1000" b="1" dirty="0" smtClean="0"/>
              <a:t>“Support Grows for Hong Kong’s Self-funded Third Runway.”</a:t>
            </a:r>
            <a:r>
              <a:rPr lang="en-US" sz="1000" b="1" i="1" dirty="0" smtClean="0"/>
              <a:t>Air Cargo News</a:t>
            </a:r>
            <a:r>
              <a:rPr lang="en-US" sz="1000" b="1" dirty="0" smtClean="0"/>
              <a:t>. Web. 12 Dec. 2015.</a:t>
            </a:r>
            <a:endParaRPr lang="en-US" sz="1000" dirty="0" smtClean="0"/>
          </a:p>
          <a:p>
            <a:pPr fontAlgn="base">
              <a:lnSpc>
                <a:spcPct val="220000"/>
              </a:lnSpc>
              <a:buNone/>
            </a:pPr>
            <a:r>
              <a:rPr lang="en-US" sz="1000" b="1" dirty="0" smtClean="0"/>
              <a:t>“The Ruin’s of St. Paul.” </a:t>
            </a:r>
            <a:r>
              <a:rPr lang="en-US" sz="1000" b="1" i="1" dirty="0" smtClean="0"/>
              <a:t>The Ruin’s of St. Paul, Macau Tour</a:t>
            </a:r>
            <a:r>
              <a:rPr lang="en-US" sz="1000" b="1" dirty="0" smtClean="0"/>
              <a:t>. Web. 12 Dec. 2015.</a:t>
            </a:r>
            <a:endParaRPr lang="en-US" sz="1000" dirty="0" smtClean="0"/>
          </a:p>
          <a:p>
            <a:pPr fontAlgn="base">
              <a:lnSpc>
                <a:spcPct val="220000"/>
              </a:lnSpc>
              <a:buNone/>
            </a:pPr>
            <a:r>
              <a:rPr lang="en-US" sz="1000" b="1" i="1" dirty="0" smtClean="0"/>
              <a:t>The Telegraph</a:t>
            </a:r>
            <a:r>
              <a:rPr lang="en-US" sz="1000" b="1" dirty="0" smtClean="0"/>
              <a:t>. Telegraph Media Group. Web. 10 Dec. 2015.</a:t>
            </a:r>
            <a:endParaRPr lang="en-US" sz="1000" dirty="0" smtClean="0"/>
          </a:p>
          <a:p>
            <a:pPr fontAlgn="base">
              <a:lnSpc>
                <a:spcPct val="220000"/>
              </a:lnSpc>
              <a:buNone/>
            </a:pPr>
            <a:r>
              <a:rPr lang="en-US" sz="1000" b="1" dirty="0" smtClean="0"/>
              <a:t>“</a:t>
            </a:r>
            <a:r>
              <a:rPr lang="ja-JP" altLang="en-US" sz="1000" b="1" smtClean="0"/>
              <a:t>香港のスタイリッシュな地区</a:t>
            </a:r>
            <a:r>
              <a:rPr lang="en-US" altLang="ja-JP" sz="1000" b="1" dirty="0" smtClean="0"/>
              <a:t>.” </a:t>
            </a:r>
            <a:r>
              <a:rPr lang="en-US" sz="1000" b="1" i="1" dirty="0" smtClean="0"/>
              <a:t>RETRIP[</a:t>
            </a:r>
            <a:r>
              <a:rPr lang="ja-JP" altLang="en-US" sz="1000" b="1" i="1" smtClean="0"/>
              <a:t>リトリップ</a:t>
            </a:r>
            <a:r>
              <a:rPr lang="en-US" altLang="ja-JP" sz="1000" b="1" i="1" dirty="0" smtClean="0"/>
              <a:t>]</a:t>
            </a:r>
            <a:r>
              <a:rPr lang="en-US" altLang="ja-JP" sz="1000" b="1" dirty="0" smtClean="0"/>
              <a:t>. </a:t>
            </a:r>
            <a:r>
              <a:rPr lang="en-US" sz="1000" b="1" dirty="0" smtClean="0"/>
              <a:t>Web. 12 Dec. 2015</a:t>
            </a:r>
            <a:endParaRPr lang="en-US" sz="1000" dirty="0"/>
          </a:p>
        </p:txBody>
      </p:sp>
      <p:pic>
        <p:nvPicPr>
          <p:cNvPr id="4" name="Picture 3" descr="C:\Users\Lad_\Desktop\logo.gif"/>
          <p:cNvPicPr>
            <a:picLocks noChangeAspect="1" noChangeArrowheads="1"/>
          </p:cNvPicPr>
          <p:nvPr/>
        </p:nvPicPr>
        <p:blipFill>
          <a:blip r:embed="rId2" cstate="print"/>
          <a:srcRect/>
          <a:stretch>
            <a:fillRect/>
          </a:stretch>
        </p:blipFill>
        <p:spPr bwMode="auto">
          <a:xfrm>
            <a:off x="0" y="6241837"/>
            <a:ext cx="1981201" cy="61616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The End</a:t>
            </a:r>
            <a:endParaRPr lang="en-US" dirty="0">
              <a:solidFill>
                <a:srgbClr val="FFFF00"/>
              </a:solidFill>
            </a:endParaRPr>
          </a:p>
        </p:txBody>
      </p:sp>
      <p:pic>
        <p:nvPicPr>
          <p:cNvPr id="3" name="Picture 2" descr="C:\Users\Lad_\Desktop\logo.gif"/>
          <p:cNvPicPr>
            <a:picLocks noChangeAspect="1" noChangeArrowheads="1"/>
          </p:cNvPicPr>
          <p:nvPr/>
        </p:nvPicPr>
        <p:blipFill>
          <a:blip r:embed="rId3" cstate="print"/>
          <a:srcRect/>
          <a:stretch>
            <a:fillRect/>
          </a:stretch>
        </p:blipFill>
        <p:spPr bwMode="auto">
          <a:xfrm>
            <a:off x="0" y="6241837"/>
            <a:ext cx="1981201" cy="61616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fontScale="90000"/>
          </a:bodyPr>
          <a:lstStyle/>
          <a:p>
            <a:r>
              <a:rPr lang="en-US" sz="3600" b="1" dirty="0" smtClean="0">
                <a:latin typeface="Andale Sans for VST" pitchFamily="34" charset="0"/>
              </a:rPr>
              <a:t/>
            </a:r>
            <a:br>
              <a:rPr lang="en-US" sz="3600" b="1" dirty="0" smtClean="0">
                <a:latin typeface="Andale Sans for VST" pitchFamily="34" charset="0"/>
              </a:rPr>
            </a:br>
            <a:r>
              <a:rPr lang="en-US" sz="4900" b="1" dirty="0" smtClean="0">
                <a:latin typeface="Andale Sans for VST" pitchFamily="34" charset="0"/>
              </a:rPr>
              <a:t>The Road Map &amp; Milestones</a:t>
            </a:r>
            <a:r>
              <a:rPr lang="en-US" b="1" dirty="0" smtClean="0"/>
              <a:t/>
            </a:r>
            <a:br>
              <a:rPr lang="en-US" b="1" dirty="0" smtClean="0"/>
            </a:br>
            <a:endParaRPr lang="en-US" dirty="0"/>
          </a:p>
        </p:txBody>
      </p:sp>
      <p:pic>
        <p:nvPicPr>
          <p:cNvPr id="7" name="Picture 5" descr="C:\Users\Lad_\Desktop\logo.gif"/>
          <p:cNvPicPr>
            <a:picLocks noChangeAspect="1" noChangeArrowheads="1"/>
          </p:cNvPicPr>
          <p:nvPr/>
        </p:nvPicPr>
        <p:blipFill>
          <a:blip r:embed="rId2" cstate="print"/>
          <a:srcRect/>
          <a:stretch>
            <a:fillRect/>
          </a:stretch>
        </p:blipFill>
        <p:spPr bwMode="auto">
          <a:xfrm>
            <a:off x="0" y="6241837"/>
            <a:ext cx="1981201" cy="616163"/>
          </a:xfrm>
          <a:prstGeom prst="rect">
            <a:avLst/>
          </a:prstGeom>
          <a:noFill/>
        </p:spPr>
      </p:pic>
      <p:pic>
        <p:nvPicPr>
          <p:cNvPr id="1026" name="Picture 2" descr="C:\Users\Lad_\Desktop\Milestones.jpg"/>
          <p:cNvPicPr>
            <a:picLocks noChangeAspect="1" noChangeArrowheads="1"/>
          </p:cNvPicPr>
          <p:nvPr/>
        </p:nvPicPr>
        <p:blipFill>
          <a:blip r:embed="rId3" cstate="print"/>
          <a:srcRect/>
          <a:stretch>
            <a:fillRect/>
          </a:stretch>
        </p:blipFill>
        <p:spPr bwMode="auto">
          <a:xfrm>
            <a:off x="1676400" y="1219200"/>
            <a:ext cx="6039930" cy="49720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914400"/>
          </a:xfrm>
        </p:spPr>
        <p:txBody>
          <a:bodyPr>
            <a:normAutofit fontScale="90000"/>
          </a:bodyPr>
          <a:lstStyle/>
          <a:p>
            <a:r>
              <a:rPr lang="en-US" sz="3600" b="1" dirty="0" smtClean="0">
                <a:latin typeface="Andale Sans for VST" pitchFamily="34" charset="0"/>
                <a:hlinkClick r:id="rId2"/>
              </a:rPr>
              <a:t/>
            </a:r>
            <a:br>
              <a:rPr lang="en-US" sz="3600" b="1" dirty="0" smtClean="0">
                <a:latin typeface="Andale Sans for VST" pitchFamily="34" charset="0"/>
                <a:hlinkClick r:id="rId2"/>
              </a:rPr>
            </a:br>
            <a:r>
              <a:rPr lang="en-US" sz="3600" b="1" dirty="0" smtClean="0">
                <a:latin typeface="Andale Sans for VST" pitchFamily="34" charset="0"/>
                <a:hlinkClick r:id="rId2"/>
              </a:rPr>
              <a:t/>
            </a:r>
            <a:br>
              <a:rPr lang="en-US" sz="3600" b="1" dirty="0" smtClean="0">
                <a:latin typeface="Andale Sans for VST" pitchFamily="34" charset="0"/>
                <a:hlinkClick r:id="rId2"/>
              </a:rPr>
            </a:br>
            <a:r>
              <a:rPr lang="en-US" sz="3600" b="1" dirty="0" smtClean="0">
                <a:latin typeface="Andale Sans for VST" pitchFamily="34" charset="0"/>
                <a:hlinkClick r:id="rId2"/>
              </a:rPr>
              <a:t>How To Travel to Hong Kong</a:t>
            </a:r>
            <a:r>
              <a:rPr lang="en-US" sz="3600" b="1" dirty="0" smtClean="0">
                <a:latin typeface="Andale Sans for VST" pitchFamily="34" charset="0"/>
              </a:rPr>
              <a:t/>
            </a:r>
            <a:br>
              <a:rPr lang="en-US" sz="3600" b="1" dirty="0" smtClean="0">
                <a:latin typeface="Andale Sans for VST" pitchFamily="34" charset="0"/>
              </a:rPr>
            </a:br>
            <a:r>
              <a:rPr lang="en-US" b="1" dirty="0" smtClean="0"/>
              <a:t/>
            </a:r>
            <a:br>
              <a:rPr lang="en-US" b="1" dirty="0" smtClean="0"/>
            </a:br>
            <a:endParaRPr lang="en-US" dirty="0"/>
          </a:p>
        </p:txBody>
      </p:sp>
      <p:sp>
        <p:nvSpPr>
          <p:cNvPr id="3" name="Content Placeholder 2"/>
          <p:cNvSpPr>
            <a:spLocks noGrp="1"/>
          </p:cNvSpPr>
          <p:nvPr>
            <p:ph idx="1"/>
          </p:nvPr>
        </p:nvSpPr>
        <p:spPr>
          <a:xfrm>
            <a:off x="838200" y="1600200"/>
            <a:ext cx="7391400" cy="4343400"/>
          </a:xfrm>
        </p:spPr>
        <p:txBody>
          <a:bodyPr>
            <a:normAutofit/>
          </a:bodyPr>
          <a:lstStyle/>
          <a:p>
            <a:r>
              <a:rPr lang="en-US" b="1" dirty="0" smtClean="0"/>
              <a:t>Our intended audience is the travelers, specifically travelers to Hong Kong</a:t>
            </a:r>
          </a:p>
          <a:p>
            <a:pPr>
              <a:buNone/>
            </a:pPr>
            <a:endParaRPr lang="en-US" b="1" dirty="0" smtClean="0"/>
          </a:p>
          <a:p>
            <a:r>
              <a:rPr lang="en-US" b="1" dirty="0" smtClean="0"/>
              <a:t>This Information resource would help them to learn a lot of new helpful and useful tips and enjoy the experience</a:t>
            </a:r>
            <a:endParaRPr lang="en-US" b="1" dirty="0"/>
          </a:p>
        </p:txBody>
      </p:sp>
      <p:pic>
        <p:nvPicPr>
          <p:cNvPr id="5" name="Picture 5" descr="C:\Users\Lad_\Desktop\logo.gif"/>
          <p:cNvPicPr>
            <a:picLocks noChangeAspect="1" noChangeArrowheads="1"/>
          </p:cNvPicPr>
          <p:nvPr/>
        </p:nvPicPr>
        <p:blipFill>
          <a:blip r:embed="rId3" cstate="print"/>
          <a:srcRect/>
          <a:stretch>
            <a:fillRect/>
          </a:stretch>
        </p:blipFill>
        <p:spPr bwMode="auto">
          <a:xfrm>
            <a:off x="0" y="6241837"/>
            <a:ext cx="1981201" cy="6161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fontScale="90000"/>
          </a:bodyPr>
          <a:lstStyle/>
          <a:p>
            <a:r>
              <a:rPr lang="en-US" sz="3600" b="1" dirty="0" smtClean="0">
                <a:latin typeface="Andale Sans for VST" pitchFamily="34" charset="0"/>
              </a:rPr>
              <a:t/>
            </a:r>
            <a:br>
              <a:rPr lang="en-US" sz="3600" b="1" dirty="0" smtClean="0">
                <a:latin typeface="Andale Sans for VST" pitchFamily="34" charset="0"/>
              </a:rPr>
            </a:br>
            <a:r>
              <a:rPr lang="en-US" sz="4900" b="1" dirty="0" smtClean="0">
                <a:latin typeface="Andale Sans for VST" pitchFamily="34" charset="0"/>
              </a:rPr>
              <a:t>B.C.</a:t>
            </a:r>
            <a:r>
              <a:rPr lang="en-US" b="1" dirty="0" smtClean="0"/>
              <a:t/>
            </a:r>
            <a:br>
              <a:rPr lang="en-US" b="1" dirty="0" smtClean="0"/>
            </a:br>
            <a:endParaRPr lang="en-US" dirty="0"/>
          </a:p>
        </p:txBody>
      </p:sp>
      <p:pic>
        <p:nvPicPr>
          <p:cNvPr id="7" name="Picture 5" descr="C:\Users\Lad_\Desktop\logo.gif"/>
          <p:cNvPicPr>
            <a:picLocks noChangeAspect="1" noChangeArrowheads="1"/>
          </p:cNvPicPr>
          <p:nvPr/>
        </p:nvPicPr>
        <p:blipFill>
          <a:blip r:embed="rId2" cstate="print"/>
          <a:srcRect/>
          <a:stretch>
            <a:fillRect/>
          </a:stretch>
        </p:blipFill>
        <p:spPr bwMode="auto">
          <a:xfrm>
            <a:off x="0" y="6241837"/>
            <a:ext cx="1981201" cy="616163"/>
          </a:xfrm>
          <a:prstGeom prst="rect">
            <a:avLst/>
          </a:prstGeom>
          <a:noFill/>
        </p:spPr>
      </p:pic>
      <p:pic>
        <p:nvPicPr>
          <p:cNvPr id="2050" name="Picture 2" descr="C:\Users\Lad_\Desktop\1st step.jpg"/>
          <p:cNvPicPr>
            <a:picLocks noChangeAspect="1" noChangeArrowheads="1"/>
          </p:cNvPicPr>
          <p:nvPr/>
        </p:nvPicPr>
        <p:blipFill>
          <a:blip r:embed="rId3" cstate="print"/>
          <a:srcRect/>
          <a:stretch>
            <a:fillRect/>
          </a:stretch>
        </p:blipFill>
        <p:spPr bwMode="auto">
          <a:xfrm>
            <a:off x="838200" y="1371600"/>
            <a:ext cx="7334252" cy="4191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066800"/>
          </a:xfrm>
        </p:spPr>
        <p:txBody>
          <a:bodyPr>
            <a:normAutofit fontScale="90000"/>
          </a:bodyPr>
          <a:lstStyle/>
          <a:p>
            <a:r>
              <a:rPr lang="en-US" sz="3600" b="1" dirty="0" smtClean="0">
                <a:latin typeface="Andale Sans for VST" pitchFamily="34" charset="0"/>
              </a:rPr>
              <a:t/>
            </a:r>
            <a:br>
              <a:rPr lang="en-US" sz="3600" b="1" dirty="0" smtClean="0">
                <a:latin typeface="Andale Sans for VST" pitchFamily="34" charset="0"/>
              </a:rPr>
            </a:br>
            <a:r>
              <a:rPr lang="en-US" sz="3600" b="1" dirty="0" smtClean="0">
                <a:latin typeface="Andale Sans for VST" pitchFamily="34" charset="0"/>
              </a:rPr>
              <a:t>Second iteration –Project Profile</a:t>
            </a:r>
            <a:br>
              <a:rPr lang="en-US" sz="3600" b="1" dirty="0" smtClean="0">
                <a:latin typeface="Andale Sans for VST" pitchFamily="34" charset="0"/>
              </a:rPr>
            </a:br>
            <a:r>
              <a:rPr lang="en-US" sz="2200" b="1" dirty="0" smtClean="0">
                <a:latin typeface="Andale Sans for VST" pitchFamily="34" charset="0"/>
              </a:rPr>
              <a:t>Profile avatar, project description, settings, </a:t>
            </a:r>
            <a:br>
              <a:rPr lang="en-US" sz="2200" b="1" dirty="0" smtClean="0">
                <a:latin typeface="Andale Sans for VST" pitchFamily="34" charset="0"/>
              </a:rPr>
            </a:br>
            <a:r>
              <a:rPr lang="en-US" sz="2200" b="1" dirty="0" smtClean="0">
                <a:latin typeface="Andale Sans for VST" pitchFamily="34" charset="0"/>
              </a:rPr>
              <a:t>and member privileges created</a:t>
            </a:r>
            <a:r>
              <a:rPr lang="en-US" b="1" dirty="0" smtClean="0"/>
              <a:t/>
            </a:r>
            <a:br>
              <a:rPr lang="en-US" b="1" dirty="0" smtClean="0"/>
            </a:br>
            <a:endParaRPr lang="en-US" dirty="0"/>
          </a:p>
        </p:txBody>
      </p:sp>
      <p:pic>
        <p:nvPicPr>
          <p:cNvPr id="36869" name="Picture 5" descr="C:\Users\Lad_\Desktop\logo.gif"/>
          <p:cNvPicPr>
            <a:picLocks noChangeAspect="1" noChangeArrowheads="1"/>
          </p:cNvPicPr>
          <p:nvPr/>
        </p:nvPicPr>
        <p:blipFill>
          <a:blip r:embed="rId2" cstate="print"/>
          <a:srcRect/>
          <a:stretch>
            <a:fillRect/>
          </a:stretch>
        </p:blipFill>
        <p:spPr bwMode="auto">
          <a:xfrm>
            <a:off x="0" y="6241837"/>
            <a:ext cx="1981201" cy="616163"/>
          </a:xfrm>
          <a:prstGeom prst="rect">
            <a:avLst/>
          </a:prstGeom>
          <a:noFill/>
        </p:spPr>
      </p:pic>
      <p:pic>
        <p:nvPicPr>
          <p:cNvPr id="3074" name="Picture 2" descr="C:\Users\Lad_\Desktop\2nd step.jpg"/>
          <p:cNvPicPr>
            <a:picLocks noChangeAspect="1" noChangeArrowheads="1"/>
          </p:cNvPicPr>
          <p:nvPr/>
        </p:nvPicPr>
        <p:blipFill>
          <a:blip r:embed="rId3" cstate="print"/>
          <a:srcRect/>
          <a:stretch>
            <a:fillRect/>
          </a:stretch>
        </p:blipFill>
        <p:spPr bwMode="auto">
          <a:xfrm>
            <a:off x="1295400" y="1600200"/>
            <a:ext cx="6691558" cy="4495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914400"/>
          </a:xfrm>
        </p:spPr>
        <p:txBody>
          <a:bodyPr>
            <a:normAutofit fontScale="90000"/>
          </a:bodyPr>
          <a:lstStyle/>
          <a:p>
            <a:r>
              <a:rPr lang="en-US" sz="3600" b="1" dirty="0" smtClean="0">
                <a:latin typeface="Andale Sans for VST" pitchFamily="34" charset="0"/>
              </a:rPr>
              <a:t/>
            </a:r>
            <a:br>
              <a:rPr lang="en-US" sz="3600" b="1" dirty="0" smtClean="0">
                <a:latin typeface="Andale Sans for VST" pitchFamily="34" charset="0"/>
              </a:rPr>
            </a:br>
            <a:r>
              <a:rPr lang="en-US" sz="4000" b="1" dirty="0" smtClean="0">
                <a:latin typeface="Andale Sans for VST" pitchFamily="34" charset="0"/>
              </a:rPr>
              <a:t>Third step</a:t>
            </a:r>
            <a:r>
              <a:rPr lang="en-US" sz="4000" b="1" dirty="0" smtClean="0"/>
              <a:t>                               </a:t>
            </a:r>
            <a:r>
              <a:rPr lang="en-US" b="1" dirty="0" smtClean="0"/>
              <a:t/>
            </a:r>
            <a:br>
              <a:rPr lang="en-US" b="1" dirty="0" smtClean="0"/>
            </a:br>
            <a:r>
              <a:rPr lang="en-US" sz="2700" b="1" dirty="0" smtClean="0"/>
              <a:t>background, header picture, roadmap created </a:t>
            </a:r>
            <a:endParaRPr lang="en-US" sz="2700" dirty="0"/>
          </a:p>
        </p:txBody>
      </p:sp>
      <p:pic>
        <p:nvPicPr>
          <p:cNvPr id="37890" name="Picture 2" descr="C:\Users\Lad_\Desktop\3d step.jpg"/>
          <p:cNvPicPr>
            <a:picLocks noChangeAspect="1" noChangeArrowheads="1"/>
          </p:cNvPicPr>
          <p:nvPr/>
        </p:nvPicPr>
        <p:blipFill>
          <a:blip r:embed="rId2" cstate="print"/>
          <a:srcRect/>
          <a:stretch>
            <a:fillRect/>
          </a:stretch>
        </p:blipFill>
        <p:spPr bwMode="auto">
          <a:xfrm>
            <a:off x="990600" y="1447800"/>
            <a:ext cx="7224796" cy="4502738"/>
          </a:xfrm>
          <a:prstGeom prst="rect">
            <a:avLst/>
          </a:prstGeom>
          <a:noFill/>
        </p:spPr>
      </p:pic>
      <p:pic>
        <p:nvPicPr>
          <p:cNvPr id="7" name="Picture 5" descr="C:\Users\Lad_\Desktop\logo.gif"/>
          <p:cNvPicPr>
            <a:picLocks noChangeAspect="1" noChangeArrowheads="1"/>
          </p:cNvPicPr>
          <p:nvPr/>
        </p:nvPicPr>
        <p:blipFill>
          <a:blip r:embed="rId3" cstate="print"/>
          <a:srcRect/>
          <a:stretch>
            <a:fillRect/>
          </a:stretch>
        </p:blipFill>
        <p:spPr bwMode="auto">
          <a:xfrm>
            <a:off x="0" y="6241837"/>
            <a:ext cx="1981201" cy="6161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r>
              <a:rPr lang="en-US" sz="3600" b="1" dirty="0" smtClean="0">
                <a:latin typeface="Andale Sans for VST" pitchFamily="34" charset="0"/>
              </a:rPr>
              <a:t/>
            </a:r>
            <a:br>
              <a:rPr lang="en-US" sz="3600" b="1" dirty="0" smtClean="0">
                <a:latin typeface="Andale Sans for VST" pitchFamily="34" charset="0"/>
              </a:rPr>
            </a:br>
            <a:r>
              <a:rPr lang="en-US" sz="3600" b="1" dirty="0" smtClean="0">
                <a:latin typeface="Andale Sans for VST" pitchFamily="34" charset="0"/>
              </a:rPr>
              <a:t>700 words proposal</a:t>
            </a:r>
            <a:r>
              <a:rPr lang="en-US" b="1" dirty="0" smtClean="0"/>
              <a:t/>
            </a:r>
            <a:br>
              <a:rPr lang="en-US" b="1" dirty="0" smtClean="0"/>
            </a:br>
            <a:endParaRPr lang="en-US" dirty="0"/>
          </a:p>
        </p:txBody>
      </p:sp>
      <p:pic>
        <p:nvPicPr>
          <p:cNvPr id="38914" name="Picture 2" descr="C:\Users\Lad_\Desktop\4th step.jpg"/>
          <p:cNvPicPr>
            <a:picLocks noChangeAspect="1" noChangeArrowheads="1"/>
          </p:cNvPicPr>
          <p:nvPr/>
        </p:nvPicPr>
        <p:blipFill>
          <a:blip r:embed="rId2" cstate="print"/>
          <a:srcRect/>
          <a:stretch>
            <a:fillRect/>
          </a:stretch>
        </p:blipFill>
        <p:spPr bwMode="auto">
          <a:xfrm>
            <a:off x="1219200" y="1143000"/>
            <a:ext cx="6794057" cy="4572000"/>
          </a:xfrm>
          <a:prstGeom prst="rect">
            <a:avLst/>
          </a:prstGeom>
          <a:noFill/>
        </p:spPr>
      </p:pic>
      <p:pic>
        <p:nvPicPr>
          <p:cNvPr id="8" name="Picture 5" descr="C:\Users\Lad_\Desktop\logo.gif"/>
          <p:cNvPicPr>
            <a:picLocks noChangeAspect="1" noChangeArrowheads="1"/>
          </p:cNvPicPr>
          <p:nvPr/>
        </p:nvPicPr>
        <p:blipFill>
          <a:blip r:embed="rId3" cstate="print"/>
          <a:srcRect/>
          <a:stretch>
            <a:fillRect/>
          </a:stretch>
        </p:blipFill>
        <p:spPr bwMode="auto">
          <a:xfrm>
            <a:off x="0" y="6241837"/>
            <a:ext cx="1981201" cy="6161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838200"/>
          </a:xfrm>
        </p:spPr>
        <p:txBody>
          <a:bodyPr>
            <a:normAutofit fontScale="90000"/>
          </a:bodyPr>
          <a:lstStyle/>
          <a:p>
            <a:r>
              <a:rPr lang="en-US" sz="3600" b="1" dirty="0" smtClean="0">
                <a:latin typeface="Andale Sans for VST" pitchFamily="34" charset="0"/>
              </a:rPr>
              <a:t/>
            </a:r>
            <a:br>
              <a:rPr lang="en-US" sz="3600" b="1" dirty="0" smtClean="0">
                <a:latin typeface="Andale Sans for VST" pitchFamily="34" charset="0"/>
              </a:rPr>
            </a:br>
            <a:r>
              <a:rPr lang="en-US" sz="3600" b="1" dirty="0" smtClean="0">
                <a:latin typeface="Andale Sans for VST" pitchFamily="34" charset="0"/>
              </a:rPr>
              <a:t>Additional pages, tabs, </a:t>
            </a:r>
            <a:br>
              <a:rPr lang="en-US" sz="3600" b="1" dirty="0" smtClean="0">
                <a:latin typeface="Andale Sans for VST" pitchFamily="34" charset="0"/>
              </a:rPr>
            </a:br>
            <a:r>
              <a:rPr lang="en-US" sz="3600" b="1" dirty="0" smtClean="0">
                <a:latin typeface="Andale Sans for VST" pitchFamily="34" charset="0"/>
              </a:rPr>
              <a:t>sub tabs, and headers</a:t>
            </a:r>
            <a:r>
              <a:rPr lang="en-US" b="1" dirty="0" smtClean="0"/>
              <a:t/>
            </a:r>
            <a:br>
              <a:rPr lang="en-US" b="1" dirty="0" smtClean="0"/>
            </a:br>
            <a:endParaRPr lang="en-US" dirty="0"/>
          </a:p>
        </p:txBody>
      </p:sp>
      <p:pic>
        <p:nvPicPr>
          <p:cNvPr id="39938" name="Picture 2" descr="C:\Users\Lad_\Desktop\5th step subtubs.jpg"/>
          <p:cNvPicPr>
            <a:picLocks noChangeAspect="1" noChangeArrowheads="1"/>
          </p:cNvPicPr>
          <p:nvPr/>
        </p:nvPicPr>
        <p:blipFill>
          <a:blip r:embed="rId2" cstate="print"/>
          <a:srcRect/>
          <a:stretch>
            <a:fillRect/>
          </a:stretch>
        </p:blipFill>
        <p:spPr bwMode="auto">
          <a:xfrm>
            <a:off x="990600" y="1371600"/>
            <a:ext cx="7101092" cy="4267200"/>
          </a:xfrm>
          <a:prstGeom prst="rect">
            <a:avLst/>
          </a:prstGeom>
          <a:noFill/>
        </p:spPr>
      </p:pic>
      <p:pic>
        <p:nvPicPr>
          <p:cNvPr id="7" name="Picture 5" descr="C:\Users\Lad_\Desktop\logo.gif"/>
          <p:cNvPicPr>
            <a:picLocks noChangeAspect="1" noChangeArrowheads="1"/>
          </p:cNvPicPr>
          <p:nvPr/>
        </p:nvPicPr>
        <p:blipFill>
          <a:blip r:embed="rId3" cstate="print"/>
          <a:srcRect/>
          <a:stretch>
            <a:fillRect/>
          </a:stretch>
        </p:blipFill>
        <p:spPr bwMode="auto">
          <a:xfrm>
            <a:off x="0" y="6241837"/>
            <a:ext cx="1981201" cy="616163"/>
          </a:xfrm>
          <a:prstGeom prst="rect">
            <a:avLst/>
          </a:prstGeom>
          <a:noFill/>
        </p:spPr>
      </p:pic>
      <p:sp>
        <p:nvSpPr>
          <p:cNvPr id="8" name="Content Placeholder 2"/>
          <p:cNvSpPr>
            <a:spLocks noGrp="1"/>
          </p:cNvSpPr>
          <p:nvPr>
            <p:ph idx="1"/>
          </p:nvPr>
        </p:nvSpPr>
        <p:spPr>
          <a:xfrm>
            <a:off x="1447800" y="5638800"/>
            <a:ext cx="6172200" cy="838200"/>
          </a:xfrm>
        </p:spPr>
        <p:txBody>
          <a:bodyPr>
            <a:normAutofit/>
          </a:bodyPr>
          <a:lstStyle/>
          <a:p>
            <a:pPr>
              <a:buNone/>
            </a:pPr>
            <a:r>
              <a:rPr lang="en-US" dirty="0" smtClean="0">
                <a:solidFill>
                  <a:srgbClr val="310DB3"/>
                </a:solidFill>
              </a:rPr>
              <a:t>	</a:t>
            </a:r>
            <a:r>
              <a:rPr lang="en-US" sz="1500" b="1" i="1" u="sng" dirty="0" smtClean="0">
                <a:solidFill>
                  <a:srgbClr val="310DB3"/>
                </a:solidFill>
              </a:rPr>
              <a:t>Special thanks to Sam </a:t>
            </a:r>
            <a:r>
              <a:rPr lang="en-US" sz="1500" b="1" i="1" u="sng" dirty="0" err="1" smtClean="0">
                <a:solidFill>
                  <a:srgbClr val="310DB3"/>
                </a:solidFill>
              </a:rPr>
              <a:t>Yannotti</a:t>
            </a:r>
            <a:r>
              <a:rPr lang="en-US" sz="1500" b="1" i="1" u="sng" dirty="0" smtClean="0">
                <a:solidFill>
                  <a:srgbClr val="310DB3"/>
                </a:solidFill>
              </a:rPr>
              <a:t> for helping us to manage the tab order</a:t>
            </a:r>
            <a:endParaRPr lang="en-US" sz="1500" b="1" i="1" u="sng" dirty="0">
              <a:solidFill>
                <a:srgbClr val="310DB3"/>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1394</TotalTime>
  <Words>520</Words>
  <Application>Microsoft Office PowerPoint</Application>
  <PresentationFormat>On-screen Show (4:3)</PresentationFormat>
  <Paragraphs>103</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Group C Class Presentation How to Travel to Hong Kong </vt:lpstr>
      <vt:lpstr>Project Description </vt:lpstr>
      <vt:lpstr> The Road Map &amp; Milestones </vt:lpstr>
      <vt:lpstr>  How To Travel to Hong Kong  </vt:lpstr>
      <vt:lpstr> B.C. </vt:lpstr>
      <vt:lpstr> Second iteration –Project Profile Profile avatar, project description, settings,  and member privileges created </vt:lpstr>
      <vt:lpstr> Third step                                background, header picture, roadmap created </vt:lpstr>
      <vt:lpstr> 700 words proposal </vt:lpstr>
      <vt:lpstr> Additional pages, tabs,  sub tabs, and headers </vt:lpstr>
      <vt:lpstr> Dropped all links into specially created tab, working MLA for Works Cited </vt:lpstr>
      <vt:lpstr>How our research helped us to inform the project ? </vt:lpstr>
      <vt:lpstr>The Proposal of 700 words! </vt:lpstr>
      <vt:lpstr>How the proposal was done? </vt:lpstr>
      <vt:lpstr>Actual text of the proposal  </vt:lpstr>
      <vt:lpstr>Proposal text continued </vt:lpstr>
      <vt:lpstr>Proposal text continued </vt:lpstr>
      <vt:lpstr>  Our Documentation Page   </vt:lpstr>
      <vt:lpstr>Documentation Part </vt:lpstr>
      <vt:lpstr>Documentation continued </vt:lpstr>
      <vt:lpstr>The part of the process integrating and implementing  the tool </vt:lpstr>
      <vt:lpstr>Let's go? </vt:lpstr>
      <vt:lpstr>  </vt:lpstr>
      <vt:lpstr> Works Cited  </vt:lpstr>
      <vt:lpstr> Works Cited cont’d  </vt:lpstr>
      <vt:lpstr>The End</vt:lpstr>
    </vt:vector>
  </TitlesOfParts>
  <Company>DreamLair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Travel to Hong Kong</dc:title>
  <dc:creator>Lad_</dc:creator>
  <cp:lastModifiedBy>Lad_</cp:lastModifiedBy>
  <cp:revision>131</cp:revision>
  <dcterms:created xsi:type="dcterms:W3CDTF">2015-12-11T04:38:18Z</dcterms:created>
  <dcterms:modified xsi:type="dcterms:W3CDTF">2015-12-15T18:16:27Z</dcterms:modified>
</cp:coreProperties>
</file>