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9" r:id="rId1"/>
  </p:sldMasterIdLst>
  <p:notesMasterIdLst>
    <p:notesMasterId r:id="rId20"/>
  </p:notesMasterIdLst>
  <p:handoutMasterIdLst>
    <p:handoutMasterId r:id="rId21"/>
  </p:handoutMasterIdLst>
  <p:sldIdLst>
    <p:sldId id="256" r:id="rId2"/>
    <p:sldId id="341" r:id="rId3"/>
    <p:sldId id="351" r:id="rId4"/>
    <p:sldId id="342" r:id="rId5"/>
    <p:sldId id="258" r:id="rId6"/>
    <p:sldId id="301" r:id="rId7"/>
    <p:sldId id="344" r:id="rId8"/>
    <p:sldId id="302" r:id="rId9"/>
    <p:sldId id="335" r:id="rId10"/>
    <p:sldId id="332" r:id="rId11"/>
    <p:sldId id="334" r:id="rId12"/>
    <p:sldId id="331" r:id="rId13"/>
    <p:sldId id="276" r:id="rId14"/>
    <p:sldId id="306" r:id="rId15"/>
    <p:sldId id="318" r:id="rId16"/>
    <p:sldId id="319" r:id="rId17"/>
    <p:sldId id="353" r:id="rId18"/>
    <p:sldId id="343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008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43" autoAdjust="0"/>
    <p:restoredTop sz="88807" autoAdjust="0"/>
  </p:normalViewPr>
  <p:slideViewPr>
    <p:cSldViewPr snapToGrid="0">
      <p:cViewPr varScale="1">
        <p:scale>
          <a:sx n="99" d="100"/>
          <a:sy n="99" d="100"/>
        </p:scale>
        <p:origin x="17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78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B5C621-933F-4579-9008-D862C56F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43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C29DEB-6DB0-4D2C-8465-F1158AC3CA2B}" type="datetimeFigureOut">
              <a:rPr lang="en-US" smtClean="0"/>
              <a:t>8/12/20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8DDAFF-C47C-44F5-99A2-85FF73E24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6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DDAFF-C47C-44F5-99A2-85FF73E24A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53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8F9EC-7E15-4371-899C-63594580621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8F9EC-7E15-4371-899C-63594580621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541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8F9EC-7E15-4371-899C-63594580621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57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8F9EC-7E15-4371-899C-63594580621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07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DDAFF-C47C-44F5-99A2-85FF73E24A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65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8F9EC-7E15-4371-899C-63594580621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9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768"/>
              </a:spcBef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DDAFF-C47C-44F5-99A2-85FF73E24A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8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DDAFF-C47C-44F5-99A2-85FF73E24A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0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DDAFF-C47C-44F5-99A2-85FF73E24A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6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DDAFF-C47C-44F5-99A2-85FF73E24A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81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8F9EC-7E15-4371-899C-63594580621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61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8F9EC-7E15-4371-899C-63594580621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62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8F9EC-7E15-4371-899C-63594580621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93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8F9EC-7E15-4371-899C-63594580621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2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8/12/20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3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8/12/20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9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8BDECAF-D3BE-4069-9C78-642ECCD01477}" type="datetimeFigureOut">
              <a:rPr lang="en-US" smtClean="0"/>
              <a:t>8/12/20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8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8/12/20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5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7F47CF-67C9-420C-80A5-E2069FF0C2DF}" type="datetimeFigureOut">
              <a:rPr lang="en-US" smtClean="0"/>
              <a:t>8/12/20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364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8/12/20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4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8/12/20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6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8/12/20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5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8/12/20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54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0C3BFE2-83B7-4B0A-B9D3-AB28331082B3}" type="datetimeFigureOut">
              <a:rPr lang="en-US" smtClean="0"/>
              <a:t>8/12/20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33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8/12/20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8/12/20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025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m2FMpJVqO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ZKlibN-KK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ecutive abstract writing services dallas t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8"/>
          <a:stretch/>
        </p:blipFill>
        <p:spPr bwMode="auto">
          <a:xfrm>
            <a:off x="6563910" y="838513"/>
            <a:ext cx="5046899" cy="32375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95CAE9-F9A2-AA4D-A3A8-CB501273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3710387"/>
            <a:ext cx="8128854" cy="1934091"/>
          </a:xfrm>
        </p:spPr>
        <p:txBody>
          <a:bodyPr>
            <a:normAutofit fontScale="90000"/>
          </a:bodyPr>
          <a:lstStyle/>
          <a:p>
            <a:r>
              <a:rPr lang="en-US" sz="4400" b="1" dirty="0" err="1">
                <a:solidFill>
                  <a:schemeClr val="tx1"/>
                </a:solidFill>
              </a:rPr>
              <a:t>Servicescapes</a:t>
            </a:r>
            <a:r>
              <a:rPr lang="en-US" sz="4400" b="1" dirty="0">
                <a:solidFill>
                  <a:schemeClr val="tx1"/>
                </a:solidFill>
              </a:rPr>
              <a:t> and Sensory Marketing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2700" b="1" dirty="0">
                <a:solidFill>
                  <a:schemeClr val="tx1"/>
                </a:solidFill>
              </a:rPr>
              <a:t>Managing the Firm’s Physical Evidence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CB2A73-BC63-F548-8B94-B3F28054C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933946"/>
            <a:ext cx="11029617" cy="59867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HMGT 4702 Hospitality Service Marketing Management | Ellen Kim</a:t>
            </a:r>
          </a:p>
        </p:txBody>
      </p:sp>
    </p:spTree>
    <p:extLst>
      <p:ext uri="{BB962C8B-B14F-4D97-AF65-F5344CB8AC3E}">
        <p14:creationId xmlns:p14="http://schemas.microsoft.com/office/powerpoint/2010/main" val="108996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Sight Appeals: Signage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768"/>
              </a:spcBef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firm’s sign has two major purposes:</a:t>
            </a:r>
          </a:p>
          <a:p>
            <a:pPr marL="914400" lvl="1" indent="-457200">
              <a:spcBef>
                <a:spcPts val="768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identify the firm</a:t>
            </a:r>
          </a:p>
          <a:p>
            <a:pPr marL="914400" lvl="1" indent="-457200">
              <a:spcBef>
                <a:spcPts val="768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attract attention</a:t>
            </a:r>
          </a:p>
        </p:txBody>
      </p:sp>
    </p:spTree>
    <p:extLst>
      <p:ext uri="{BB962C8B-B14F-4D97-AF65-F5344CB8AC3E}">
        <p14:creationId xmlns:p14="http://schemas.microsoft.com/office/powerpoint/2010/main" val="68624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Sight Appeals: Lighting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768"/>
              </a:spcBef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light indicates formality and slower pace.</a:t>
            </a:r>
          </a:p>
          <a:p>
            <a:pPr>
              <a:spcBef>
                <a:spcPts val="768"/>
              </a:spcBef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environment with bright light is perceived as informal, exciting, and cheerful.</a:t>
            </a:r>
          </a:p>
        </p:txBody>
      </p:sp>
    </p:spTree>
    <p:extLst>
      <p:ext uri="{BB962C8B-B14F-4D97-AF65-F5344CB8AC3E}">
        <p14:creationId xmlns:p14="http://schemas.microsoft.com/office/powerpoint/2010/main" val="1497098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Sound Appeals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36682"/>
          </a:xfrm>
        </p:spPr>
        <p:txBody>
          <a:bodyPr>
            <a:normAutofit/>
          </a:bodyPr>
          <a:lstStyle/>
          <a:p>
            <a:pPr>
              <a:spcBef>
                <a:spcPts val="768"/>
              </a:spcBef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appeals have three major roles:</a:t>
            </a:r>
          </a:p>
          <a:p>
            <a:pPr marL="914400" lvl="1" indent="-457200">
              <a:spcBef>
                <a:spcPts val="768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 setter</a:t>
            </a:r>
          </a:p>
          <a:p>
            <a:pPr marL="914400" lvl="1" indent="-457200">
              <a:spcBef>
                <a:spcPts val="768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grabber</a:t>
            </a:r>
          </a:p>
          <a:p>
            <a:pPr marL="914400" lvl="1" indent="-457200">
              <a:spcBef>
                <a:spcPts val="768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Informer</a:t>
            </a:r>
          </a:p>
          <a:p>
            <a:pPr>
              <a:spcBef>
                <a:spcPts val="768"/>
              </a:spcBef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Proactive methods for purposely inserting sound into the service encounter can be accomplished through the strategic use of music and announcements</a:t>
            </a:r>
          </a:p>
          <a:p>
            <a:pPr>
              <a:spcBef>
                <a:spcPts val="768"/>
              </a:spcBef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can also be a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distraction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consumer’s experience</a:t>
            </a:r>
          </a:p>
          <a:p>
            <a:pPr lvl="1">
              <a:spcBef>
                <a:spcPts val="768"/>
              </a:spcBef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Consequently, sound avoidance tactics should also be considered</a:t>
            </a:r>
          </a:p>
        </p:txBody>
      </p:sp>
    </p:spTree>
    <p:extLst>
      <p:ext uri="{BB962C8B-B14F-4D97-AF65-F5344CB8AC3E}">
        <p14:creationId xmlns:p14="http://schemas.microsoft.com/office/powerpoint/2010/main" val="413929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The Impact of Background Music on Restaurant Patrons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487" y="2469775"/>
            <a:ext cx="9041813" cy="338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16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Scent Appeals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768"/>
              </a:spcBef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Stale, musty, foul odors affect everyone and are sure to creative negative impressions</a:t>
            </a:r>
          </a:p>
          <a:p>
            <a:pPr>
              <a:spcBef>
                <a:spcPts val="768"/>
              </a:spcBef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Pleasurable scents often induce customers to make purchases and can affect the perception of products that do not naturally have their own scent</a:t>
            </a:r>
          </a:p>
        </p:txBody>
      </p:sp>
    </p:spTree>
    <p:extLst>
      <p:ext uri="{BB962C8B-B14F-4D97-AF65-F5344CB8AC3E}">
        <p14:creationId xmlns:p14="http://schemas.microsoft.com/office/powerpoint/2010/main" val="2277495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Touch Appeals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1192" y="2180496"/>
            <a:ext cx="7159521" cy="3975348"/>
          </a:xfrm>
        </p:spPr>
        <p:txBody>
          <a:bodyPr>
            <a:normAutofit/>
          </a:bodyPr>
          <a:lstStyle/>
          <a:p>
            <a:pPr>
              <a:spcBef>
                <a:spcPts val="768"/>
              </a:spcBef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Liberal return policies</a:t>
            </a:r>
          </a:p>
          <a:p>
            <a:pPr>
              <a:spcBef>
                <a:spcPts val="768"/>
              </a:spcBef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“Open houses”</a:t>
            </a:r>
          </a:p>
          <a:p>
            <a:pPr>
              <a:spcBef>
                <a:spcPts val="768"/>
              </a:spcBef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Shaking hands with customers</a:t>
            </a:r>
          </a:p>
          <a:p>
            <a:pPr>
              <a:spcBef>
                <a:spcPts val="768"/>
              </a:spcBef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Engaging in face-to-face communications with customers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C147F1-3388-AE4E-B021-41D86F9964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428"/>
          <a:stretch/>
        </p:blipFill>
        <p:spPr>
          <a:xfrm>
            <a:off x="7927808" y="2257143"/>
            <a:ext cx="3683000" cy="410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44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Taste Appeals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768"/>
              </a:spcBef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Taste appeals are the equivalent of providing the customer with samples of the service.</a:t>
            </a:r>
          </a:p>
        </p:txBody>
      </p:sp>
    </p:spTree>
    <p:extLst>
      <p:ext uri="{BB962C8B-B14F-4D97-AF65-F5344CB8AC3E}">
        <p14:creationId xmlns:p14="http://schemas.microsoft.com/office/powerpoint/2010/main" val="1397200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37735-FC1C-374B-B99E-54903B14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Sensory importance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8E3AECD-2DE1-6C46-90AA-C8AE9D96E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835" r="51465"/>
          <a:stretch/>
        </p:blipFill>
        <p:spPr>
          <a:xfrm>
            <a:off x="1298224" y="2009870"/>
            <a:ext cx="4797776" cy="3610736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9B9BE5-2731-F34C-B71C-C2F784380CE4}"/>
              </a:ext>
            </a:extLst>
          </p:cNvPr>
          <p:cNvSpPr/>
          <p:nvPr/>
        </p:nvSpPr>
        <p:spPr>
          <a:xfrm>
            <a:off x="506417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7F4BDC-4D9E-C746-A377-A84C0CC3CD7C}"/>
              </a:ext>
            </a:extLst>
          </p:cNvPr>
          <p:cNvSpPr/>
          <p:nvPr/>
        </p:nvSpPr>
        <p:spPr>
          <a:xfrm>
            <a:off x="1575304" y="5914520"/>
            <a:ext cx="9424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senses work in combination. The higher the number of sensory memories activated, the stronger the bounding between brand and consumer.</a:t>
            </a:r>
          </a:p>
        </p:txBody>
      </p:sp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6DB1B0A2-AF99-344D-9E92-1378B0480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65" t="1835"/>
          <a:stretch/>
        </p:blipFill>
        <p:spPr>
          <a:xfrm>
            <a:off x="6385710" y="2009870"/>
            <a:ext cx="4797777" cy="361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4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sz="4000" b="1" dirty="0"/>
              <a:t>Managing the Senses </a:t>
            </a:r>
            <a:br>
              <a:rPr lang="en-US" sz="4000" b="1" dirty="0"/>
            </a:br>
            <a:r>
              <a:rPr lang="en-US" sz="4000" b="1" dirty="0"/>
              <a:t>When Creating </a:t>
            </a:r>
            <a:r>
              <a:rPr lang="en-US" sz="4000" b="1" dirty="0" err="1"/>
              <a:t>Servicescapes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86559"/>
          </a:xfrm>
        </p:spPr>
        <p:txBody>
          <a:bodyPr>
            <a:normAutofit/>
          </a:bodyPr>
          <a:lstStyle/>
          <a:p>
            <a:pPr>
              <a:spcBef>
                <a:spcPts val="768"/>
              </a:spcBef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the firm’s target market?</a:t>
            </a:r>
          </a:p>
          <a:p>
            <a:pPr>
              <a:spcBef>
                <a:spcPts val="768"/>
              </a:spcBef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target market seek from the service experience?</a:t>
            </a:r>
          </a:p>
          <a:p>
            <a:pPr>
              <a:spcBef>
                <a:spcPts val="768"/>
              </a:spcBef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atmospheric elements can reinforce the beliefs and emotional reactions that buyers seek?</a:t>
            </a:r>
          </a:p>
          <a:p>
            <a:pPr>
              <a:spcBef>
                <a:spcPts val="768"/>
              </a:spcBef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these same atmospheric elements affect employee satisfaction and the firm’s operations?</a:t>
            </a:r>
          </a:p>
          <a:p>
            <a:pPr>
              <a:spcBef>
                <a:spcPts val="768"/>
              </a:spcBef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suggested atmosphere development plan compete effectively with competitors’ atmospheres?</a:t>
            </a:r>
          </a:p>
        </p:txBody>
      </p:sp>
    </p:spTree>
    <p:extLst>
      <p:ext uri="{BB962C8B-B14F-4D97-AF65-F5344CB8AC3E}">
        <p14:creationId xmlns:p14="http://schemas.microsoft.com/office/powerpoint/2010/main" val="137784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572860-56EA-8148-AEA3-D0E9BCB80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Learning 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FE2BA6-98A2-654E-86C5-C46A13BF1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768"/>
              </a:spcBef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Appreciate the strategic role of physical evidence as it relates to the marketing of service firms.</a:t>
            </a:r>
          </a:p>
          <a:p>
            <a:pPr>
              <a:spcBef>
                <a:spcPts val="768"/>
              </a:spcBef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the role of the stimulus-response model in forming service evaluations.</a:t>
            </a:r>
          </a:p>
          <a:p>
            <a:pPr>
              <a:spcBef>
                <a:spcPts val="768"/>
              </a:spcBef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the major components of the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servicescapes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model.</a:t>
            </a:r>
          </a:p>
          <a:p>
            <a:pPr>
              <a:spcBef>
                <a:spcPts val="768"/>
              </a:spcBef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managerial use of sensory cues when developing tactical design strategies.</a:t>
            </a:r>
          </a:p>
        </p:txBody>
      </p:sp>
    </p:spTree>
    <p:extLst>
      <p:ext uri="{BB962C8B-B14F-4D97-AF65-F5344CB8AC3E}">
        <p14:creationId xmlns:p14="http://schemas.microsoft.com/office/powerpoint/2010/main" val="255752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B87B6-F90D-6943-9C20-2C9D561DE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34604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tx1"/>
                </a:solidFill>
              </a:rPr>
              <a:t>"I recently went to a new doctor and noticed he was located in something called the Professional Building. I felt better right away."</a:t>
            </a:r>
          </a:p>
          <a:p>
            <a:pPr marL="0" indent="0" algn="r">
              <a:buNone/>
            </a:pPr>
            <a:endParaRPr lang="en-US" sz="3600" i="1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en-US" sz="3600" i="1" dirty="0">
                <a:solidFill>
                  <a:schemeClr val="tx1"/>
                </a:solidFill>
              </a:rPr>
              <a:t>George Carlin, Comedian</a:t>
            </a:r>
          </a:p>
        </p:txBody>
      </p:sp>
    </p:spTree>
    <p:extLst>
      <p:ext uri="{BB962C8B-B14F-4D97-AF65-F5344CB8AC3E}">
        <p14:creationId xmlns:p14="http://schemas.microsoft.com/office/powerpoint/2010/main" val="101380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0FD27E-6852-1547-BE83-63F772972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4574"/>
            <a:ext cx="11029616" cy="1013800"/>
          </a:xfrm>
        </p:spPr>
        <p:txBody>
          <a:bodyPr anchor="b">
            <a:no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Physical Evidence of Service firms</a:t>
            </a:r>
            <a:endParaRPr lang="en-US" sz="36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8052A1-C9F4-364D-9E16-E4C95E5FB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01254"/>
          </a:xfrm>
        </p:spPr>
        <p:txBody>
          <a:bodyPr>
            <a:normAutofit/>
          </a:bodyPr>
          <a:lstStyle/>
          <a:p>
            <a:pPr>
              <a:spcBef>
                <a:spcPts val="768"/>
              </a:spcBef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evidence is composed of three categories:</a:t>
            </a:r>
          </a:p>
          <a:p>
            <a:pPr marL="804863" lvl="1" indent="-347663">
              <a:spcBef>
                <a:spcPts val="768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exterior</a:t>
            </a:r>
          </a:p>
          <a:p>
            <a:pPr marL="804863" lvl="1" indent="-347663">
              <a:spcBef>
                <a:spcPts val="768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interior</a:t>
            </a:r>
          </a:p>
          <a:p>
            <a:pPr marL="804863" lvl="1" indent="-347663">
              <a:spcBef>
                <a:spcPts val="768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tangibles</a:t>
            </a:r>
          </a:p>
          <a:p>
            <a:pPr marL="804863" lvl="1" indent="-347663">
              <a:spcBef>
                <a:spcPts val="768"/>
              </a:spcBef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68"/>
              </a:spcBef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extensive use of physical evidence </a:t>
            </a:r>
          </a:p>
          <a:p>
            <a:pPr marL="0" indent="0">
              <a:spcBef>
                <a:spcPts val="768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varies by the type of service firm.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1CEDA80E-2737-C44A-B9CE-0224978D8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779" y="3387144"/>
            <a:ext cx="3776028" cy="22924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B58E69-A409-FE44-AEE2-5E3D1B9BF6AE}"/>
              </a:ext>
            </a:extLst>
          </p:cNvPr>
          <p:cNvSpPr/>
          <p:nvPr/>
        </p:nvSpPr>
        <p:spPr>
          <a:xfrm>
            <a:off x="7742667" y="5876778"/>
            <a:ext cx="39602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3"/>
              </a:rPr>
              <a:t>https://www.youtube.com/watch?v=Om2FMpJVqOY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7B9BD8-C1C0-5646-A6B2-A34900195558}"/>
              </a:ext>
            </a:extLst>
          </p:cNvPr>
          <p:cNvSpPr/>
          <p:nvPr/>
        </p:nvSpPr>
        <p:spPr>
          <a:xfrm>
            <a:off x="7637646" y="3142445"/>
            <a:ext cx="4170291" cy="333562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27681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251BAE-A7F5-164A-9D1D-A9255990A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/>
              <a:t>Servicescape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2756" y="2166428"/>
            <a:ext cx="7181609" cy="416403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of physical evidence to design service environments.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style and appearance of </a:t>
            </a:r>
            <a:r>
              <a:rPr lang="en-US" altLang="en-US" sz="2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physical surroundings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experiential elements</a:t>
            </a:r>
            <a:r>
              <a:rPr lang="en-US" altLang="en-US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encountered by customers at service delivery sites. </a:t>
            </a:r>
          </a:p>
        </p:txBody>
      </p:sp>
      <p:pic>
        <p:nvPicPr>
          <p:cNvPr id="6" name="Content Placeholder 3">
            <a:hlinkClick r:id="rId3"/>
            <a:extLst>
              <a:ext uri="{FF2B5EF4-FFF2-40B4-BE49-F238E27FC236}">
                <a16:creationId xmlns:a16="http://schemas.microsoft.com/office/drawing/2014/main" id="{882C1F91-9838-3F43-B45E-609FD9F5A7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7"/>
          <a:stretch/>
        </p:blipFill>
        <p:spPr>
          <a:xfrm>
            <a:off x="676177" y="2969528"/>
            <a:ext cx="3848006" cy="21880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056F93-F34F-A441-827E-5239DBD61C1C}"/>
              </a:ext>
            </a:extLst>
          </p:cNvPr>
          <p:cNvSpPr/>
          <p:nvPr/>
        </p:nvSpPr>
        <p:spPr>
          <a:xfrm>
            <a:off x="647444" y="5329215"/>
            <a:ext cx="3848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400" dirty="0"/>
              <a:t>Source: </a:t>
            </a:r>
          </a:p>
          <a:p>
            <a:pPr defTabSz="914400">
              <a:defRPr/>
            </a:pPr>
            <a:r>
              <a:rPr lang="en-US" sz="1400" dirty="0"/>
              <a:t>https://</a:t>
            </a:r>
            <a:r>
              <a:rPr lang="en-US" sz="1400" dirty="0" err="1"/>
              <a:t>www.youtube.com</a:t>
            </a:r>
            <a:r>
              <a:rPr lang="en-US" sz="1400" dirty="0"/>
              <a:t>/</a:t>
            </a:r>
            <a:r>
              <a:rPr lang="en-US" sz="1400" dirty="0" err="1"/>
              <a:t>watch?v</a:t>
            </a:r>
            <a:r>
              <a:rPr lang="en-US" sz="1400" dirty="0"/>
              <a:t>=7ZKlibN-KKU</a:t>
            </a:r>
          </a:p>
        </p:txBody>
      </p:sp>
    </p:spTree>
    <p:extLst>
      <p:ext uri="{BB962C8B-B14F-4D97-AF65-F5344CB8AC3E}">
        <p14:creationId xmlns:p14="http://schemas.microsoft.com/office/powerpoint/2010/main" val="355076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C8CFAA-D4C9-EB4E-95E2-4DD5F4D4786E}"/>
              </a:ext>
            </a:extLst>
          </p:cNvPr>
          <p:cNvSpPr/>
          <p:nvPr/>
        </p:nvSpPr>
        <p:spPr>
          <a:xfrm>
            <a:off x="1384300" y="416459"/>
            <a:ext cx="10475740" cy="181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6AF25AF-D658-E648-A5A9-90DD4592F9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4266" y="0"/>
            <a:ext cx="1384300" cy="6858000"/>
          </a:xfrm>
          <a:solidFill>
            <a:schemeClr val="bg1"/>
          </a:solidFill>
        </p:spPr>
        <p:txBody>
          <a:bodyPr vert="vert" anchor="b">
            <a:normAutofit/>
          </a:bodyPr>
          <a:lstStyle/>
          <a:p>
            <a:pPr algn="ctr"/>
            <a:r>
              <a:rPr lang="en-GB" sz="3600" b="1" dirty="0">
                <a:solidFill>
                  <a:schemeClr val="accent3">
                    <a:lumMod val="50000"/>
                  </a:schemeClr>
                </a:solidFill>
              </a:rPr>
              <a:t>The Servicescape Model </a:t>
            </a:r>
            <a:br>
              <a:rPr lang="en-GB" sz="3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sz="3600" b="1" dirty="0">
                <a:solidFill>
                  <a:schemeClr val="accent3">
                    <a:lumMod val="50000"/>
                  </a:schemeClr>
                </a:solidFill>
              </a:rPr>
              <a:t>by Booms &amp; Bitner 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9463B2A1-EAE2-9A49-94E5-DBC2A8F1DE3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580237" y="284383"/>
            <a:ext cx="8139065" cy="6452214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876CF6-D03C-F84C-A550-E54766442A21}"/>
              </a:ext>
            </a:extLst>
          </p:cNvPr>
          <p:cNvSpPr/>
          <p:nvPr/>
        </p:nvSpPr>
        <p:spPr>
          <a:xfrm>
            <a:off x="2471596" y="135802"/>
            <a:ext cx="3422210" cy="6246891"/>
          </a:xfrm>
          <a:prstGeom prst="rect">
            <a:avLst/>
          </a:prstGeom>
          <a:solidFill>
            <a:schemeClr val="accent2">
              <a:lumMod val="20000"/>
              <a:lumOff val="8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C09B7B-5104-1441-A263-80BA253FE0A0}"/>
              </a:ext>
            </a:extLst>
          </p:cNvPr>
          <p:cNvSpPr/>
          <p:nvPr/>
        </p:nvSpPr>
        <p:spPr>
          <a:xfrm>
            <a:off x="6002447" y="135802"/>
            <a:ext cx="2851842" cy="6246891"/>
          </a:xfrm>
          <a:prstGeom prst="rect">
            <a:avLst/>
          </a:prstGeom>
          <a:solidFill>
            <a:schemeClr val="accent5">
              <a:lumMod val="20000"/>
              <a:lumOff val="8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C3B55F-58A0-1D48-8380-6A96635C906F}"/>
              </a:ext>
            </a:extLst>
          </p:cNvPr>
          <p:cNvSpPr/>
          <p:nvPr/>
        </p:nvSpPr>
        <p:spPr>
          <a:xfrm>
            <a:off x="8962929" y="135802"/>
            <a:ext cx="1620571" cy="6600795"/>
          </a:xfrm>
          <a:prstGeom prst="rect">
            <a:avLst/>
          </a:prstGeom>
          <a:solidFill>
            <a:srgbClr val="00FDF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3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2EB0-6107-9A49-BBB9-9EFA6753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3600" b="1" dirty="0"/>
              <a:t>Managing the Senses </a:t>
            </a:r>
            <a:br>
              <a:rPr lang="en-US" sz="3600" b="1" dirty="0"/>
            </a:br>
            <a:r>
              <a:rPr lang="en-US" sz="3600" b="1" dirty="0"/>
              <a:t>When Creating </a:t>
            </a:r>
            <a:r>
              <a:rPr lang="en-US" sz="3600" b="1" dirty="0" err="1"/>
              <a:t>Servicescapes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C353F-22B6-2E48-8C38-6AD4E3253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Sight appeals: location, size, shape, colors, location, architecture, signage, entrance, lighting </a:t>
            </a: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appeals: music, announcements, sound avoidance</a:t>
            </a: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Scent appeals </a:t>
            </a: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 appeals</a:t>
            </a: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Taste appeals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2CEC9E-2B29-F845-A3F4-FE9BC847B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67" y="4416221"/>
            <a:ext cx="5993151" cy="173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5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Sight Appeals: Location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768"/>
              </a:spcBef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evaluating locations for the firm, three questions need to be addressed:</a:t>
            </a:r>
          </a:p>
          <a:p>
            <a:pPr marL="914400" lvl="1" indent="-457200">
              <a:spcBef>
                <a:spcPts val="768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visible is the firm?</a:t>
            </a:r>
          </a:p>
          <a:p>
            <a:pPr marL="914400" lvl="1" indent="-457200">
              <a:spcBef>
                <a:spcPts val="768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compatible is the firm with its surrounding environment?</a:t>
            </a:r>
          </a:p>
          <a:p>
            <a:pPr marL="914400" lvl="1" indent="-457200">
              <a:spcBef>
                <a:spcPts val="768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convenient is the location to target customers?</a:t>
            </a:r>
          </a:p>
        </p:txBody>
      </p:sp>
    </p:spTree>
    <p:extLst>
      <p:ext uri="{BB962C8B-B14F-4D97-AF65-F5344CB8AC3E}">
        <p14:creationId xmlns:p14="http://schemas.microsoft.com/office/powerpoint/2010/main" val="3148103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Sight Appeals: Entrance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1192" y="2523396"/>
            <a:ext cx="6530808" cy="3678303"/>
          </a:xfrm>
        </p:spPr>
        <p:txBody>
          <a:bodyPr>
            <a:normAutofit/>
          </a:bodyPr>
          <a:lstStyle/>
          <a:p>
            <a:pPr>
              <a:spcBef>
                <a:spcPts val="768"/>
              </a:spcBef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firm’s entrance and foyer areas can dramatically influence customer perceptions about the firm’s activities.</a:t>
            </a:r>
          </a:p>
          <a:p>
            <a:pPr>
              <a:spcBef>
                <a:spcPts val="768"/>
              </a:spcBef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Tactical considerations include lighting, safety, and functionality.</a:t>
            </a:r>
          </a:p>
          <a:p>
            <a:pPr>
              <a:spcBef>
                <a:spcPts val="768"/>
              </a:spcBef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5E7E4F-E236-734A-ACAC-5E86C6D38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901" y="2762347"/>
            <a:ext cx="4397206" cy="271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2871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{8528D1A2-FD9A-4C4D-84BD-6DEB6740C4A3}tf10001123</Template>
  <TotalTime>2420</TotalTime>
  <Words>609</Words>
  <Application>Microsoft Macintosh PowerPoint</Application>
  <PresentationFormat>Widescreen</PresentationFormat>
  <Paragraphs>88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Gill Sans MT</vt:lpstr>
      <vt:lpstr>Wingdings 2</vt:lpstr>
      <vt:lpstr>Dividend</vt:lpstr>
      <vt:lpstr>Servicescapes and Sensory Marketing Managing the Firm’s Physical Evidence</vt:lpstr>
      <vt:lpstr>Learning Goals</vt:lpstr>
      <vt:lpstr>PowerPoint Presentation</vt:lpstr>
      <vt:lpstr>Physical Evidence of Service firms</vt:lpstr>
      <vt:lpstr>Servicescape</vt:lpstr>
      <vt:lpstr>The Servicescape Model  by Booms &amp; Bitner </vt:lpstr>
      <vt:lpstr>Managing the Senses  When Creating Servicescapes</vt:lpstr>
      <vt:lpstr>Sight Appeals: Location</vt:lpstr>
      <vt:lpstr>Sight Appeals: Entrance</vt:lpstr>
      <vt:lpstr>Sight Appeals: Signage</vt:lpstr>
      <vt:lpstr>Sight Appeals: Lighting</vt:lpstr>
      <vt:lpstr>Sound Appeals</vt:lpstr>
      <vt:lpstr>The Impact of Background Music on Restaurant Patrons</vt:lpstr>
      <vt:lpstr>Scent Appeals</vt:lpstr>
      <vt:lpstr>Touch Appeals</vt:lpstr>
      <vt:lpstr>Taste Appeals</vt:lpstr>
      <vt:lpstr>Sensory importance</vt:lpstr>
      <vt:lpstr>Managing the Senses  When Creating Servicescapes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SErvicescapes</dc:title>
  <dc:creator>Ellen</dc:creator>
  <cp:lastModifiedBy>Ellen Kim</cp:lastModifiedBy>
  <cp:revision>603</cp:revision>
  <cp:lastPrinted>2020-02-14T19:35:43Z</cp:lastPrinted>
  <dcterms:created xsi:type="dcterms:W3CDTF">2015-09-12T01:49:47Z</dcterms:created>
  <dcterms:modified xsi:type="dcterms:W3CDTF">2020-08-12T18:29:42Z</dcterms:modified>
</cp:coreProperties>
</file>