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359" r:id="rId4"/>
    <p:sldId id="261" r:id="rId5"/>
    <p:sldId id="260" r:id="rId6"/>
    <p:sldId id="265" r:id="rId7"/>
    <p:sldId id="339" r:id="rId8"/>
    <p:sldId id="367" r:id="rId9"/>
    <p:sldId id="364" r:id="rId10"/>
    <p:sldId id="358" r:id="rId11"/>
    <p:sldId id="3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CF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1" autoAdjust="0"/>
    <p:restoredTop sz="89838" autoAdjust="0"/>
  </p:normalViewPr>
  <p:slideViewPr>
    <p:cSldViewPr snapToGrid="0" snapToObjects="1">
      <p:cViewPr varScale="1">
        <p:scale>
          <a:sx n="95" d="100"/>
          <a:sy n="95" d="100"/>
        </p:scale>
        <p:origin x="184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1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F3631-4992-B442-9F6F-2AF67E4D524A}" type="doc">
      <dgm:prSet loTypeId="urn:microsoft.com/office/officeart/2005/8/layout/default#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88C60B-6CED-1C4D-B1F6-52CF771EBE73}">
      <dgm:prSet phldrT="[Text]" custT="1"/>
      <dgm:spPr/>
      <dgm:t>
        <a:bodyPr/>
        <a:lstStyle/>
        <a:p>
          <a:r>
            <a:rPr lang="en-US" sz="2400" b="1" u="sng" dirty="0">
              <a:solidFill>
                <a:srgbClr val="000000"/>
              </a:solidFill>
            </a:rPr>
            <a:t>Service facilities</a:t>
          </a:r>
        </a:p>
      </dgm:t>
    </dgm:pt>
    <dgm:pt modelId="{E901AB02-C61C-4F4A-A7AE-E4C0FBD1636C}" type="parTrans" cxnId="{B93D1C61-DCDB-BC47-BBBD-A3786FCE5C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9B870D9-F96F-6745-93B9-0FE94F640C5C}" type="sibTrans" cxnId="{B93D1C61-DCDB-BC47-BBBD-A3786FCE5C0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AA4FEE-27F7-D343-A327-E33DD2894E2A}">
      <dgm:prSet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</a:rPr>
            <a:t>Stage on which drama unfolds</a:t>
          </a:r>
        </a:p>
      </dgm:t>
    </dgm:pt>
    <dgm:pt modelId="{C5D85F41-5DE3-874D-A665-950302C69442}" type="parTrans" cxnId="{2A050A76-ED16-D649-8E9B-B2A5FC1096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252F206-F504-C74A-837B-529D3F0E1692}" type="sibTrans" cxnId="{2A050A76-ED16-D649-8E9B-B2A5FC1096E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2FC320-E80B-DB45-9893-5225491BF3D3}">
      <dgm:prSet custT="1"/>
      <dgm:spPr/>
      <dgm:t>
        <a:bodyPr/>
        <a:lstStyle/>
        <a:p>
          <a:r>
            <a:rPr lang="en-US" sz="1500" dirty="0">
              <a:solidFill>
                <a:srgbClr val="000000"/>
              </a:solidFill>
            </a:rPr>
            <a:t>This may change from one act to another </a:t>
          </a:r>
        </a:p>
      </dgm:t>
    </dgm:pt>
    <dgm:pt modelId="{E9E5A6B1-1D49-AD46-8F70-3E92A6986899}" type="parTrans" cxnId="{416FB824-861B-6246-B068-602F3E3ECA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645CDEB-47DA-DF49-9EEA-3438B23384CB}" type="sibTrans" cxnId="{416FB824-861B-6246-B068-602F3E3ECA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F30CD08-A198-0F4A-9D21-5E6E83920A4A}">
      <dgm:prSet custT="1"/>
      <dgm:spPr/>
      <dgm:t>
        <a:bodyPr/>
        <a:lstStyle/>
        <a:p>
          <a:r>
            <a:rPr lang="en-US" sz="2400" b="1" u="sng" dirty="0">
              <a:solidFill>
                <a:srgbClr val="000000"/>
              </a:solidFill>
            </a:rPr>
            <a:t>Personnel</a:t>
          </a:r>
          <a:endParaRPr lang="en-US" sz="2300" b="1" u="sng" dirty="0">
            <a:solidFill>
              <a:srgbClr val="000000"/>
            </a:solidFill>
          </a:endParaRPr>
        </a:p>
      </dgm:t>
    </dgm:pt>
    <dgm:pt modelId="{3A3995EA-02BE-7E40-9704-12DC4B8ACB73}" type="parTrans" cxnId="{33590F3A-E74E-2040-A2DD-3184D343B04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8B0E51B-E2E0-8546-9016-612B2062A931}" type="sibTrans" cxnId="{33590F3A-E74E-2040-A2DD-3184D343B04E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CEE6F4F-7E94-FC41-8A19-55E8E16FF5D5}">
      <dgm:prSet/>
      <dgm:spPr/>
      <dgm:t>
        <a:bodyPr/>
        <a:lstStyle/>
        <a:p>
          <a:r>
            <a:rPr lang="en-US" sz="1500" dirty="0">
              <a:solidFill>
                <a:srgbClr val="000000"/>
              </a:solidFill>
            </a:rPr>
            <a:t>Front stage personnel are like members of a cast</a:t>
          </a:r>
        </a:p>
      </dgm:t>
    </dgm:pt>
    <dgm:pt modelId="{A3FD80A7-EE1A-B642-9BE5-04C056B4119F}" type="parTrans" cxnId="{C62429B6-FEE2-A643-88E8-0F9BCA2BD02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A2EE2AE-B48C-F74E-8FBE-F9721F6849B0}" type="sibTrans" cxnId="{C62429B6-FEE2-A643-88E8-0F9BCA2BD02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0C544C-C0DD-5944-934A-687855612C53}">
      <dgm:prSet/>
      <dgm:spPr/>
      <dgm:t>
        <a:bodyPr/>
        <a:lstStyle/>
        <a:p>
          <a:r>
            <a:rPr lang="en-US" sz="1500" dirty="0">
              <a:solidFill>
                <a:srgbClr val="000000"/>
              </a:solidFill>
            </a:rPr>
            <a:t>Backstage personnel are support production team</a:t>
          </a:r>
        </a:p>
      </dgm:t>
    </dgm:pt>
    <dgm:pt modelId="{53F817E6-9EB1-FF46-B54A-FDFED17351A8}" type="parTrans" cxnId="{2082C2B8-7CC2-3E43-892B-1E32F97E03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B6848FC-629C-6544-A707-67D276ED61F1}" type="sibTrans" cxnId="{2082C2B8-7CC2-3E43-892B-1E32F97E03B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6E675F-D882-6D49-AD52-C22C841FF49F}">
      <dgm:prSet/>
      <dgm:spPr/>
      <dgm:t>
        <a:bodyPr/>
        <a:lstStyle/>
        <a:p>
          <a:r>
            <a:rPr lang="en-US" b="1" u="sng" dirty="0">
              <a:solidFill>
                <a:srgbClr val="000000"/>
              </a:solidFill>
            </a:rPr>
            <a:t>Roles </a:t>
          </a:r>
        </a:p>
      </dgm:t>
    </dgm:pt>
    <dgm:pt modelId="{7E5AB0A0-BAF5-C74D-ACE4-1EA72279298A}" type="parTrans" cxnId="{28944E6D-B512-9C40-A90D-015A5DF1D9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5AC0127-0A5C-2D40-A0E0-C4F8F92D6E27}" type="sibTrans" cxnId="{28944E6D-B512-9C40-A90D-015A5DF1D969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B82C9B5-CBED-7B46-9F01-9766C51333DF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Like actors, employees have roles to play and behave in specific ways</a:t>
          </a:r>
        </a:p>
      </dgm:t>
    </dgm:pt>
    <dgm:pt modelId="{090866F7-B8C4-4744-B9B0-1E6D05FE9C1D}" type="parTrans" cxnId="{7450274E-44AA-B04A-B9BC-695D89A209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91CB3E-03CF-4540-99FD-12E3CB7BF468}" type="sibTrans" cxnId="{7450274E-44AA-B04A-B9BC-695D89A209E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E5413CC-8471-8846-9C3C-BD1EA30C97EA}">
      <dgm:prSet/>
      <dgm:spPr/>
      <dgm:t>
        <a:bodyPr/>
        <a:lstStyle/>
        <a:p>
          <a:r>
            <a:rPr lang="en-US" b="1" u="sng" dirty="0">
              <a:solidFill>
                <a:srgbClr val="000000"/>
              </a:solidFill>
            </a:rPr>
            <a:t>Scripts</a:t>
          </a:r>
        </a:p>
      </dgm:t>
    </dgm:pt>
    <dgm:pt modelId="{AD7171D7-D3CB-FF41-BFAB-04E538213D46}" type="parTrans" cxnId="{561C2EC5-898E-DF43-A253-20CBE7C70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1544B72-6470-F04F-962A-6A787FD94229}" type="sibTrans" cxnId="{561C2EC5-898E-DF43-A253-20CBE7C70B8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70142A7-0589-0F4A-BD43-B1807EE9C6B6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Specifies the sequences of behavior for customers and employees</a:t>
          </a:r>
        </a:p>
      </dgm:t>
    </dgm:pt>
    <dgm:pt modelId="{38DA742E-1657-F54D-9897-C0C13755B9FF}" type="parTrans" cxnId="{B45223BD-A037-AA41-A3B4-1245DF4EAC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3DD1D4-35FF-4740-BFF5-FA0C878D8E84}" type="sibTrans" cxnId="{B45223BD-A037-AA41-A3B4-1245DF4EAC0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46B7EF0-F17E-BE40-9609-11D89E2F374E}" type="pres">
      <dgm:prSet presAssocID="{446F3631-4992-B442-9F6F-2AF67E4D524A}" presName="diagram" presStyleCnt="0">
        <dgm:presLayoutVars>
          <dgm:dir/>
          <dgm:resizeHandles val="exact"/>
        </dgm:presLayoutVars>
      </dgm:prSet>
      <dgm:spPr/>
    </dgm:pt>
    <dgm:pt modelId="{8C41884D-A0D8-B54E-B675-4C63B260B440}" type="pres">
      <dgm:prSet presAssocID="{D988C60B-6CED-1C4D-B1F6-52CF771EBE73}" presName="node" presStyleLbl="node1" presStyleIdx="0" presStyleCnt="4" custScaleX="153380" custScaleY="64572">
        <dgm:presLayoutVars>
          <dgm:bulletEnabled val="1"/>
        </dgm:presLayoutVars>
      </dgm:prSet>
      <dgm:spPr/>
    </dgm:pt>
    <dgm:pt modelId="{3B09FE2E-1CB6-CF4C-B697-739E9A55ADF0}" type="pres">
      <dgm:prSet presAssocID="{B9B870D9-F96F-6745-93B9-0FE94F640C5C}" presName="sibTrans" presStyleCnt="0"/>
      <dgm:spPr/>
    </dgm:pt>
    <dgm:pt modelId="{96E2F4A2-6B5A-CB42-BFFD-EEB9F4BEFFC1}" type="pres">
      <dgm:prSet presAssocID="{5F30CD08-A198-0F4A-9D21-5E6E83920A4A}" presName="node" presStyleLbl="node1" presStyleIdx="1" presStyleCnt="4" custScaleX="156490" custScaleY="65917">
        <dgm:presLayoutVars>
          <dgm:bulletEnabled val="1"/>
        </dgm:presLayoutVars>
      </dgm:prSet>
      <dgm:spPr/>
    </dgm:pt>
    <dgm:pt modelId="{F3D23B09-831F-3041-9B8B-069250FAC040}" type="pres">
      <dgm:prSet presAssocID="{A8B0E51B-E2E0-8546-9016-612B2062A931}" presName="sibTrans" presStyleCnt="0"/>
      <dgm:spPr/>
    </dgm:pt>
    <dgm:pt modelId="{F35E3235-C740-2A4B-9AA2-7498F773202A}" type="pres">
      <dgm:prSet presAssocID="{086E675F-D882-6D49-AD52-C22C841FF49F}" presName="node" presStyleLbl="node1" presStyleIdx="2" presStyleCnt="4" custScaleX="151420" custScaleY="63560" custLinFactNeighborX="-1573" custLinFactNeighborY="801">
        <dgm:presLayoutVars>
          <dgm:bulletEnabled val="1"/>
        </dgm:presLayoutVars>
      </dgm:prSet>
      <dgm:spPr/>
    </dgm:pt>
    <dgm:pt modelId="{289A5AE3-5B56-0F4B-B6DC-CEAFE18D5E9D}" type="pres">
      <dgm:prSet presAssocID="{05AC0127-0A5C-2D40-A0E0-C4F8F92D6E27}" presName="sibTrans" presStyleCnt="0"/>
      <dgm:spPr/>
    </dgm:pt>
    <dgm:pt modelId="{2A53E419-51D5-6D49-9383-7ABB1AEF97BB}" type="pres">
      <dgm:prSet presAssocID="{FE5413CC-8471-8846-9C3C-BD1EA30C97EA}" presName="node" presStyleLbl="node1" presStyleIdx="3" presStyleCnt="4" custScaleX="158189" custScaleY="64546">
        <dgm:presLayoutVars>
          <dgm:bulletEnabled val="1"/>
        </dgm:presLayoutVars>
      </dgm:prSet>
      <dgm:spPr/>
    </dgm:pt>
  </dgm:ptLst>
  <dgm:cxnLst>
    <dgm:cxn modelId="{AB04650B-9528-C44F-AF4D-3526BED704D2}" type="presOf" srcId="{446F3631-4992-B442-9F6F-2AF67E4D524A}" destId="{D46B7EF0-F17E-BE40-9609-11D89E2F374E}" srcOrd="0" destOrd="0" presId="urn:microsoft.com/office/officeart/2005/8/layout/default#2"/>
    <dgm:cxn modelId="{416FB824-861B-6246-B068-602F3E3ECA69}" srcId="{D988C60B-6CED-1C4D-B1F6-52CF771EBE73}" destId="{DB2FC320-E80B-DB45-9893-5225491BF3D3}" srcOrd="1" destOrd="0" parTransId="{E9E5A6B1-1D49-AD46-8F70-3E92A6986899}" sibTransId="{7645CDEB-47DA-DF49-9EEA-3438B23384CB}"/>
    <dgm:cxn modelId="{33590F3A-E74E-2040-A2DD-3184D343B04E}" srcId="{446F3631-4992-B442-9F6F-2AF67E4D524A}" destId="{5F30CD08-A198-0F4A-9D21-5E6E83920A4A}" srcOrd="1" destOrd="0" parTransId="{3A3995EA-02BE-7E40-9704-12DC4B8ACB73}" sibTransId="{A8B0E51B-E2E0-8546-9016-612B2062A931}"/>
    <dgm:cxn modelId="{0FB6383D-CF52-724C-A2E2-249AD0813800}" type="presOf" srcId="{BCEE6F4F-7E94-FC41-8A19-55E8E16FF5D5}" destId="{96E2F4A2-6B5A-CB42-BFFD-EEB9F4BEFFC1}" srcOrd="0" destOrd="1" presId="urn:microsoft.com/office/officeart/2005/8/layout/default#2"/>
    <dgm:cxn modelId="{7450274E-44AA-B04A-B9BC-695D89A209E3}" srcId="{086E675F-D882-6D49-AD52-C22C841FF49F}" destId="{1B82C9B5-CBED-7B46-9F01-9766C51333DF}" srcOrd="0" destOrd="0" parTransId="{090866F7-B8C4-4744-B9B0-1E6D05FE9C1D}" sibTransId="{8A91CB3E-03CF-4540-99FD-12E3CB7BF468}"/>
    <dgm:cxn modelId="{D635B352-7A33-AE4D-B3A9-1EE8F2A924D7}" type="presOf" srcId="{8EAA4FEE-27F7-D343-A327-E33DD2894E2A}" destId="{8C41884D-A0D8-B54E-B675-4C63B260B440}" srcOrd="0" destOrd="1" presId="urn:microsoft.com/office/officeart/2005/8/layout/default#2"/>
    <dgm:cxn modelId="{B93D1C61-DCDB-BC47-BBBD-A3786FCE5C0C}" srcId="{446F3631-4992-B442-9F6F-2AF67E4D524A}" destId="{D988C60B-6CED-1C4D-B1F6-52CF771EBE73}" srcOrd="0" destOrd="0" parTransId="{E901AB02-C61C-4F4A-A7AE-E4C0FBD1636C}" sibTransId="{B9B870D9-F96F-6745-93B9-0FE94F640C5C}"/>
    <dgm:cxn modelId="{974F026D-CEF9-CC48-B4CC-1CD5B88852C5}" type="presOf" srcId="{DB2FC320-E80B-DB45-9893-5225491BF3D3}" destId="{8C41884D-A0D8-B54E-B675-4C63B260B440}" srcOrd="0" destOrd="2" presId="urn:microsoft.com/office/officeart/2005/8/layout/default#2"/>
    <dgm:cxn modelId="{28944E6D-B512-9C40-A90D-015A5DF1D969}" srcId="{446F3631-4992-B442-9F6F-2AF67E4D524A}" destId="{086E675F-D882-6D49-AD52-C22C841FF49F}" srcOrd="2" destOrd="0" parTransId="{7E5AB0A0-BAF5-C74D-ACE4-1EA72279298A}" sibTransId="{05AC0127-0A5C-2D40-A0E0-C4F8F92D6E27}"/>
    <dgm:cxn modelId="{2A050A76-ED16-D649-8E9B-B2A5FC1096E9}" srcId="{D988C60B-6CED-1C4D-B1F6-52CF771EBE73}" destId="{8EAA4FEE-27F7-D343-A327-E33DD2894E2A}" srcOrd="0" destOrd="0" parTransId="{C5D85F41-5DE3-874D-A665-950302C69442}" sibTransId="{3252F206-F504-C74A-837B-529D3F0E1692}"/>
    <dgm:cxn modelId="{13FE0C96-7FF7-294D-8CC8-7E66B64379D8}" type="presOf" srcId="{280C544C-C0DD-5944-934A-687855612C53}" destId="{96E2F4A2-6B5A-CB42-BFFD-EEB9F4BEFFC1}" srcOrd="0" destOrd="2" presId="urn:microsoft.com/office/officeart/2005/8/layout/default#2"/>
    <dgm:cxn modelId="{3A31AFA3-F1AC-1945-AB0A-EE6302B570EB}" type="presOf" srcId="{5F30CD08-A198-0F4A-9D21-5E6E83920A4A}" destId="{96E2F4A2-6B5A-CB42-BFFD-EEB9F4BEFFC1}" srcOrd="0" destOrd="0" presId="urn:microsoft.com/office/officeart/2005/8/layout/default#2"/>
    <dgm:cxn modelId="{30FB15A9-15FF-914F-8FFF-567FDF5BDAA8}" type="presOf" srcId="{070142A7-0589-0F4A-BD43-B1807EE9C6B6}" destId="{2A53E419-51D5-6D49-9383-7ABB1AEF97BB}" srcOrd="0" destOrd="1" presId="urn:microsoft.com/office/officeart/2005/8/layout/default#2"/>
    <dgm:cxn modelId="{E67484B5-7551-E34F-809A-3266ED640EC7}" type="presOf" srcId="{D988C60B-6CED-1C4D-B1F6-52CF771EBE73}" destId="{8C41884D-A0D8-B54E-B675-4C63B260B440}" srcOrd="0" destOrd="0" presId="urn:microsoft.com/office/officeart/2005/8/layout/default#2"/>
    <dgm:cxn modelId="{C62429B6-FEE2-A643-88E8-0F9BCA2BD027}" srcId="{5F30CD08-A198-0F4A-9D21-5E6E83920A4A}" destId="{BCEE6F4F-7E94-FC41-8A19-55E8E16FF5D5}" srcOrd="0" destOrd="0" parTransId="{A3FD80A7-EE1A-B642-9BE5-04C056B4119F}" sibTransId="{3A2EE2AE-B48C-F74E-8FBE-F9721F6849B0}"/>
    <dgm:cxn modelId="{2082C2B8-7CC2-3E43-892B-1E32F97E03BA}" srcId="{5F30CD08-A198-0F4A-9D21-5E6E83920A4A}" destId="{280C544C-C0DD-5944-934A-687855612C53}" srcOrd="1" destOrd="0" parTransId="{53F817E6-9EB1-FF46-B54A-FDFED17351A8}" sibTransId="{EB6848FC-629C-6544-A707-67D276ED61F1}"/>
    <dgm:cxn modelId="{B45223BD-A037-AA41-A3B4-1245DF4EAC0F}" srcId="{FE5413CC-8471-8846-9C3C-BD1EA30C97EA}" destId="{070142A7-0589-0F4A-BD43-B1807EE9C6B6}" srcOrd="0" destOrd="0" parTransId="{38DA742E-1657-F54D-9897-C0C13755B9FF}" sibTransId="{683DD1D4-35FF-4740-BFF5-FA0C878D8E84}"/>
    <dgm:cxn modelId="{561C2EC5-898E-DF43-A253-20CBE7C70B81}" srcId="{446F3631-4992-B442-9F6F-2AF67E4D524A}" destId="{FE5413CC-8471-8846-9C3C-BD1EA30C97EA}" srcOrd="3" destOrd="0" parTransId="{AD7171D7-D3CB-FF41-BFAB-04E538213D46}" sibTransId="{E1544B72-6470-F04F-962A-6A787FD94229}"/>
    <dgm:cxn modelId="{B48253D9-F105-F649-B995-06209C134774}" type="presOf" srcId="{FE5413CC-8471-8846-9C3C-BD1EA30C97EA}" destId="{2A53E419-51D5-6D49-9383-7ABB1AEF97BB}" srcOrd="0" destOrd="0" presId="urn:microsoft.com/office/officeart/2005/8/layout/default#2"/>
    <dgm:cxn modelId="{CCDD8DED-4F12-7D4D-B98A-CCD24DC3CF9B}" type="presOf" srcId="{086E675F-D882-6D49-AD52-C22C841FF49F}" destId="{F35E3235-C740-2A4B-9AA2-7498F773202A}" srcOrd="0" destOrd="0" presId="urn:microsoft.com/office/officeart/2005/8/layout/default#2"/>
    <dgm:cxn modelId="{946731F2-C358-3D4C-BE2A-ACFAED574D8F}" type="presOf" srcId="{1B82C9B5-CBED-7B46-9F01-9766C51333DF}" destId="{F35E3235-C740-2A4B-9AA2-7498F773202A}" srcOrd="0" destOrd="1" presId="urn:microsoft.com/office/officeart/2005/8/layout/default#2"/>
    <dgm:cxn modelId="{C41176E7-ABD5-8846-995E-C1B6B37EBF85}" type="presParOf" srcId="{D46B7EF0-F17E-BE40-9609-11D89E2F374E}" destId="{8C41884D-A0D8-B54E-B675-4C63B260B440}" srcOrd="0" destOrd="0" presId="urn:microsoft.com/office/officeart/2005/8/layout/default#2"/>
    <dgm:cxn modelId="{DBACB273-EF76-6E40-9C3C-7EB1F3A46639}" type="presParOf" srcId="{D46B7EF0-F17E-BE40-9609-11D89E2F374E}" destId="{3B09FE2E-1CB6-CF4C-B697-739E9A55ADF0}" srcOrd="1" destOrd="0" presId="urn:microsoft.com/office/officeart/2005/8/layout/default#2"/>
    <dgm:cxn modelId="{3D7C7ACF-0760-5640-A661-E74E9E1DFEDA}" type="presParOf" srcId="{D46B7EF0-F17E-BE40-9609-11D89E2F374E}" destId="{96E2F4A2-6B5A-CB42-BFFD-EEB9F4BEFFC1}" srcOrd="2" destOrd="0" presId="urn:microsoft.com/office/officeart/2005/8/layout/default#2"/>
    <dgm:cxn modelId="{126DA145-F4FA-A74D-93DF-EB116A73A2E5}" type="presParOf" srcId="{D46B7EF0-F17E-BE40-9609-11D89E2F374E}" destId="{F3D23B09-831F-3041-9B8B-069250FAC040}" srcOrd="3" destOrd="0" presId="urn:microsoft.com/office/officeart/2005/8/layout/default#2"/>
    <dgm:cxn modelId="{9FE4383E-E02E-6244-9303-24DE9E9D5388}" type="presParOf" srcId="{D46B7EF0-F17E-BE40-9609-11D89E2F374E}" destId="{F35E3235-C740-2A4B-9AA2-7498F773202A}" srcOrd="4" destOrd="0" presId="urn:microsoft.com/office/officeart/2005/8/layout/default#2"/>
    <dgm:cxn modelId="{8DE848D1-37A8-5645-A385-BFBD82475230}" type="presParOf" srcId="{D46B7EF0-F17E-BE40-9609-11D89E2F374E}" destId="{289A5AE3-5B56-0F4B-B6DC-CEAFE18D5E9D}" srcOrd="5" destOrd="0" presId="urn:microsoft.com/office/officeart/2005/8/layout/default#2"/>
    <dgm:cxn modelId="{FA2333A9-C044-CE43-B0DE-97CB2ABE4CF6}" type="presParOf" srcId="{D46B7EF0-F17E-BE40-9609-11D89E2F374E}" destId="{2A53E419-51D5-6D49-9383-7ABB1AEF97BB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1884D-A0D8-B54E-B675-4C63B260B440}">
      <dsp:nvSpPr>
        <dsp:cNvPr id="0" name=""/>
        <dsp:cNvSpPr/>
      </dsp:nvSpPr>
      <dsp:spPr>
        <a:xfrm>
          <a:off x="2014" y="210399"/>
          <a:ext cx="4754372" cy="12009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000000"/>
              </a:solidFill>
            </a:rPr>
            <a:t>Service facilities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Stage on which drama unfolds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This may change from one act to another </a:t>
          </a:r>
        </a:p>
      </dsp:txBody>
      <dsp:txXfrm>
        <a:off x="2014" y="210399"/>
        <a:ext cx="4754372" cy="1200936"/>
      </dsp:txXfrm>
    </dsp:sp>
    <dsp:sp modelId="{96E2F4A2-6B5A-CB42-BFFD-EEB9F4BEFFC1}">
      <dsp:nvSpPr>
        <dsp:cNvPr id="0" name=""/>
        <dsp:cNvSpPr/>
      </dsp:nvSpPr>
      <dsp:spPr>
        <a:xfrm>
          <a:off x="5066360" y="197891"/>
          <a:ext cx="4850774" cy="12259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000000"/>
              </a:solidFill>
            </a:rPr>
            <a:t>Personnel</a:t>
          </a:r>
          <a:endParaRPr lang="en-US" sz="2300" b="1" u="sng" kern="1200" dirty="0">
            <a:solidFill>
              <a:srgbClr val="0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Front stage personnel are like members of a cast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0000"/>
              </a:solidFill>
            </a:rPr>
            <a:t>Backstage personnel are support production team</a:t>
          </a:r>
        </a:p>
      </dsp:txBody>
      <dsp:txXfrm>
        <a:off x="5066360" y="197891"/>
        <a:ext cx="4850774" cy="1225951"/>
      </dsp:txXfrm>
    </dsp:sp>
    <dsp:sp modelId="{F35E3235-C740-2A4B-9AA2-7498F773202A}">
      <dsp:nvSpPr>
        <dsp:cNvPr id="0" name=""/>
        <dsp:cNvSpPr/>
      </dsp:nvSpPr>
      <dsp:spPr>
        <a:xfrm>
          <a:off x="0" y="1757882"/>
          <a:ext cx="4693617" cy="1182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000000"/>
              </a:solidFill>
            </a:rPr>
            <a:t>Roles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Like actors, employees have roles to play and behave in specific ways</a:t>
          </a:r>
        </a:p>
      </dsp:txBody>
      <dsp:txXfrm>
        <a:off x="0" y="1757882"/>
        <a:ext cx="4693617" cy="1182114"/>
      </dsp:txXfrm>
    </dsp:sp>
    <dsp:sp modelId="{2A53E419-51D5-6D49-9383-7ABB1AEF97BB}">
      <dsp:nvSpPr>
        <dsp:cNvPr id="0" name=""/>
        <dsp:cNvSpPr/>
      </dsp:nvSpPr>
      <dsp:spPr>
        <a:xfrm>
          <a:off x="5009651" y="1733816"/>
          <a:ext cx="4903438" cy="12004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5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>
              <a:solidFill>
                <a:srgbClr val="000000"/>
              </a:solidFill>
            </a:rPr>
            <a:t>Scripts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Specifies the sequences of behavior for customers and employees</a:t>
          </a:r>
        </a:p>
      </dsp:txBody>
      <dsp:txXfrm>
        <a:off x="5009651" y="1733816"/>
        <a:ext cx="4903438" cy="120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3656-4678-8F41-86E5-99B0EA429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B23D5-09B7-3344-B6FA-648551A5A77F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EA6FD-A45E-5742-8063-31AE254FE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eco.com/insights/strategy/chipotle-brand-storytelle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78z9bLaQk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starbucks.com/stories/2016/who-is-starbucks-sire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ea typeface="Century" charset="0"/>
              <a:cs typeface="Century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39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http://vimeopro.com/fakedigitalentertainment/advertising/video/53447697</a:t>
            </a:r>
          </a:p>
          <a:p>
            <a:r>
              <a:rPr lang="en-US" sz="1000" dirty="0"/>
              <a:t>https://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=vrM-53ZHc28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04AF6-89E8-4002-8796-52EF367F1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https://www.paceco.com/insights/strategy/chipotle-brand-storyteller/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6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F1FF-D1BB-4BF4-911C-9B0EF0F0C3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5000"/>
              </a:spcAft>
              <a:buClr>
                <a:srgbClr val="669900"/>
              </a:buClr>
              <a:buSzTx/>
              <a:buFontTx/>
              <a:buNone/>
              <a:tabLst/>
              <a:defRPr/>
            </a:pPr>
            <a:endParaRPr lang="en-US" sz="1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8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F1FF-D1BB-4BF4-911C-9B0EF0F0C3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F1FF-D1BB-4BF4-911C-9B0EF0F0C3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5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6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https://www.youtube.com/watch?v=lX78z9bLaQk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6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https://stories.starbucks.com/stories/2016/who-is-starbucks-siren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EA6FD-A45E-5742-8063-31AE254FE9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34F7E92-A8CF-FE45-951A-925501BE2888}" type="datetimeFigureOut">
              <a:rPr lang="en-US" smtClean="0"/>
              <a:t>8/12/20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DF6872E-9A13-6542-AE57-5C33EE86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5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M-53ZHc2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13&amp;v=S1zXGWK_kn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DhB-jA4vQLE" TargetMode="Externa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78z9bLaQ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ies.starbucks.com/stories/2016/who-is-starbucks-sir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The Experience Economy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HMGT 4702 </a:t>
            </a:r>
          </a:p>
          <a:p>
            <a:r>
              <a:rPr lang="en-US" b="1" dirty="0"/>
              <a:t>Hospitality Services Marketing</a:t>
            </a:r>
          </a:p>
        </p:txBody>
      </p:sp>
    </p:spTree>
    <p:extLst>
      <p:ext uri="{BB962C8B-B14F-4D97-AF65-F5344CB8AC3E}">
        <p14:creationId xmlns:p14="http://schemas.microsoft.com/office/powerpoint/2010/main" val="48275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2-22 at 5.27.32 PM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2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A320A-C26D-5A4E-AB16-7DB2563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Chipotle – Back to the Start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42E8BC37-4524-0E4D-9337-E76165A67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8540" y="1828800"/>
            <a:ext cx="7621770" cy="4351338"/>
          </a:xfrm>
        </p:spPr>
      </p:pic>
    </p:spTree>
    <p:extLst>
      <p:ext uri="{BB962C8B-B14F-4D97-AF65-F5344CB8AC3E}">
        <p14:creationId xmlns:p14="http://schemas.microsoft.com/office/powerpoint/2010/main" val="82065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8396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Explain the unique nature of services.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Distinguish experiences from goods and services.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Explain the progression of economic value from commodities to experience.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Understand the theatrical metaphor model and discuss the roles of service staff in the experience economy. </a:t>
            </a:r>
          </a:p>
        </p:txBody>
      </p:sp>
    </p:spTree>
    <p:extLst>
      <p:ext uri="{BB962C8B-B14F-4D97-AF65-F5344CB8AC3E}">
        <p14:creationId xmlns:p14="http://schemas.microsoft.com/office/powerpoint/2010/main" val="19027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2AD3-EBD9-014B-B475-E5DA9404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Nature of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8A36E-B7E9-CE45-AAAB-0ACBFD83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2800" dirty="0"/>
              <a:t>Intangibility</a:t>
            </a:r>
          </a:p>
          <a:p>
            <a:pPr fontAlgn="base">
              <a:lnSpc>
                <a:spcPct val="150000"/>
              </a:lnSpc>
            </a:pPr>
            <a:r>
              <a:rPr lang="en-US" sz="2800" dirty="0"/>
              <a:t>Inseparability</a:t>
            </a:r>
          </a:p>
          <a:p>
            <a:pPr fontAlgn="base">
              <a:lnSpc>
                <a:spcPct val="150000"/>
              </a:lnSpc>
            </a:pPr>
            <a:r>
              <a:rPr lang="en-US" sz="2800" dirty="0"/>
              <a:t>Variability</a:t>
            </a:r>
          </a:p>
          <a:p>
            <a:pPr fontAlgn="base">
              <a:lnSpc>
                <a:spcPct val="150000"/>
              </a:lnSpc>
            </a:pPr>
            <a:r>
              <a:rPr lang="en-US" sz="2800" dirty="0"/>
              <a:t>Perishability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DF7687-7860-FC48-9E35-D51812A2C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372"/>
          <a:stretch/>
        </p:blipFill>
        <p:spPr>
          <a:xfrm>
            <a:off x="5069940" y="2311685"/>
            <a:ext cx="5517761" cy="24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17468" y="0"/>
            <a:ext cx="9745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cxnSpLocks/>
          </p:cNvCxnSpPr>
          <p:nvPr/>
        </p:nvCxnSpPr>
        <p:spPr>
          <a:xfrm flipV="1">
            <a:off x="1660922" y="684579"/>
            <a:ext cx="1" cy="56362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1640930" y="6286323"/>
            <a:ext cx="9292632" cy="9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2"/>
          <p:cNvSpPr txBox="1">
            <a:spLocks noChangeArrowheads="1"/>
          </p:cNvSpPr>
          <p:nvPr/>
        </p:nvSpPr>
        <p:spPr bwMode="auto">
          <a:xfrm>
            <a:off x="2074460" y="138164"/>
            <a:ext cx="80908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sv-SE" altLang="x-none" sz="2800" b="1" dirty="0">
                <a:latin typeface="+mj-lt"/>
              </a:rPr>
              <a:t>The Progression </a:t>
            </a:r>
            <a:r>
              <a:rPr lang="sv-SE" altLang="x-none" sz="2800" b="1" dirty="0" err="1">
                <a:latin typeface="+mj-lt"/>
              </a:rPr>
              <a:t>of</a:t>
            </a:r>
            <a:r>
              <a:rPr lang="sv-SE" altLang="x-none" sz="2800" b="1" dirty="0">
                <a:latin typeface="+mj-lt"/>
              </a:rPr>
              <a:t> </a:t>
            </a:r>
            <a:r>
              <a:rPr lang="sv-SE" altLang="x-none" sz="2800" b="1" dirty="0" err="1">
                <a:latin typeface="+mj-lt"/>
              </a:rPr>
              <a:t>Economic</a:t>
            </a:r>
            <a:r>
              <a:rPr lang="sv-SE" altLang="x-none" sz="2800" b="1" dirty="0">
                <a:latin typeface="+mj-lt"/>
              </a:rPr>
              <a:t> </a:t>
            </a:r>
            <a:r>
              <a:rPr lang="sv-SE" altLang="x-none" sz="2800" b="1" dirty="0" err="1">
                <a:latin typeface="+mj-lt"/>
              </a:rPr>
              <a:t>Value</a:t>
            </a:r>
            <a:endParaRPr lang="en-US" altLang="x-none" sz="2800" b="1" dirty="0">
              <a:latin typeface="+mj-lt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1884601" y="4374375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sv-SE" altLang="x-none" dirty="0" err="1"/>
              <a:t>Commodities</a:t>
            </a:r>
            <a:endParaRPr lang="en-US" altLang="x-none" dirty="0"/>
          </a:p>
        </p:txBody>
      </p:sp>
      <p:sp>
        <p:nvSpPr>
          <p:cNvPr id="51" name="TextBox 24"/>
          <p:cNvSpPr txBox="1">
            <a:spLocks noChangeArrowheads="1"/>
          </p:cNvSpPr>
          <p:nvPr/>
        </p:nvSpPr>
        <p:spPr bwMode="auto">
          <a:xfrm>
            <a:off x="3908638" y="2567462"/>
            <a:ext cx="1357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sv-SE" altLang="x-none" dirty="0" err="1"/>
              <a:t>Goods</a:t>
            </a:r>
            <a:endParaRPr lang="en-US" altLang="x-none" dirty="0"/>
          </a:p>
        </p:txBody>
      </p:sp>
      <p:sp>
        <p:nvSpPr>
          <p:cNvPr id="52" name="TextBox 25"/>
          <p:cNvSpPr txBox="1">
            <a:spLocks noChangeArrowheads="1"/>
          </p:cNvSpPr>
          <p:nvPr/>
        </p:nvSpPr>
        <p:spPr bwMode="auto">
          <a:xfrm>
            <a:off x="5735758" y="1933882"/>
            <a:ext cx="135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sv-SE" altLang="x-none" dirty="0"/>
              <a:t>Services</a:t>
            </a:r>
            <a:endParaRPr lang="en-US" altLang="x-none" dirty="0"/>
          </a:p>
        </p:txBody>
      </p:sp>
      <p:sp>
        <p:nvSpPr>
          <p:cNvPr id="53" name="TextBox 26"/>
          <p:cNvSpPr txBox="1">
            <a:spLocks noChangeArrowheads="1"/>
          </p:cNvSpPr>
          <p:nvPr/>
        </p:nvSpPr>
        <p:spPr bwMode="auto">
          <a:xfrm>
            <a:off x="7891078" y="845875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sv-SE" altLang="x-none" dirty="0"/>
              <a:t>EXPERIENCES!</a:t>
            </a:r>
            <a:endParaRPr lang="en-US" altLang="x-none" dirty="0"/>
          </a:p>
        </p:txBody>
      </p:sp>
      <p:sp>
        <p:nvSpPr>
          <p:cNvPr id="54" name="TextBox 53"/>
          <p:cNvSpPr txBox="1"/>
          <p:nvPr/>
        </p:nvSpPr>
        <p:spPr>
          <a:xfrm rot="5400000">
            <a:off x="101351" y="3228945"/>
            <a:ext cx="2544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Differentiation</a:t>
            </a:r>
          </a:p>
        </p:txBody>
      </p:sp>
      <p:sp>
        <p:nvSpPr>
          <p:cNvPr id="55" name="TextBox 54"/>
          <p:cNvSpPr txBox="1"/>
          <p:nvPr/>
        </p:nvSpPr>
        <p:spPr>
          <a:xfrm rot="5400000">
            <a:off x="8533038" y="3424932"/>
            <a:ext cx="476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Relevancy to customer needs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48820" y="6372585"/>
            <a:ext cx="209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Pricing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2987053" y="3771414"/>
            <a:ext cx="816644" cy="42197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53144" y="4540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18776" y="2969099"/>
            <a:ext cx="357187" cy="2033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577419" y="2100443"/>
            <a:ext cx="357187" cy="20332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28" y="2373354"/>
            <a:ext cx="1737082" cy="1699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06" y="2959890"/>
            <a:ext cx="1336505" cy="170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91" y="4808805"/>
            <a:ext cx="2012823" cy="13333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4511" y="1240421"/>
            <a:ext cx="2052646" cy="13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7CF4E027-F5E0-474E-82B4-EF2BE5D9903E}"/>
              </a:ext>
            </a:extLst>
          </p:cNvPr>
          <p:cNvSpPr/>
          <p:nvPr/>
        </p:nvSpPr>
        <p:spPr>
          <a:xfrm>
            <a:off x="3286538" y="3180521"/>
            <a:ext cx="6533322" cy="3127514"/>
          </a:xfrm>
          <a:prstGeom prst="strip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b="1" dirty="0"/>
              <a:t>Progression of Economic Value</a:t>
            </a:r>
          </a:p>
        </p:txBody>
      </p:sp>
      <p:graphicFrame>
        <p:nvGraphicFramePr>
          <p:cNvPr id="11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17078"/>
              </p:ext>
            </p:extLst>
          </p:nvPr>
        </p:nvGraphicFramePr>
        <p:xfrm>
          <a:off x="1198563" y="2179312"/>
          <a:ext cx="9608585" cy="44984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01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1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1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897">
                <a:tc>
                  <a:txBody>
                    <a:bodyPr/>
                    <a:lstStyle/>
                    <a:p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Economic offering </a:t>
                      </a:r>
                    </a:p>
                  </a:txBody>
                  <a:tcPr marL="97799" marR="97799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Commodities</a:t>
                      </a:r>
                      <a:r>
                        <a:rPr lang="en-US" sz="1600" b="1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Goods</a:t>
                      </a:r>
                    </a:p>
                  </a:txBody>
                  <a:tcPr marL="97799" marR="97799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Services </a:t>
                      </a:r>
                    </a:p>
                  </a:txBody>
                  <a:tcPr marL="97799" marR="97799" anchor="ctr"/>
                </a:tc>
                <a:tc>
                  <a:txBody>
                    <a:bodyPr/>
                    <a:lstStyle/>
                    <a:p>
                      <a:r>
                        <a:rPr lang="en-US" sz="1600" b="1" u="none" dirty="0">
                          <a:solidFill>
                            <a:schemeClr val="tx1"/>
                          </a:solidFill>
                        </a:rPr>
                        <a:t>Experiences </a:t>
                      </a:r>
                    </a:p>
                  </a:txBody>
                  <a:tcPr marL="97799" marR="9779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Economy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Agrarian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Industrial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Service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Experience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8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Economic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function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Extract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Make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Deliver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Stage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Nature of offering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Fungible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Tangible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Intangible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Memorable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Key attribute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Natural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Standardized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Customized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Personal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859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Method of supply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Stored in bulk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Inventoried after production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Delivered on demand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Revealed over a duration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Seller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Trader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Manufacturer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Provider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Stage (cast)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84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Buyer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Consumer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Consumer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Consumer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Guest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89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Factors of demand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Characteristics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Features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Benefits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Sensations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7799" marR="9779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12BC290-94C9-834E-B0E1-6C9562DF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446" y="1435257"/>
            <a:ext cx="1015132" cy="645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9EC09-FF12-D740-BFE8-37C17CD45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2206" y="1318591"/>
            <a:ext cx="1147187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4206B4-6C29-8442-A43F-EE22F2790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362" y="1318591"/>
            <a:ext cx="768627" cy="768627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05E38081-C35B-484D-9B87-2D2F40656B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3177" y="1311235"/>
            <a:ext cx="1168238" cy="7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837470" cy="1325562"/>
          </a:xfrm>
        </p:spPr>
        <p:txBody>
          <a:bodyPr anchor="ctr"/>
          <a:lstStyle/>
          <a:p>
            <a:pPr algn="ctr"/>
            <a:r>
              <a:rPr lang="sv-SE" altLang="x-none" b="1" dirty="0" err="1"/>
              <a:t>Experiences</a:t>
            </a:r>
            <a:r>
              <a:rPr lang="sv-SE" altLang="x-none" b="1" dirty="0"/>
              <a:t> ≠ Services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1" y="1828800"/>
            <a:ext cx="8837471" cy="435133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endParaRPr lang="en-US" sz="2800" b="1" spc="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800" b="1" u="sng" spc="0" dirty="0"/>
              <a:t>The Experience Economy</a:t>
            </a:r>
            <a:r>
              <a:rPr lang="en-US" sz="2800" u="sng" spc="0" dirty="0"/>
              <a:t>: </a:t>
            </a:r>
          </a:p>
          <a:p>
            <a:pPr lvl="0">
              <a:lnSpc>
                <a:spcPct val="100000"/>
              </a:lnSpc>
            </a:pPr>
            <a:r>
              <a:rPr lang="en-US" sz="2800" spc="0" dirty="0"/>
              <a:t>An experience occurs when a company </a:t>
            </a:r>
            <a:r>
              <a:rPr lang="en-US" sz="2800" b="1" i="1" spc="0" dirty="0">
                <a:solidFill>
                  <a:srgbClr val="00B0F0"/>
                </a:solidFill>
              </a:rPr>
              <a:t>intentionally</a:t>
            </a:r>
            <a:r>
              <a:rPr lang="en-US" sz="2800" spc="0" dirty="0"/>
              <a:t> uses </a:t>
            </a:r>
            <a:r>
              <a:rPr lang="en-US" sz="2800" b="1" spc="0" dirty="0">
                <a:solidFill>
                  <a:srgbClr val="00B050"/>
                </a:solidFill>
              </a:rPr>
              <a:t>services as the stage </a:t>
            </a:r>
            <a:r>
              <a:rPr lang="en-US" sz="2800" spc="0" dirty="0"/>
              <a:t>and </a:t>
            </a:r>
            <a:r>
              <a:rPr lang="en-US" sz="2800" b="1" spc="0" dirty="0">
                <a:solidFill>
                  <a:schemeClr val="accent3">
                    <a:lumMod val="75000"/>
                  </a:schemeClr>
                </a:solidFill>
              </a:rPr>
              <a:t>goods as props </a:t>
            </a:r>
            <a:r>
              <a:rPr lang="en-US" sz="2800" spc="0" dirty="0"/>
              <a:t>to </a:t>
            </a:r>
            <a:r>
              <a:rPr lang="en-US" sz="2800" b="1" spc="0" dirty="0">
                <a:solidFill>
                  <a:srgbClr val="CF9B00"/>
                </a:solidFill>
              </a:rPr>
              <a:t>engage</a:t>
            </a:r>
            <a:r>
              <a:rPr lang="en-US" sz="2800" spc="0" dirty="0">
                <a:solidFill>
                  <a:srgbClr val="CF9B00"/>
                </a:solidFill>
              </a:rPr>
              <a:t> </a:t>
            </a:r>
            <a:r>
              <a:rPr lang="en-US" sz="2800" spc="0" dirty="0"/>
              <a:t>individual customers in a way that creates </a:t>
            </a:r>
            <a:r>
              <a:rPr lang="en-US" sz="2800" b="1" spc="0" dirty="0">
                <a:solidFill>
                  <a:srgbClr val="FF0000"/>
                </a:solidFill>
              </a:rPr>
              <a:t>a memorable event</a:t>
            </a:r>
            <a:r>
              <a:rPr lang="en-US" sz="2800" spc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236" y="365760"/>
            <a:ext cx="10562276" cy="1046351"/>
          </a:xfrm>
        </p:spPr>
        <p:txBody>
          <a:bodyPr anchor="ctr"/>
          <a:lstStyle/>
          <a:p>
            <a:pPr algn="ctr"/>
            <a:r>
              <a:rPr lang="en-US" b="1" dirty="0"/>
              <a:t>Theatrical Metaphor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50817449"/>
              </p:ext>
            </p:extLst>
          </p:nvPr>
        </p:nvGraphicFramePr>
        <p:xfrm>
          <a:off x="835286" y="3725839"/>
          <a:ext cx="9919150" cy="313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199781-EBED-B24A-A39F-7C3B7C0B0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35" y="1539433"/>
            <a:ext cx="10744337" cy="2186406"/>
          </a:xfrm>
        </p:spPr>
        <p:txBody>
          <a:bodyPr>
            <a:noAutofit/>
          </a:bodyPr>
          <a:lstStyle/>
          <a:p>
            <a:r>
              <a:rPr lang="en-US" sz="2800" b="1" u="sng" dirty="0">
                <a:solidFill>
                  <a:srgbClr val="000000"/>
                </a:solidFill>
              </a:rPr>
              <a:t>Role theory</a:t>
            </a:r>
            <a:r>
              <a:rPr lang="en-US" sz="2800" dirty="0">
                <a:solidFill>
                  <a:srgbClr val="000000"/>
                </a:solidFill>
              </a:rPr>
              <a:t>: a set of learned behavior patterns used in certain social interactions (customers and employees).</a:t>
            </a:r>
          </a:p>
          <a:p>
            <a:r>
              <a:rPr lang="en-US" sz="2800" b="1" u="sng" dirty="0">
                <a:solidFill>
                  <a:srgbClr val="000000"/>
                </a:solidFill>
              </a:rPr>
              <a:t>Script theory</a:t>
            </a:r>
            <a:r>
              <a:rPr lang="en-US" sz="2800" dirty="0">
                <a:solidFill>
                  <a:srgbClr val="000000"/>
                </a:solidFill>
              </a:rPr>
              <a:t>: a service script specifies behavioral sequences of employees and customers during a service encounter.</a:t>
            </a:r>
          </a:p>
        </p:txBody>
      </p:sp>
    </p:spTree>
    <p:extLst>
      <p:ext uri="{BB962C8B-B14F-4D97-AF65-F5344CB8AC3E}">
        <p14:creationId xmlns:p14="http://schemas.microsoft.com/office/powerpoint/2010/main" val="3092477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65E07-1714-4C44-96BB-DB65B5AB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Walt Disney Imagineering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CEA59FEA-CA3A-9945-AD71-4AC568CE2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46994" y="2113722"/>
            <a:ext cx="7054275" cy="4009856"/>
          </a:xfrm>
        </p:spPr>
      </p:pic>
    </p:spTree>
    <p:extLst>
      <p:ext uri="{BB962C8B-B14F-4D97-AF65-F5344CB8AC3E}">
        <p14:creationId xmlns:p14="http://schemas.microsoft.com/office/powerpoint/2010/main" val="168870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C2ED1-3DF2-F246-B810-CD608CEEB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dirty="0"/>
              <a:t>Branding through </a:t>
            </a:r>
            <a:br>
              <a:rPr lang="en-US" dirty="0"/>
            </a:br>
            <a:r>
              <a:rPr lang="en-US" dirty="0"/>
              <a:t>Immersive Storytelling and Experiences</a:t>
            </a:r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9BBE79AA-8DB5-D14C-AAE2-81389F13A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43734" y="1828800"/>
            <a:ext cx="7431382" cy="4351338"/>
          </a:xfrm>
        </p:spPr>
      </p:pic>
    </p:spTree>
    <p:extLst>
      <p:ext uri="{BB962C8B-B14F-4D97-AF65-F5344CB8AC3E}">
        <p14:creationId xmlns:p14="http://schemas.microsoft.com/office/powerpoint/2010/main" val="364010209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1542</TotalTime>
  <Words>369</Words>
  <Application>Microsoft Macintosh PowerPoint</Application>
  <PresentationFormat>Widescreen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</vt:lpstr>
      <vt:lpstr>Century Schoolbook</vt:lpstr>
      <vt:lpstr>Times New Roman</vt:lpstr>
      <vt:lpstr>Wingdings 2</vt:lpstr>
      <vt:lpstr>View</vt:lpstr>
      <vt:lpstr>The Experience Economy </vt:lpstr>
      <vt:lpstr>Learning Goals</vt:lpstr>
      <vt:lpstr>Nature of Services</vt:lpstr>
      <vt:lpstr>PowerPoint Presentation</vt:lpstr>
      <vt:lpstr>Progression of Economic Value</vt:lpstr>
      <vt:lpstr>Experiences ≠ Services</vt:lpstr>
      <vt:lpstr>Theatrical Metaphor </vt:lpstr>
      <vt:lpstr>Walt Disney Imagineering</vt:lpstr>
      <vt:lpstr>Branding through  Immersive Storytelling and Experiences</vt:lpstr>
      <vt:lpstr>PowerPoint Presentation</vt:lpstr>
      <vt:lpstr>Chipotle – Back to the Start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Experience Economy</dc:title>
  <dc:creator>Heejun Kim</dc:creator>
  <cp:lastModifiedBy>Ellen Kim</cp:lastModifiedBy>
  <cp:revision>213</cp:revision>
  <cp:lastPrinted>2019-09-09T16:42:11Z</cp:lastPrinted>
  <dcterms:created xsi:type="dcterms:W3CDTF">2017-02-22T02:02:42Z</dcterms:created>
  <dcterms:modified xsi:type="dcterms:W3CDTF">2020-08-12T18:27:38Z</dcterms:modified>
</cp:coreProperties>
</file>