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sldIdLst>
    <p:sldId id="256" r:id="rId5"/>
    <p:sldId id="262" r:id="rId6"/>
    <p:sldId id="263" r:id="rId7"/>
    <p:sldId id="259" r:id="rId8"/>
    <p:sldId id="260" r:id="rId9"/>
    <p:sldId id="257" r:id="rId10"/>
    <p:sldId id="258"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2EEA4B-8EDC-475C-B338-8A13665C4001}" v="11" dt="2020-11-24T12:32:48.709"/>
    <p1510:client id="{CCFE2EBC-ABB1-9C42-AA66-B6925533087C}" v="1" dt="2020-11-24T12:29:31.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50906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027601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703972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11/21/2020</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04227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4345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3527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7477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10985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93703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99459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11/21/2020</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081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11/21/2020</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41913692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0A34275-CD0A-499C-9600-C96742FAC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Connector 72">
            <a:extLst>
              <a:ext uri="{FF2B5EF4-FFF2-40B4-BE49-F238E27FC236}">
                <a16:creationId xmlns:a16="http://schemas.microsoft.com/office/drawing/2014/main" id="{1852546B-EF97-46E8-A930-3A03341066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7587" y="2720800"/>
            <a:ext cx="3470809" cy="41326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2801F4A-0A74-45E0-8E5A-65A65252A3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40"/>
            <a:ext cx="1274412" cy="49672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D245F29-ABE7-4BB1-8164-5F4C4604B2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257800" y="0"/>
            <a:ext cx="6926614" cy="112236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C96A8D-516A-44CB-8B9B-5FA4D757E0D7}"/>
              </a:ext>
            </a:extLst>
          </p:cNvPr>
          <p:cNvSpPr>
            <a:spLocks noGrp="1"/>
          </p:cNvSpPr>
          <p:nvPr>
            <p:ph type="ctrTitle"/>
          </p:nvPr>
        </p:nvSpPr>
        <p:spPr>
          <a:xfrm>
            <a:off x="8028632" y="2217448"/>
            <a:ext cx="4248283" cy="1639957"/>
          </a:xfrm>
        </p:spPr>
        <p:txBody>
          <a:bodyPr>
            <a:normAutofit/>
          </a:bodyPr>
          <a:lstStyle/>
          <a:p>
            <a:pPr algn="l"/>
            <a:r>
              <a:rPr lang="en-US" sz="4400" dirty="0">
                <a:solidFill>
                  <a:schemeClr val="tx1"/>
                </a:solidFill>
              </a:rPr>
              <a:t>Time Square </a:t>
            </a:r>
          </a:p>
        </p:txBody>
      </p:sp>
      <p:sp>
        <p:nvSpPr>
          <p:cNvPr id="3" name="Subtitle 2">
            <a:extLst>
              <a:ext uri="{FF2B5EF4-FFF2-40B4-BE49-F238E27FC236}">
                <a16:creationId xmlns:a16="http://schemas.microsoft.com/office/drawing/2014/main" id="{2DA6B859-AF00-4A99-A9CE-E72741405FDF}"/>
              </a:ext>
            </a:extLst>
          </p:cNvPr>
          <p:cNvSpPr>
            <a:spLocks noGrp="1"/>
          </p:cNvSpPr>
          <p:nvPr>
            <p:ph type="subTitle" idx="1"/>
          </p:nvPr>
        </p:nvSpPr>
        <p:spPr>
          <a:xfrm>
            <a:off x="8350368" y="4386729"/>
            <a:ext cx="3252110" cy="1135529"/>
          </a:xfrm>
        </p:spPr>
        <p:txBody>
          <a:bodyPr>
            <a:normAutofit/>
          </a:bodyPr>
          <a:lstStyle/>
          <a:p>
            <a:pPr algn="r"/>
            <a:r>
              <a:rPr lang="en-US" sz="1600" dirty="0"/>
              <a:t>By: Jadira Bermudez </a:t>
            </a:r>
          </a:p>
        </p:txBody>
      </p:sp>
      <p:cxnSp>
        <p:nvCxnSpPr>
          <p:cNvPr id="79" name="Straight Connector 78">
            <a:extLst>
              <a:ext uri="{FF2B5EF4-FFF2-40B4-BE49-F238E27FC236}">
                <a16:creationId xmlns:a16="http://schemas.microsoft.com/office/drawing/2014/main" id="{CF00EEAF-0634-4EEB-81E5-9FBC2170F3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7102" y="6051582"/>
            <a:ext cx="4847312" cy="80641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3E11676-332F-449D-9A03-6CE4ED25CC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225160" y="0"/>
            <a:ext cx="3541141"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A store in a city&#10;&#10;Description automatically generated">
            <a:extLst>
              <a:ext uri="{FF2B5EF4-FFF2-40B4-BE49-F238E27FC236}">
                <a16:creationId xmlns:a16="http://schemas.microsoft.com/office/drawing/2014/main" id="{3627EDB0-0222-47AA-9560-83E87BEBE59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2755" y="1014355"/>
            <a:ext cx="7228091" cy="482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58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0FF40-9938-4ECF-A820-161FDDBB63BA}"/>
              </a:ext>
            </a:extLst>
          </p:cNvPr>
          <p:cNvSpPr>
            <a:spLocks noGrp="1"/>
          </p:cNvSpPr>
          <p:nvPr>
            <p:ph type="title"/>
          </p:nvPr>
        </p:nvSpPr>
        <p:spPr/>
        <p:txBody>
          <a:bodyPr/>
          <a:lstStyle/>
          <a:p>
            <a:r>
              <a:rPr lang="en-US" dirty="0"/>
              <a:t>Category of tourism </a:t>
            </a:r>
          </a:p>
        </p:txBody>
      </p:sp>
      <p:sp>
        <p:nvSpPr>
          <p:cNvPr id="3" name="Content Placeholder 2">
            <a:extLst>
              <a:ext uri="{FF2B5EF4-FFF2-40B4-BE49-F238E27FC236}">
                <a16:creationId xmlns:a16="http://schemas.microsoft.com/office/drawing/2014/main" id="{B801D72F-6CD2-4FF0-811A-CBC99438541C}"/>
              </a:ext>
            </a:extLst>
          </p:cNvPr>
          <p:cNvSpPr>
            <a:spLocks noGrp="1"/>
          </p:cNvSpPr>
          <p:nvPr>
            <p:ph idx="1"/>
          </p:nvPr>
        </p:nvSpPr>
        <p:spPr/>
        <p:txBody>
          <a:bodyPr/>
          <a:lstStyle/>
          <a:p>
            <a:r>
              <a:rPr lang="en-US" dirty="0"/>
              <a:t>I believe that Time Square is mostly in the category of domestic tourism and maybe even outbound tourism</a:t>
            </a:r>
          </a:p>
          <a:p>
            <a:r>
              <a:rPr lang="en-US" dirty="0"/>
              <a:t>Outbound tourism refers to a tourist traveling from the country of their origin to another country</a:t>
            </a:r>
          </a:p>
          <a:p>
            <a:r>
              <a:rPr lang="en-US" dirty="0"/>
              <a:t>Domestic tourism refers some traveling and being tourist in their own country</a:t>
            </a:r>
          </a:p>
          <a:p>
            <a:r>
              <a:rPr lang="en-US" dirty="0"/>
              <a:t>Time Square can be classified as a recreational and cultural tourism attraction </a:t>
            </a:r>
          </a:p>
          <a:p>
            <a:endParaRPr lang="en-US" dirty="0"/>
          </a:p>
          <a:p>
            <a:endParaRPr lang="en-US" dirty="0"/>
          </a:p>
        </p:txBody>
      </p:sp>
    </p:spTree>
    <p:extLst>
      <p:ext uri="{BB962C8B-B14F-4D97-AF65-F5344CB8AC3E}">
        <p14:creationId xmlns:p14="http://schemas.microsoft.com/office/powerpoint/2010/main" val="95488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17FE-77CC-49EF-84DA-994BB196E111}"/>
              </a:ext>
            </a:extLst>
          </p:cNvPr>
          <p:cNvSpPr>
            <a:spLocks noGrp="1"/>
          </p:cNvSpPr>
          <p:nvPr>
            <p:ph type="title"/>
          </p:nvPr>
        </p:nvSpPr>
        <p:spPr/>
        <p:txBody>
          <a:bodyPr/>
          <a:lstStyle/>
          <a:p>
            <a:r>
              <a:rPr lang="en-US" dirty="0"/>
              <a:t>History on Time Square</a:t>
            </a:r>
          </a:p>
        </p:txBody>
      </p:sp>
      <p:sp>
        <p:nvSpPr>
          <p:cNvPr id="3" name="Content Placeholder 2">
            <a:extLst>
              <a:ext uri="{FF2B5EF4-FFF2-40B4-BE49-F238E27FC236}">
                <a16:creationId xmlns:a16="http://schemas.microsoft.com/office/drawing/2014/main" id="{9E8D43E8-106B-4FAE-A885-501176255B98}"/>
              </a:ext>
            </a:extLst>
          </p:cNvPr>
          <p:cNvSpPr>
            <a:spLocks noGrp="1"/>
          </p:cNvSpPr>
          <p:nvPr>
            <p:ph idx="1"/>
          </p:nvPr>
        </p:nvSpPr>
        <p:spPr/>
        <p:txBody>
          <a:bodyPr/>
          <a:lstStyle/>
          <a:p>
            <a:r>
              <a:rPr lang="en-US" dirty="0"/>
              <a:t>Before the 20</a:t>
            </a:r>
            <a:r>
              <a:rPr lang="en-US" baseline="30000" dirty="0"/>
              <a:t>th</a:t>
            </a:r>
            <a:r>
              <a:rPr lang="en-US" dirty="0"/>
              <a:t> century, Time Square was named </a:t>
            </a:r>
            <a:r>
              <a:rPr lang="en-US" dirty="0" err="1"/>
              <a:t>Longarce</a:t>
            </a:r>
            <a:r>
              <a:rPr lang="en-US" dirty="0"/>
              <a:t> Square, which was a reference to the square’s blooming carriage industry</a:t>
            </a:r>
          </a:p>
          <a:p>
            <a:r>
              <a:rPr lang="en-US" dirty="0"/>
              <a:t>In 1904, the square was renamed as The New York Times moved into the new Times building, which is known as One Time Square. The building is also known for the annual New Year’s Eve ball drop</a:t>
            </a:r>
          </a:p>
          <a:p>
            <a:r>
              <a:rPr lang="en-US" dirty="0"/>
              <a:t>Not long after The New York Times moved to Time Square where the first electrified advertisement popped up in the square</a:t>
            </a:r>
          </a:p>
          <a:p>
            <a:endParaRPr lang="en-US" dirty="0"/>
          </a:p>
        </p:txBody>
      </p:sp>
    </p:spTree>
    <p:extLst>
      <p:ext uri="{BB962C8B-B14F-4D97-AF65-F5344CB8AC3E}">
        <p14:creationId xmlns:p14="http://schemas.microsoft.com/office/powerpoint/2010/main" val="12753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138">
            <a:extLst>
              <a:ext uri="{FF2B5EF4-FFF2-40B4-BE49-F238E27FC236}">
                <a16:creationId xmlns:a16="http://schemas.microsoft.com/office/drawing/2014/main" id="{22171661-0838-4942-A149-8C1B789266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26AC8-8E02-44E8-89A2-F73897B0D1AB}"/>
              </a:ext>
            </a:extLst>
          </p:cNvPr>
          <p:cNvSpPr>
            <a:spLocks noGrp="1"/>
          </p:cNvSpPr>
          <p:nvPr>
            <p:ph type="title"/>
          </p:nvPr>
        </p:nvSpPr>
        <p:spPr>
          <a:xfrm>
            <a:off x="6096000" y="519111"/>
            <a:ext cx="5435010" cy="1705617"/>
          </a:xfrm>
        </p:spPr>
        <p:txBody>
          <a:bodyPr>
            <a:normAutofit/>
          </a:bodyPr>
          <a:lstStyle/>
          <a:p>
            <a:r>
              <a:rPr lang="en-US"/>
              <a:t>Transportation</a:t>
            </a:r>
            <a:endParaRPr lang="en-US" dirty="0"/>
          </a:p>
        </p:txBody>
      </p:sp>
      <p:sp>
        <p:nvSpPr>
          <p:cNvPr id="2063" name="Rectangle 23">
            <a:extLst>
              <a:ext uri="{FF2B5EF4-FFF2-40B4-BE49-F238E27FC236}">
                <a16:creationId xmlns:a16="http://schemas.microsoft.com/office/drawing/2014/main" id="{4CFFC8CC-8357-4EAE-8DE4-28B285E7F6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5979"/>
            <a:ext cx="4906370" cy="6869953"/>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0885" h="6869951">
                <a:moveTo>
                  <a:pt x="1754909" y="0"/>
                </a:moveTo>
                <a:lnTo>
                  <a:pt x="6430885" y="11953"/>
                </a:lnTo>
                <a:lnTo>
                  <a:pt x="6430885" y="6869951"/>
                </a:lnTo>
                <a:lnTo>
                  <a:pt x="0" y="6869951"/>
                </a:lnTo>
                <a:lnTo>
                  <a:pt x="1754909"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3" name="Straight Connector 142">
            <a:extLst>
              <a:ext uri="{FF2B5EF4-FFF2-40B4-BE49-F238E27FC236}">
                <a16:creationId xmlns:a16="http://schemas.microsoft.com/office/drawing/2014/main" id="{BB04A404-AF1E-4EC9-AF7D-46C68BFCEB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941093" y="-5979"/>
            <a:ext cx="2549950" cy="686397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A person standing in front of a store&#10;&#10;Description automatically generated">
            <a:extLst>
              <a:ext uri="{FF2B5EF4-FFF2-40B4-BE49-F238E27FC236}">
                <a16:creationId xmlns:a16="http://schemas.microsoft.com/office/drawing/2014/main" id="{54A8EC95-FA54-4CED-AB79-DB0E970F17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64"/>
          <a:stretch/>
        </p:blipFill>
        <p:spPr bwMode="auto">
          <a:xfrm>
            <a:off x="533399" y="1733304"/>
            <a:ext cx="5029200" cy="3391392"/>
          </a:xfrm>
          <a:prstGeom prst="rect">
            <a:avLst/>
          </a:pr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2012818D-EE3D-4815-95CE-19413B96ECF2}"/>
              </a:ext>
            </a:extLst>
          </p:cNvPr>
          <p:cNvSpPr>
            <a:spLocks noGrp="1"/>
          </p:cNvSpPr>
          <p:nvPr>
            <p:ph idx="1"/>
          </p:nvPr>
        </p:nvSpPr>
        <p:spPr>
          <a:xfrm>
            <a:off x="6096001" y="2224729"/>
            <a:ext cx="5435010" cy="4099872"/>
          </a:xfrm>
        </p:spPr>
        <p:txBody>
          <a:bodyPr>
            <a:normAutofit/>
          </a:bodyPr>
          <a:lstStyle/>
          <a:p>
            <a:pPr marL="0" indent="0">
              <a:buNone/>
            </a:pPr>
            <a:r>
              <a:rPr lang="en-US" dirty="0"/>
              <a:t>One thing about leaving in New York you can always find a way to get around and it doesn’t have to by car. It ease to come and leave from Times Squares massive subway where almost every train you’ll need to get home or to get there is there and at easy access.  </a:t>
            </a:r>
          </a:p>
        </p:txBody>
      </p:sp>
    </p:spTree>
    <p:extLst>
      <p:ext uri="{BB962C8B-B14F-4D97-AF65-F5344CB8AC3E}">
        <p14:creationId xmlns:p14="http://schemas.microsoft.com/office/powerpoint/2010/main" val="191880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5B8092E2-D77A-4CE6-BB2D-626978445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Rectangle 72">
            <a:extLst>
              <a:ext uri="{FF2B5EF4-FFF2-40B4-BE49-F238E27FC236}">
                <a16:creationId xmlns:a16="http://schemas.microsoft.com/office/drawing/2014/main" id="{D02CD835-4B0F-45D6-9B85-B049A1005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3"/>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4EA843-AF6E-4D3B-A6B7-C58D744DE46E}"/>
              </a:ext>
            </a:extLst>
          </p:cNvPr>
          <p:cNvSpPr>
            <a:spLocks noGrp="1"/>
          </p:cNvSpPr>
          <p:nvPr>
            <p:ph type="title"/>
          </p:nvPr>
        </p:nvSpPr>
        <p:spPr>
          <a:xfrm>
            <a:off x="1129553" y="511309"/>
            <a:ext cx="9577116" cy="1221957"/>
          </a:xfrm>
        </p:spPr>
        <p:txBody>
          <a:bodyPr anchor="ctr">
            <a:normAutofit/>
          </a:bodyPr>
          <a:lstStyle/>
          <a:p>
            <a:r>
              <a:rPr lang="en-US" dirty="0"/>
              <a:t>Food </a:t>
            </a:r>
          </a:p>
        </p:txBody>
      </p:sp>
      <p:cxnSp>
        <p:nvCxnSpPr>
          <p:cNvPr id="2054" name="Straight Connector 74">
            <a:extLst>
              <a:ext uri="{FF2B5EF4-FFF2-40B4-BE49-F238E27FC236}">
                <a16:creationId xmlns:a16="http://schemas.microsoft.com/office/drawing/2014/main" id="{7971A1EC-5980-40B2-973F-0D3D6630DB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0049A56-C4C2-4C0F-9F4F-D0E34391D96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78117" y="0"/>
            <a:ext cx="340591"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D02BE56-7EB5-4E62-B6E2-1C49E470A9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0" y="1299548"/>
            <a:ext cx="1769035" cy="69557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E19BA8B-9D61-4E88-84C8-5683C6E1745C}"/>
              </a:ext>
            </a:extLst>
          </p:cNvPr>
          <p:cNvSpPr>
            <a:spLocks noGrp="1"/>
          </p:cNvSpPr>
          <p:nvPr>
            <p:ph idx="1"/>
          </p:nvPr>
        </p:nvSpPr>
        <p:spPr>
          <a:xfrm>
            <a:off x="358588" y="2243922"/>
            <a:ext cx="6130501" cy="3884410"/>
          </a:xfrm>
        </p:spPr>
        <p:txBody>
          <a:bodyPr anchor="ctr">
            <a:normAutofit/>
          </a:bodyPr>
          <a:lstStyle/>
          <a:p>
            <a:pPr marL="0" indent="0">
              <a:buNone/>
            </a:pPr>
            <a:r>
              <a:rPr lang="en-US" sz="2800" dirty="0"/>
              <a:t>When it comes to finding the nice place to have a proper meal whether its lunch or dinner, Time Square has plenty to offer. There are some famous restaurants in the square that are perfect for a night out on the town. The only thing to keep in mind is the when it come to pricing it may be on the expensive side.</a:t>
            </a:r>
          </a:p>
        </p:txBody>
      </p:sp>
      <p:pic>
        <p:nvPicPr>
          <p:cNvPr id="2050" name="Picture 2" descr="See the source image">
            <a:extLst>
              <a:ext uri="{FF2B5EF4-FFF2-40B4-BE49-F238E27FC236}">
                <a16:creationId xmlns:a16="http://schemas.microsoft.com/office/drawing/2014/main" id="{09A6B3BB-1148-4AF8-B57A-53C0206BA6E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 r="24933" b="11371"/>
          <a:stretch/>
        </p:blipFill>
        <p:spPr bwMode="auto">
          <a:xfrm>
            <a:off x="6562077" y="2243922"/>
            <a:ext cx="5556935" cy="4309764"/>
          </a:xfrm>
          <a:prstGeom prst="rect">
            <a:avLst/>
          </a:prstGeom>
          <a:noFill/>
          <a:extLst>
            <a:ext uri="{909E8E84-426E-40DD-AFC4-6F175D3DCCD1}">
              <a14:hiddenFill xmlns:a14="http://schemas.microsoft.com/office/drawing/2010/main">
                <a:solidFill>
                  <a:srgbClr val="FFFFFF"/>
                </a:solidFill>
              </a14:hiddenFill>
            </a:ext>
          </a:extLst>
        </p:spPr>
      </p:pic>
      <p:cxnSp>
        <p:nvCxnSpPr>
          <p:cNvPr id="81" name="Straight Connector 80">
            <a:extLst>
              <a:ext uri="{FF2B5EF4-FFF2-40B4-BE49-F238E27FC236}">
                <a16:creationId xmlns:a16="http://schemas.microsoft.com/office/drawing/2014/main" id="{C4595B06-EDA5-4E45-BED4-7891E7E0CD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1150" y="1171094"/>
            <a:ext cx="4860850" cy="8240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79C9A5D-F572-476A-99A9-700077150BB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8968704" y="0"/>
            <a:ext cx="2147217" cy="199511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9592DA5-68A4-46A6-90EA-F0304FF8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94353" y="-14436"/>
            <a:ext cx="239059" cy="200955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97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21FBE127-D2A6-4FA3-A6B9-B8FD1DE4B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F5249-79D4-4F12-8728-AE96A6F56C9A}"/>
              </a:ext>
            </a:extLst>
          </p:cNvPr>
          <p:cNvSpPr>
            <a:spLocks noGrp="1"/>
          </p:cNvSpPr>
          <p:nvPr>
            <p:ph type="title"/>
          </p:nvPr>
        </p:nvSpPr>
        <p:spPr>
          <a:xfrm>
            <a:off x="6134173" y="479191"/>
            <a:ext cx="5763065" cy="1690687"/>
          </a:xfrm>
        </p:spPr>
        <p:txBody>
          <a:bodyPr>
            <a:normAutofit/>
          </a:bodyPr>
          <a:lstStyle/>
          <a:p>
            <a:r>
              <a:rPr lang="en-US" dirty="0"/>
              <a:t>Special Features </a:t>
            </a:r>
          </a:p>
        </p:txBody>
      </p:sp>
      <p:cxnSp>
        <p:nvCxnSpPr>
          <p:cNvPr id="79" name="Straight Connector 78">
            <a:extLst>
              <a:ext uri="{FF2B5EF4-FFF2-40B4-BE49-F238E27FC236}">
                <a16:creationId xmlns:a16="http://schemas.microsoft.com/office/drawing/2014/main" id="{DDD9C044-4B08-47CC-852C-B22B09675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4948518" cy="132453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033687E-2F83-4E90-B11A-4B998C1540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818708" cy="642738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292DBC3-1A72-41ED-8432-D0D64FD631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 y="2743200"/>
            <a:ext cx="4477872" cy="4114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55AC0DBB-9C9F-4132-B536-1B41BC1CEF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625" r="19053" b="2"/>
          <a:stretch/>
        </p:blipFill>
        <p:spPr bwMode="auto">
          <a:xfrm>
            <a:off x="1096626" y="533400"/>
            <a:ext cx="4436148" cy="57911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9DC230C-BD53-447F-A3A0-E3FCD49142F5}"/>
              </a:ext>
            </a:extLst>
          </p:cNvPr>
          <p:cNvSpPr>
            <a:spLocks noGrp="1"/>
          </p:cNvSpPr>
          <p:nvPr>
            <p:ph idx="1"/>
          </p:nvPr>
        </p:nvSpPr>
        <p:spPr>
          <a:xfrm>
            <a:off x="5810692" y="1869388"/>
            <a:ext cx="6229567" cy="4557993"/>
          </a:xfrm>
        </p:spPr>
        <p:txBody>
          <a:bodyPr anchor="t">
            <a:noAutofit/>
          </a:bodyPr>
          <a:lstStyle/>
          <a:p>
            <a:pPr>
              <a:lnSpc>
                <a:spcPct val="90000"/>
              </a:lnSpc>
            </a:pPr>
            <a:r>
              <a:rPr lang="en-US" dirty="0"/>
              <a:t>A great feature that come with time square is all the shopping places. All around Time Square you'll find flagship stores and amazing shops for gift shopping whether its cloths, sweets, or movie related.</a:t>
            </a:r>
          </a:p>
          <a:p>
            <a:pPr>
              <a:lnSpc>
                <a:spcPct val="90000"/>
              </a:lnSpc>
            </a:pPr>
            <a:r>
              <a:rPr lang="en-US" dirty="0"/>
              <a:t>One of the biggest attractions in Time square are the course of musicals. Broadway has been a great way to bring people to time square with the amazing theaters and lights promoting the open coming shows and the shows that are showing currently</a:t>
            </a:r>
          </a:p>
          <a:p>
            <a:pPr>
              <a:lnSpc>
                <a:spcPct val="90000"/>
              </a:lnSpc>
            </a:pPr>
            <a:r>
              <a:rPr lang="en-US" dirty="0"/>
              <a:t>Lastly the night life, being in Time Square at night can be one of the most beautiful things you can ever see. With all the light and advisements if you are a visitor you will be in awe. </a:t>
            </a:r>
          </a:p>
        </p:txBody>
      </p:sp>
      <p:cxnSp>
        <p:nvCxnSpPr>
          <p:cNvPr id="85" name="Straight Connector 84">
            <a:extLst>
              <a:ext uri="{FF2B5EF4-FFF2-40B4-BE49-F238E27FC236}">
                <a16:creationId xmlns:a16="http://schemas.microsoft.com/office/drawing/2014/main" id="{99309E4A-5F81-4CAB-B5DB-AB4EB90C712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602477" y="2548218"/>
            <a:ext cx="589522" cy="430978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878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12BD-831F-42D9-BE23-587D7E0E848A}"/>
              </a:ext>
            </a:extLst>
          </p:cNvPr>
          <p:cNvSpPr>
            <a:spLocks noGrp="1"/>
          </p:cNvSpPr>
          <p:nvPr>
            <p:ph type="title"/>
          </p:nvPr>
        </p:nvSpPr>
        <p:spPr/>
        <p:txBody>
          <a:bodyPr/>
          <a:lstStyle/>
          <a:p>
            <a:r>
              <a:rPr lang="en-US" dirty="0"/>
              <a:t>What to consider? </a:t>
            </a:r>
          </a:p>
        </p:txBody>
      </p:sp>
      <p:sp>
        <p:nvSpPr>
          <p:cNvPr id="3" name="Content Placeholder 2">
            <a:extLst>
              <a:ext uri="{FF2B5EF4-FFF2-40B4-BE49-F238E27FC236}">
                <a16:creationId xmlns:a16="http://schemas.microsoft.com/office/drawing/2014/main" id="{F98063D5-586F-4D63-8B80-2DF0F355F47F}"/>
              </a:ext>
            </a:extLst>
          </p:cNvPr>
          <p:cNvSpPr>
            <a:spLocks noGrp="1"/>
          </p:cNvSpPr>
          <p:nvPr>
            <p:ph idx="1"/>
          </p:nvPr>
        </p:nvSpPr>
        <p:spPr/>
        <p:txBody>
          <a:bodyPr/>
          <a:lstStyle/>
          <a:p>
            <a:r>
              <a:rPr lang="en-US" dirty="0"/>
              <a:t>When travel by car it is very hard to find parking and if you go through a parking company it is extremely expensive and not for a long amount of time </a:t>
            </a:r>
          </a:p>
          <a:p>
            <a:r>
              <a:rPr lang="en-US" dirty="0"/>
              <a:t>When traveling my train at rush hour it is extremely crowded and hot so you want to leave at a good time, so you can get a seat after a long day especially if you have younger kids with you</a:t>
            </a:r>
          </a:p>
          <a:p>
            <a:r>
              <a:rPr lang="en-US" dirty="0"/>
              <a:t>Things are extremely overpriced so if you are going to Time Square to shop or by treats make sure you have a good amount of money in your possession</a:t>
            </a:r>
          </a:p>
          <a:p>
            <a:endParaRPr lang="en-US" dirty="0"/>
          </a:p>
        </p:txBody>
      </p:sp>
    </p:spTree>
    <p:extLst>
      <p:ext uri="{BB962C8B-B14F-4D97-AF65-F5344CB8AC3E}">
        <p14:creationId xmlns:p14="http://schemas.microsoft.com/office/powerpoint/2010/main" val="156430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77DB-C8F1-4AA0-A09E-589F53E3E2CB}"/>
              </a:ext>
            </a:extLst>
          </p:cNvPr>
          <p:cNvSpPr>
            <a:spLocks noGrp="1"/>
          </p:cNvSpPr>
          <p:nvPr>
            <p:ph type="title"/>
          </p:nvPr>
        </p:nvSpPr>
        <p:spPr/>
        <p:txBody>
          <a:bodyPr/>
          <a:lstStyle/>
          <a:p>
            <a:r>
              <a:rPr lang="en-US" dirty="0"/>
              <a:t>Reference list </a:t>
            </a:r>
          </a:p>
        </p:txBody>
      </p:sp>
      <p:sp>
        <p:nvSpPr>
          <p:cNvPr id="3" name="Content Placeholder 2">
            <a:extLst>
              <a:ext uri="{FF2B5EF4-FFF2-40B4-BE49-F238E27FC236}">
                <a16:creationId xmlns:a16="http://schemas.microsoft.com/office/drawing/2014/main" id="{FF5D6DA5-6310-4659-B7B5-0332EDF28231}"/>
              </a:ext>
            </a:extLst>
          </p:cNvPr>
          <p:cNvSpPr>
            <a:spLocks noGrp="1"/>
          </p:cNvSpPr>
          <p:nvPr>
            <p:ph idx="1"/>
          </p:nvPr>
        </p:nvSpPr>
        <p:spPr/>
        <p:txBody>
          <a:bodyPr/>
          <a:lstStyle/>
          <a:p>
            <a:r>
              <a:rPr lang="en-US" b="0" i="0" u="none" strike="noStrike" dirty="0">
                <a:solidFill>
                  <a:srgbClr val="000000"/>
                </a:solidFill>
                <a:effectLst/>
              </a:rPr>
              <a:t>Habitat, New York. “Explore Times Square in New York City!” </a:t>
            </a:r>
            <a:r>
              <a:rPr lang="en-US" b="0" i="1" u="none" strike="noStrike" dirty="0">
                <a:solidFill>
                  <a:srgbClr val="000000"/>
                </a:solidFill>
                <a:effectLst/>
              </a:rPr>
              <a:t>New York Habitat</a:t>
            </a:r>
            <a:r>
              <a:rPr lang="en-US" b="0" i="0" u="none" strike="noStrike" dirty="0">
                <a:solidFill>
                  <a:srgbClr val="000000"/>
                </a:solidFill>
                <a:effectLst/>
              </a:rPr>
              <a:t>, www.nyhabitat.com/blog/2013/01/14/visit-times-square-new-york/. </a:t>
            </a:r>
          </a:p>
          <a:p>
            <a:r>
              <a:rPr lang="en-US" b="0" i="0" u="none" strike="noStrike" dirty="0">
                <a:solidFill>
                  <a:srgbClr val="000000"/>
                </a:solidFill>
                <a:effectLst/>
              </a:rPr>
              <a:t>“Tourism - Definition, Types &amp; Forms, History &amp; Importance.” </a:t>
            </a:r>
            <a:r>
              <a:rPr lang="en-US" b="0" i="1" u="none" strike="noStrike" dirty="0">
                <a:solidFill>
                  <a:srgbClr val="000000"/>
                </a:solidFill>
                <a:effectLst/>
              </a:rPr>
              <a:t>Tourism Notes</a:t>
            </a:r>
            <a:r>
              <a:rPr lang="en-US" b="0" i="0" u="none" strike="noStrike" dirty="0">
                <a:solidFill>
                  <a:srgbClr val="000000"/>
                </a:solidFill>
                <a:effectLst/>
              </a:rPr>
              <a:t>, 9 Aug. 2020, tourismnotes.com/travel-tourism/. </a:t>
            </a:r>
          </a:p>
          <a:p>
            <a:endParaRPr lang="en-US" dirty="0"/>
          </a:p>
        </p:txBody>
      </p:sp>
    </p:spTree>
    <p:extLst>
      <p:ext uri="{BB962C8B-B14F-4D97-AF65-F5344CB8AC3E}">
        <p14:creationId xmlns:p14="http://schemas.microsoft.com/office/powerpoint/2010/main" val="1748982700"/>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76FE38E25FE441A3EFB0A9B0479822" ma:contentTypeVersion="4" ma:contentTypeDescription="Create a new document." ma:contentTypeScope="" ma:versionID="b01927f5ec49270c52332ad95cd936cf">
  <xsd:schema xmlns:xsd="http://www.w3.org/2001/XMLSchema" xmlns:xs="http://www.w3.org/2001/XMLSchema" xmlns:p="http://schemas.microsoft.com/office/2006/metadata/properties" xmlns:ns3="888de953-4fc5-43f2-b187-7c5a3acd0f4a" targetNamespace="http://schemas.microsoft.com/office/2006/metadata/properties" ma:root="true" ma:fieldsID="93c3e52bd54f3c712f31517df1c953bd" ns3:_="">
    <xsd:import namespace="888de953-4fc5-43f2-b187-7c5a3acd0f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8de953-4fc5-43f2-b187-7c5a3acd0f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CEBD6B-12B7-4043-B6DF-B92B762AFB82}">
  <ds:schemaRefs>
    <ds:schemaRef ds:uri="http://schemas.microsoft.com/sharepoint/v3/contenttype/forms"/>
  </ds:schemaRefs>
</ds:datastoreItem>
</file>

<file path=customXml/itemProps2.xml><?xml version="1.0" encoding="utf-8"?>
<ds:datastoreItem xmlns:ds="http://schemas.openxmlformats.org/officeDocument/2006/customXml" ds:itemID="{BEC2A98D-EBD2-4805-B21E-BA8DDA434286}">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2476E792-3410-482B-ADD4-2AF630C9ADAC}">
  <ds:schemaRefs>
    <ds:schemaRef ds:uri="888de953-4fc5-43f2-b187-7c5a3acd0f4a"/>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567</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Univers Condensed Light</vt:lpstr>
      <vt:lpstr>Walbaum Display Light</vt:lpstr>
      <vt:lpstr>AngleLinesVTI</vt:lpstr>
      <vt:lpstr>Time Square </vt:lpstr>
      <vt:lpstr>Category of tourism </vt:lpstr>
      <vt:lpstr>History on Time Square</vt:lpstr>
      <vt:lpstr>Transportation</vt:lpstr>
      <vt:lpstr>Food </vt:lpstr>
      <vt:lpstr>Special Features </vt:lpstr>
      <vt:lpstr>What to consider? </vt:lpstr>
      <vt:lpstr>Reference list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Square </dc:title>
  <dc:creator>Jadira Bermudez</dc:creator>
  <cp:lastModifiedBy>Jadira Bermudez</cp:lastModifiedBy>
  <cp:revision>1</cp:revision>
  <dcterms:created xsi:type="dcterms:W3CDTF">2020-11-24T12:17:23Z</dcterms:created>
  <dcterms:modified xsi:type="dcterms:W3CDTF">2020-11-24T12:38:42Z</dcterms:modified>
</cp:coreProperties>
</file>