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1" r:id="rId6"/>
    <p:sldId id="260"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3" autoAdjust="0"/>
    <p:restoredTop sz="94660"/>
  </p:normalViewPr>
  <p:slideViewPr>
    <p:cSldViewPr snapToGrid="0">
      <p:cViewPr varScale="1">
        <p:scale>
          <a:sx n="83" d="100"/>
          <a:sy n="83" d="100"/>
        </p:scale>
        <p:origin x="10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11/17/2020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51525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11/17/2020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496476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11/17/2020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08422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11/17/2020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938052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11/17/2020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77962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11/17/2020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0651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11/17/2020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94693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11/17/2020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226162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11/17/2020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45516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11/17/2020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1735613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11/17/2020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153489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11/17/2020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‹Nº›</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5302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1.nyc.gov/site/fdny/news/fa3320/empire-state-building-lights-tower-celebrate-ems-week-2020#/0" TargetMode="External"/><Relationship Id="rId2" Type="http://schemas.openxmlformats.org/officeDocument/2006/relationships/hyperlink" Target="http://search.ebscohost.com.citytech.ezproxy.cuny.edu/login.aspx?direct=true&amp;db=hjh&amp;AN=15898975&amp;site=ehost-live&amp;scope=sit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271CB6-7B91-4C5F-BE84-1032B874BDF8}"/>
              </a:ext>
            </a:extLst>
          </p:cNvPr>
          <p:cNvSpPr>
            <a:spLocks noGrp="1"/>
          </p:cNvSpPr>
          <p:nvPr>
            <p:ph type="ctrTitle"/>
          </p:nvPr>
        </p:nvSpPr>
        <p:spPr>
          <a:xfrm>
            <a:off x="8208109" y="1320576"/>
            <a:ext cx="4494090" cy="3231019"/>
          </a:xfrm>
        </p:spPr>
        <p:txBody>
          <a:bodyPr>
            <a:normAutofit fontScale="90000"/>
          </a:bodyPr>
          <a:lstStyle/>
          <a:p>
            <a:r>
              <a:rPr lang="es-PE" dirty="0"/>
              <a:t>Empire State Building</a:t>
            </a:r>
            <a:endParaRPr lang="en-US" dirty="0"/>
          </a:p>
        </p:txBody>
      </p:sp>
      <p:cxnSp>
        <p:nvCxnSpPr>
          <p:cNvPr id="17" name="Straight Connector 10">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a16="http://schemas.microsoft.com/office/drawing/2014/main" id="{EEEFF357-057D-4BFF-B3BB-13806B045E88}"/>
              </a:ext>
            </a:extLst>
          </p:cNvPr>
          <p:cNvPicPr>
            <a:picLocks noChangeAspect="1"/>
          </p:cNvPicPr>
          <p:nvPr/>
        </p:nvPicPr>
        <p:blipFill rotWithShape="1">
          <a:blip r:embed="rId2">
            <a:extLst>
              <a:ext uri="{28A0092B-C50C-407E-A947-70E740481C1C}">
                <a14:useLocalDpi xmlns:a14="http://schemas.microsoft.com/office/drawing/2010/main" val="0"/>
              </a:ext>
            </a:extLst>
          </a:blip>
          <a:srcRect r="886"/>
          <a:stretch/>
        </p:blipFill>
        <p:spPr>
          <a:xfrm>
            <a:off x="-1" y="-1386"/>
            <a:ext cx="8208109" cy="6860771"/>
          </a:xfrm>
          <a:prstGeom prst="rect">
            <a:avLst/>
          </a:prstGeom>
        </p:spPr>
      </p:pic>
      <p:sp>
        <p:nvSpPr>
          <p:cNvPr id="18" name="Marcador de contenido 2">
            <a:extLst>
              <a:ext uri="{FF2B5EF4-FFF2-40B4-BE49-F238E27FC236}">
                <a16:creationId xmlns:a16="http://schemas.microsoft.com/office/drawing/2014/main" id="{16F9CC79-5F44-4F9B-8B8A-1D5717F55E51}"/>
              </a:ext>
            </a:extLst>
          </p:cNvPr>
          <p:cNvSpPr txBox="1">
            <a:spLocks/>
          </p:cNvSpPr>
          <p:nvPr/>
        </p:nvSpPr>
        <p:spPr>
          <a:xfrm>
            <a:off x="8208108" y="4667004"/>
            <a:ext cx="3983892" cy="1498972"/>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2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2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2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2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r>
              <a:rPr lang="en-US" sz="1600" dirty="0"/>
              <a:t>Professor: Karen goodlad</a:t>
            </a:r>
          </a:p>
          <a:p>
            <a:r>
              <a:rPr lang="en-US" sz="1600" dirty="0"/>
              <a:t>Course: HMGT 1101</a:t>
            </a:r>
          </a:p>
          <a:p>
            <a:r>
              <a:rPr lang="en-US" sz="1600" dirty="0"/>
              <a:t>student: cristina simeon</a:t>
            </a:r>
          </a:p>
        </p:txBody>
      </p:sp>
    </p:spTree>
    <p:extLst>
      <p:ext uri="{BB962C8B-B14F-4D97-AF65-F5344CB8AC3E}">
        <p14:creationId xmlns:p14="http://schemas.microsoft.com/office/powerpoint/2010/main" val="436562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FAC93A-3988-49C2-9322-2E453D39A4E2}"/>
              </a:ext>
            </a:extLst>
          </p:cNvPr>
          <p:cNvSpPr>
            <a:spLocks noGrp="1"/>
          </p:cNvSpPr>
          <p:nvPr>
            <p:ph type="title"/>
          </p:nvPr>
        </p:nvSpPr>
        <p:spPr>
          <a:xfrm>
            <a:off x="7444324" y="548537"/>
            <a:ext cx="3761774" cy="1450757"/>
          </a:xfrm>
        </p:spPr>
        <p:txBody>
          <a:bodyPr>
            <a:normAutofit/>
          </a:bodyPr>
          <a:lstStyle/>
          <a:p>
            <a:r>
              <a:rPr lang="en-US" dirty="0">
                <a:solidFill>
                  <a:srgbClr val="000000"/>
                </a:solidFill>
                <a:latin typeface="Roboto"/>
              </a:rPr>
              <a:t>History of Empire State</a:t>
            </a:r>
            <a:endParaRPr lang="en-US" dirty="0"/>
          </a:p>
        </p:txBody>
      </p:sp>
      <p:sp>
        <p:nvSpPr>
          <p:cNvPr id="3" name="Marcador de contenido 2">
            <a:extLst>
              <a:ext uri="{FF2B5EF4-FFF2-40B4-BE49-F238E27FC236}">
                <a16:creationId xmlns:a16="http://schemas.microsoft.com/office/drawing/2014/main" id="{AA75C045-81E5-487B-A88A-EF276A55F6D5}"/>
              </a:ext>
            </a:extLst>
          </p:cNvPr>
          <p:cNvSpPr>
            <a:spLocks noGrp="1"/>
          </p:cNvSpPr>
          <p:nvPr>
            <p:ph idx="1"/>
          </p:nvPr>
        </p:nvSpPr>
        <p:spPr>
          <a:xfrm>
            <a:off x="6840186" y="2220686"/>
            <a:ext cx="5153892" cy="3945290"/>
          </a:xfrm>
        </p:spPr>
        <p:txBody>
          <a:bodyPr>
            <a:normAutofit/>
          </a:bodyPr>
          <a:lstStyle/>
          <a:p>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600" b="0" i="0" dirty="0">
                <a:solidFill>
                  <a:srgbClr val="000000"/>
                </a:solidFill>
                <a:effectLst/>
                <a:latin typeface="Roboto"/>
              </a:rPr>
              <a:t>The Empire State Building is a building in New York City that in the past was one of the tallest skyscrapers, but is now recognized for its structure, design and historical value (Art Deco). </a:t>
            </a:r>
            <a:r>
              <a:rPr lang="en-US" sz="1600" dirty="0">
                <a:effectLst/>
                <a:latin typeface="Arial" panose="020B0604020202020204" pitchFamily="34" charset="0"/>
                <a:ea typeface="Calibri" panose="020F0502020204030204" pitchFamily="34" charset="0"/>
                <a:cs typeface="Arial" panose="020B0604020202020204" pitchFamily="34" charset="0"/>
              </a:rPr>
              <a:t>Construction of the Empire State Building began in 1930, and completed in 1931, around one year (410 days), about four floors per week. It was a race to build the tallest and most modern building. </a:t>
            </a:r>
          </a:p>
          <a:p>
            <a:r>
              <a:rPr lang="en-US" sz="1600" dirty="0">
                <a:latin typeface="Arial" panose="020B0604020202020204" pitchFamily="34" charset="0"/>
                <a:cs typeface="Arial" panose="020B0604020202020204" pitchFamily="34" charset="0"/>
              </a:rPr>
              <a:t>The architects: Lamb &amp; Harmon. </a:t>
            </a:r>
          </a:p>
          <a:p>
            <a:r>
              <a:rPr lang="en-US" sz="1600" dirty="0">
                <a:effectLst/>
                <a:latin typeface="Arial" panose="020B0604020202020204" pitchFamily="34" charset="0"/>
                <a:ea typeface="Calibri" panose="020F0502020204030204" pitchFamily="34" charset="0"/>
                <a:cs typeface="Arial" panose="020B0604020202020204" pitchFamily="34" charset="0"/>
              </a:rPr>
              <a:t>This building was previously the Waldford Astoria Hotel. </a:t>
            </a:r>
            <a:endParaRPr lang="en-US" sz="1600" dirty="0">
              <a:latin typeface="Arial" panose="020B0604020202020204" pitchFamily="34" charset="0"/>
              <a:cs typeface="Arial" panose="020B0604020202020204" pitchFamily="34" charset="0"/>
            </a:endParaRPr>
          </a:p>
          <a:p>
            <a:endParaRPr lang="en-US" dirty="0"/>
          </a:p>
        </p:txBody>
      </p:sp>
      <p:pic>
        <p:nvPicPr>
          <p:cNvPr id="5" name="Picture 2">
            <a:extLst>
              <a:ext uri="{FF2B5EF4-FFF2-40B4-BE49-F238E27FC236}">
                <a16:creationId xmlns:a16="http://schemas.microsoft.com/office/drawing/2014/main" id="{3BDFE1F0-AA13-4E77-B91B-B765C5FED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2286"/>
            <a:ext cx="6840187" cy="7020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760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F617E9-4FC4-4184-8DFD-F4A5132CC205}"/>
              </a:ext>
            </a:extLst>
          </p:cNvPr>
          <p:cNvSpPr>
            <a:spLocks noGrp="1"/>
          </p:cNvSpPr>
          <p:nvPr>
            <p:ph type="title"/>
          </p:nvPr>
        </p:nvSpPr>
        <p:spPr>
          <a:xfrm>
            <a:off x="5913913" y="286603"/>
            <a:ext cx="5925786" cy="1450757"/>
          </a:xfrm>
        </p:spPr>
        <p:txBody>
          <a:bodyPr/>
          <a:lstStyle/>
          <a:p>
            <a:r>
              <a:rPr lang="es-PE" dirty="0"/>
              <a:t>Waldorf Astoria Hotel</a:t>
            </a:r>
            <a:endParaRPr lang="en-US" dirty="0"/>
          </a:p>
        </p:txBody>
      </p:sp>
      <p:pic>
        <p:nvPicPr>
          <p:cNvPr id="5" name="Marcador de contenido 4">
            <a:extLst>
              <a:ext uri="{FF2B5EF4-FFF2-40B4-BE49-F238E27FC236}">
                <a16:creationId xmlns:a16="http://schemas.microsoft.com/office/drawing/2014/main" id="{88BF9FDE-D951-45B8-8130-BACAADDAEC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569527" cy="6825457"/>
          </a:xfrm>
        </p:spPr>
      </p:pic>
      <p:sp>
        <p:nvSpPr>
          <p:cNvPr id="7" name="Marcador de contenido 2">
            <a:extLst>
              <a:ext uri="{FF2B5EF4-FFF2-40B4-BE49-F238E27FC236}">
                <a16:creationId xmlns:a16="http://schemas.microsoft.com/office/drawing/2014/main" id="{F3C2FA54-4C73-4C5F-AE32-E7B49F9CF6C2}"/>
              </a:ext>
            </a:extLst>
          </p:cNvPr>
          <p:cNvSpPr txBox="1">
            <a:spLocks/>
          </p:cNvSpPr>
          <p:nvPr/>
        </p:nvSpPr>
        <p:spPr>
          <a:xfrm>
            <a:off x="5747656" y="2125684"/>
            <a:ext cx="5153892" cy="4075918"/>
          </a:xfrm>
          <a:prstGeom prst="rect">
            <a:avLst/>
          </a:prstGeom>
        </p:spPr>
        <p:txBody>
          <a:bodyPr vert="horz" lIns="0" tIns="45720" rIns="0" bIns="45720" rtlCol="0">
            <a:normAutofit/>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9" name="CuadroTexto 8">
            <a:extLst>
              <a:ext uri="{FF2B5EF4-FFF2-40B4-BE49-F238E27FC236}">
                <a16:creationId xmlns:a16="http://schemas.microsoft.com/office/drawing/2014/main" id="{70894725-9B10-4167-8130-EF139D240AC3}"/>
              </a:ext>
            </a:extLst>
          </p:cNvPr>
          <p:cNvSpPr txBox="1"/>
          <p:nvPr/>
        </p:nvSpPr>
        <p:spPr>
          <a:xfrm>
            <a:off x="5747656" y="3412728"/>
            <a:ext cx="5925786" cy="1542474"/>
          </a:xfrm>
          <a:prstGeom prst="rect">
            <a:avLst/>
          </a:prstGeom>
          <a:noFill/>
        </p:spPr>
        <p:txBody>
          <a:bodyPr wrap="square">
            <a:spAutoFit/>
          </a:bodyPr>
          <a:lstStyle/>
          <a:p>
            <a:pPr marL="91440" indent="-91440">
              <a:lnSpc>
                <a:spcPct val="120000"/>
              </a:lnSpc>
              <a:spcBef>
                <a:spcPts val="1200"/>
              </a:spcBef>
              <a:spcAft>
                <a:spcPts val="200"/>
              </a:spcAft>
              <a:buClr>
                <a:schemeClr val="accent1"/>
              </a:buClr>
              <a:buSzPct val="100000"/>
              <a:buFont typeface="Calibri" panose="020F0502020204030204" pitchFamily="34" charset="0"/>
              <a:buChar char=" "/>
            </a:pPr>
            <a:r>
              <a:rPr lang="en-US" sz="1600" dirty="0">
                <a:solidFill>
                  <a:schemeClr val="tx1">
                    <a:lumMod val="75000"/>
                    <a:lumOff val="25000"/>
                  </a:schemeClr>
                </a:solidFill>
                <a:latin typeface="Arial" panose="020B0604020202020204" pitchFamily="34" charset="0"/>
                <a:cs typeface="Arial" panose="020B0604020202020204" pitchFamily="34" charset="0"/>
              </a:rPr>
              <a:t>The Waldford Astoria Hotel was located on the same land as the Empire State Building (1897-1929), previously it was a farm of the Astor family, many years later it was demolished and the Empire State Inc. company built, the Empire State Building. The hotel moved to 50th Street and Park Avenue.</a:t>
            </a:r>
          </a:p>
        </p:txBody>
      </p:sp>
    </p:spTree>
    <p:extLst>
      <p:ext uri="{BB962C8B-B14F-4D97-AF65-F5344CB8AC3E}">
        <p14:creationId xmlns:p14="http://schemas.microsoft.com/office/powerpoint/2010/main" val="3397547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FB13AB-1AB1-4385-808C-D9AF726B12EC}"/>
              </a:ext>
            </a:extLst>
          </p:cNvPr>
          <p:cNvSpPr>
            <a:spLocks noGrp="1"/>
          </p:cNvSpPr>
          <p:nvPr>
            <p:ph type="title"/>
          </p:nvPr>
        </p:nvSpPr>
        <p:spPr>
          <a:xfrm>
            <a:off x="831272" y="276734"/>
            <a:ext cx="7778337" cy="1450757"/>
          </a:xfrm>
        </p:spPr>
        <p:txBody>
          <a:bodyPr/>
          <a:lstStyle/>
          <a:p>
            <a:r>
              <a:rPr lang="en-US" dirty="0"/>
              <a:t>The category of tourism a visitor may engage</a:t>
            </a:r>
          </a:p>
        </p:txBody>
      </p:sp>
      <p:sp>
        <p:nvSpPr>
          <p:cNvPr id="3" name="Marcador de contenido 2">
            <a:extLst>
              <a:ext uri="{FF2B5EF4-FFF2-40B4-BE49-F238E27FC236}">
                <a16:creationId xmlns:a16="http://schemas.microsoft.com/office/drawing/2014/main" id="{C4BC4FB9-277D-4AFC-9D73-F596FB13D55F}"/>
              </a:ext>
            </a:extLst>
          </p:cNvPr>
          <p:cNvSpPr>
            <a:spLocks noGrp="1"/>
          </p:cNvSpPr>
          <p:nvPr>
            <p:ph idx="1"/>
          </p:nvPr>
        </p:nvSpPr>
        <p:spPr>
          <a:xfrm>
            <a:off x="831272" y="1908568"/>
            <a:ext cx="7433953" cy="4358243"/>
          </a:xfrm>
        </p:spPr>
        <p:txBody>
          <a:bodyPr>
            <a:normAutofit lnSpcReduction="10000"/>
          </a:bodyPr>
          <a:lstStyle/>
          <a:p>
            <a:r>
              <a:rPr lang="en-US" dirty="0"/>
              <a:t>The Empire State Building is a reference point for visitors from the world, in addition to the beauty of the design and the structure of the building, it is a symbol with great historical value and also an icon for New York City.</a:t>
            </a:r>
          </a:p>
          <a:p>
            <a:r>
              <a:rPr lang="en-US" dirty="0"/>
              <a:t>Empire State Building is characterized by the light show. The best time to enjoy this moment is at night because there are not many people, and it is ideal for couples. Also, that many celebrities have visited this building. </a:t>
            </a:r>
          </a:p>
          <a:p>
            <a:r>
              <a:rPr lang="en-US" dirty="0"/>
              <a:t>The Empire State Building it is known from the movie King Kong, it was the highest until 1970, it has an airship docking station (although no ship unloaded there), and it is also a romantic place to propose. </a:t>
            </a:r>
          </a:p>
          <a:p>
            <a:endParaRPr lang="en-US" dirty="0"/>
          </a:p>
          <a:p>
            <a:endParaRPr lang="en-US" dirty="0"/>
          </a:p>
          <a:p>
            <a:endParaRPr lang="en-US" dirty="0"/>
          </a:p>
          <a:p>
            <a:endParaRPr lang="en-US" dirty="0"/>
          </a:p>
        </p:txBody>
      </p:sp>
      <p:pic>
        <p:nvPicPr>
          <p:cNvPr id="4098" name="Picture 2" descr="Empire State Building observatory reopens with new 360-degree view">
            <a:extLst>
              <a:ext uri="{FF2B5EF4-FFF2-40B4-BE49-F238E27FC236}">
                <a16:creationId xmlns:a16="http://schemas.microsoft.com/office/drawing/2014/main" id="{69113A03-9708-4475-BA90-84A4649504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8356" y="0"/>
            <a:ext cx="3403644" cy="238689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alentine's Day Weddings at the Empire State Building: Meet Some of the  Couples - ABC News">
            <a:extLst>
              <a:ext uri="{FF2B5EF4-FFF2-40B4-BE49-F238E27FC236}">
                <a16:creationId xmlns:a16="http://schemas.microsoft.com/office/drawing/2014/main" id="{F1736ED7-C72A-458B-8CD9-815E8C406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8357" y="4599313"/>
            <a:ext cx="3403643" cy="191454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Wedding proposal on a private rooftop with Empire State building view. |  VladLeto">
            <a:extLst>
              <a:ext uri="{FF2B5EF4-FFF2-40B4-BE49-F238E27FC236}">
                <a16:creationId xmlns:a16="http://schemas.microsoft.com/office/drawing/2014/main" id="{175CB31D-0855-44A3-B40A-20626DE2E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8357" y="2386894"/>
            <a:ext cx="3403643" cy="2212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656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5CF50C-CD60-40DC-A5B5-3D6958EF17B9}"/>
              </a:ext>
            </a:extLst>
          </p:cNvPr>
          <p:cNvSpPr>
            <a:spLocks noGrp="1"/>
          </p:cNvSpPr>
          <p:nvPr>
            <p:ph type="title"/>
          </p:nvPr>
        </p:nvSpPr>
        <p:spPr/>
        <p:txBody>
          <a:bodyPr/>
          <a:lstStyle/>
          <a:p>
            <a:r>
              <a:rPr lang="en-US" dirty="0"/>
              <a:t>Empire State Building Features</a:t>
            </a:r>
          </a:p>
        </p:txBody>
      </p:sp>
      <p:sp>
        <p:nvSpPr>
          <p:cNvPr id="3" name="Marcador de contenido 2">
            <a:extLst>
              <a:ext uri="{FF2B5EF4-FFF2-40B4-BE49-F238E27FC236}">
                <a16:creationId xmlns:a16="http://schemas.microsoft.com/office/drawing/2014/main" id="{EF36B9B4-5320-48C6-A7C4-D8E758228D5E}"/>
              </a:ext>
            </a:extLst>
          </p:cNvPr>
          <p:cNvSpPr>
            <a:spLocks noGrp="1"/>
          </p:cNvSpPr>
          <p:nvPr>
            <p:ph idx="1"/>
          </p:nvPr>
        </p:nvSpPr>
        <p:spPr/>
        <p:txBody>
          <a:bodyPr/>
          <a:lstStyle/>
          <a:p>
            <a:r>
              <a:rPr lang="en-US" dirty="0"/>
              <a:t>The visitor must consider that the entrance to the Empire State Building must be paid in advance, to avoid queues the visitor can buy a special pass for access to the observatory on the 86th and 102nd floor.</a:t>
            </a:r>
          </a:p>
          <a:p>
            <a:r>
              <a:rPr lang="en-US" dirty="0"/>
              <a:t>The building is known for the main deck observatory on the 102</a:t>
            </a:r>
            <a:r>
              <a:rPr lang="en-US" baseline="30000" dirty="0"/>
              <a:t>nd</a:t>
            </a:r>
            <a:r>
              <a:rPr lang="en-US" dirty="0"/>
              <a:t> and 86th floor, prices vary for adults ($ 72), child (66), and senior ($70).</a:t>
            </a:r>
          </a:p>
          <a:p>
            <a:r>
              <a:rPr lang="en-US" dirty="0"/>
              <a:t>Inside the building the visitors will find some coffee shops such as Starbucks, as well as restaurants located on the ground level of the building, before going up.</a:t>
            </a:r>
          </a:p>
          <a:p>
            <a:endParaRPr lang="en-US" dirty="0"/>
          </a:p>
          <a:p>
            <a:endParaRPr lang="en-US" dirty="0"/>
          </a:p>
        </p:txBody>
      </p:sp>
    </p:spTree>
    <p:extLst>
      <p:ext uri="{BB962C8B-B14F-4D97-AF65-F5344CB8AC3E}">
        <p14:creationId xmlns:p14="http://schemas.microsoft.com/office/powerpoint/2010/main" val="3455044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0C837C-DB08-43F0-B0DA-8334205BC982}"/>
              </a:ext>
            </a:extLst>
          </p:cNvPr>
          <p:cNvSpPr>
            <a:spLocks noGrp="1"/>
          </p:cNvSpPr>
          <p:nvPr>
            <p:ph type="title"/>
          </p:nvPr>
        </p:nvSpPr>
        <p:spPr/>
        <p:txBody>
          <a:bodyPr/>
          <a:lstStyle/>
          <a:p>
            <a:r>
              <a:rPr lang="es-PE" dirty="0"/>
              <a:t>Location-  </a:t>
            </a:r>
            <a:r>
              <a:rPr lang="es-PE" dirty="0" err="1"/>
              <a:t>Subways</a:t>
            </a:r>
            <a:endParaRPr lang="en-US" dirty="0"/>
          </a:p>
        </p:txBody>
      </p:sp>
      <p:sp>
        <p:nvSpPr>
          <p:cNvPr id="3" name="Marcador de contenido 2">
            <a:extLst>
              <a:ext uri="{FF2B5EF4-FFF2-40B4-BE49-F238E27FC236}">
                <a16:creationId xmlns:a16="http://schemas.microsoft.com/office/drawing/2014/main" id="{52B7C43F-6AF1-4C32-AD98-D53967218F30}"/>
              </a:ext>
            </a:extLst>
          </p:cNvPr>
          <p:cNvSpPr>
            <a:spLocks noGrp="1"/>
          </p:cNvSpPr>
          <p:nvPr>
            <p:ph idx="1"/>
          </p:nvPr>
        </p:nvSpPr>
        <p:spPr>
          <a:xfrm>
            <a:off x="688770" y="2108201"/>
            <a:ext cx="6816436" cy="3760891"/>
          </a:xfrm>
        </p:spPr>
        <p:txBody>
          <a:bodyPr>
            <a:normAutofit fontScale="92500" lnSpcReduction="10000"/>
          </a:bodyPr>
          <a:lstStyle/>
          <a:p>
            <a:r>
              <a:rPr lang="en-US" dirty="0"/>
              <a:t>Located on 34th street Fifth Avenue.</a:t>
            </a:r>
          </a:p>
          <a:p>
            <a:r>
              <a:rPr lang="en-US" dirty="0"/>
              <a:t>For lines 1, 2, 3 or A, C, E, take the 34nd Street- Penn Station exit.</a:t>
            </a:r>
          </a:p>
          <a:p>
            <a:r>
              <a:rPr lang="en-US" dirty="0"/>
              <a:t>For the N, Q, R, W or B, D, F, M lines, take the exit at 34th Street-Herald Square Station. From the station it is a five minute walk.</a:t>
            </a:r>
          </a:p>
          <a:p>
            <a:pPr marL="0" indent="0">
              <a:buNone/>
            </a:pPr>
            <a:r>
              <a:rPr lang="en-US" dirty="0"/>
              <a:t>  For lines 4, 5, 6 or 7, take the Grand Central Terminal exit. From the station it is a 10 minute walk.</a:t>
            </a:r>
          </a:p>
          <a:p>
            <a:pPr marL="0" indent="0">
              <a:buNone/>
            </a:pPr>
            <a:r>
              <a:rPr lang="en-US" dirty="0"/>
              <a:t>The tourist could save money by buying the metrocard that is cheaper than going to a car rental agency. If the visitor stayed for a week, the visitor could get the metrocard </a:t>
            </a:r>
            <a:r>
              <a:rPr lang="en-US"/>
              <a:t>for week</a:t>
            </a:r>
            <a:r>
              <a:rPr lang="en-US" dirty="0"/>
              <a:t>, which means tourist can take unlimited trains for a week.</a:t>
            </a:r>
          </a:p>
          <a:p>
            <a:pPr marL="0" indent="0">
              <a:buNone/>
            </a:pPr>
            <a:endParaRPr lang="en-US" dirty="0"/>
          </a:p>
        </p:txBody>
      </p:sp>
      <p:pic>
        <p:nvPicPr>
          <p:cNvPr id="3074" name="Picture 2" descr="NYC subway map! NYC With Kids - The Sweeter Side of Mommyhood | New york  subway, Nyc subway map, Map of new york">
            <a:extLst>
              <a:ext uri="{FF2B5EF4-FFF2-40B4-BE49-F238E27FC236}">
                <a16:creationId xmlns:a16="http://schemas.microsoft.com/office/drawing/2014/main" id="{18507326-46E4-4DD2-8D64-89454CCE1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837" y="0"/>
            <a:ext cx="46021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18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BA091A-CE44-44EA-938A-7FFD31D2E304}"/>
              </a:ext>
            </a:extLst>
          </p:cNvPr>
          <p:cNvSpPr>
            <a:spLocks noGrp="1"/>
          </p:cNvSpPr>
          <p:nvPr>
            <p:ph type="title"/>
          </p:nvPr>
        </p:nvSpPr>
        <p:spPr>
          <a:xfrm>
            <a:off x="1097280" y="286603"/>
            <a:ext cx="10058400" cy="1773691"/>
          </a:xfrm>
        </p:spPr>
        <p:txBody>
          <a:bodyPr/>
          <a:lstStyle/>
          <a:p>
            <a:r>
              <a:rPr lang="es-PE" dirty="0"/>
              <a:t>Conclusion</a:t>
            </a:r>
            <a:endParaRPr lang="en-US" dirty="0"/>
          </a:p>
        </p:txBody>
      </p:sp>
      <p:sp>
        <p:nvSpPr>
          <p:cNvPr id="3" name="Marcador de contenido 2">
            <a:extLst>
              <a:ext uri="{FF2B5EF4-FFF2-40B4-BE49-F238E27FC236}">
                <a16:creationId xmlns:a16="http://schemas.microsoft.com/office/drawing/2014/main" id="{141B19C3-0810-432D-B323-E4B113D7F06E}"/>
              </a:ext>
            </a:extLst>
          </p:cNvPr>
          <p:cNvSpPr>
            <a:spLocks noGrp="1"/>
          </p:cNvSpPr>
          <p:nvPr>
            <p:ph idx="1"/>
          </p:nvPr>
        </p:nvSpPr>
        <p:spPr>
          <a:xfrm>
            <a:off x="1097280" y="2395959"/>
            <a:ext cx="10058400" cy="3473133"/>
          </a:xfrm>
        </p:spPr>
        <p:txBody>
          <a:bodyPr/>
          <a:lstStyle/>
          <a:p>
            <a:r>
              <a:rPr lang="en-US" dirty="0"/>
              <a:t>Empire State Building is one of the most visited and recognized skyscrapers in the world.</a:t>
            </a:r>
          </a:p>
          <a:p>
            <a:r>
              <a:rPr lang="en-US" dirty="0"/>
              <a:t>The prominence of the Empire State Building in the world is due to the beautiful design and architecture that makes it a cultural and symbolic attraction.</a:t>
            </a:r>
          </a:p>
          <a:p>
            <a:r>
              <a:rPr lang="en-US" dirty="0"/>
              <a:t>The building is located on the world famous Fifth Avenue, where fashionable brand clothing is displayed in stores.</a:t>
            </a:r>
          </a:p>
        </p:txBody>
      </p:sp>
    </p:spTree>
    <p:extLst>
      <p:ext uri="{BB962C8B-B14F-4D97-AF65-F5344CB8AC3E}">
        <p14:creationId xmlns:p14="http://schemas.microsoft.com/office/powerpoint/2010/main" val="1319563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FFE8F-2EC6-48F0-AA51-A7BC23E67F23}"/>
              </a:ext>
            </a:extLst>
          </p:cNvPr>
          <p:cNvSpPr>
            <a:spLocks noGrp="1"/>
          </p:cNvSpPr>
          <p:nvPr>
            <p:ph type="title"/>
          </p:nvPr>
        </p:nvSpPr>
        <p:spPr/>
        <p:txBody>
          <a:bodyPr/>
          <a:lstStyle/>
          <a:p>
            <a:r>
              <a:rPr lang="es-PE" dirty="0"/>
              <a:t>References</a:t>
            </a:r>
            <a:endParaRPr lang="en-US" dirty="0"/>
          </a:p>
        </p:txBody>
      </p:sp>
      <p:sp>
        <p:nvSpPr>
          <p:cNvPr id="3" name="Marcador de contenido 2">
            <a:extLst>
              <a:ext uri="{FF2B5EF4-FFF2-40B4-BE49-F238E27FC236}">
                <a16:creationId xmlns:a16="http://schemas.microsoft.com/office/drawing/2014/main" id="{27A331ED-5DB8-48CE-9ECC-B1CF5D3C2E7A}"/>
              </a:ext>
            </a:extLst>
          </p:cNvPr>
          <p:cNvSpPr>
            <a:spLocks noGrp="1"/>
          </p:cNvSpPr>
          <p:nvPr>
            <p:ph idx="1"/>
          </p:nvPr>
        </p:nvSpPr>
        <p:spPr/>
        <p:txBody>
          <a:bodyPr/>
          <a:lstStyle/>
          <a:p>
            <a:r>
              <a:rPr lang="en-US" dirty="0"/>
              <a:t>Urban Archive. (n.d.). Empire State Building. Retrieved November 16, 2020, from</a:t>
            </a:r>
          </a:p>
          <a:p>
            <a:r>
              <a:rPr lang="en-US" dirty="0"/>
              <a:t>https://www.urbanarchive.org/sites/v99f8jzGwJ7/bNGXbrTGWqa</a:t>
            </a:r>
          </a:p>
          <a:p>
            <a:r>
              <a:rPr lang="en-US" dirty="0"/>
              <a:t>Destination: romance. (2005, January). Travel Trade Gazette UK &amp; Ireland. 10-11. Retrieved November 16, 2020, from </a:t>
            </a:r>
            <a:r>
              <a:rPr lang="en-US" dirty="0">
                <a:hlinkClick r:id="rId2"/>
              </a:rPr>
              <a:t>http://search.ebscohost.com.citytech.ezproxy.cuny.edu/login.aspx?direct=true&amp;db=hjh&amp;AN=15898975&amp;site=ehost-live&amp;scope=site</a:t>
            </a:r>
            <a:endParaRPr lang="en-US" dirty="0"/>
          </a:p>
          <a:p>
            <a:r>
              <a:rPr lang="en-US" dirty="0"/>
              <a:t>Empire State Building Lights Tower to Celebrate EMS Week 2020. (2020, May18). Retrieved November 16, 2020, from </a:t>
            </a:r>
            <a:r>
              <a:rPr lang="en-US" dirty="0">
                <a:hlinkClick r:id="rId3"/>
              </a:rPr>
              <a:t>https://www1.nyc.gov/site/fdny/news/fa3320/empire-state-building-lights-tower-celebrate-ems-week-2020#/0</a:t>
            </a:r>
            <a:endParaRPr lang="en-US" dirty="0"/>
          </a:p>
          <a:p>
            <a:endParaRPr lang="en-US" dirty="0"/>
          </a:p>
        </p:txBody>
      </p:sp>
    </p:spTree>
    <p:extLst>
      <p:ext uri="{BB962C8B-B14F-4D97-AF65-F5344CB8AC3E}">
        <p14:creationId xmlns:p14="http://schemas.microsoft.com/office/powerpoint/2010/main" val="1361473680"/>
      </p:ext>
    </p:extLst>
  </p:cSld>
  <p:clrMapOvr>
    <a:masterClrMapping/>
  </p:clrMapOvr>
</p:sld>
</file>

<file path=ppt/theme/theme1.xml><?xml version="1.0" encoding="utf-8"?>
<a:theme xmlns:a="http://schemas.openxmlformats.org/drawingml/2006/main" name="RetrospectVTI">
  <a:themeElements>
    <a:clrScheme name="AnalogousFromDarkSeedLeftStep">
      <a:dk1>
        <a:srgbClr val="000000"/>
      </a:dk1>
      <a:lt1>
        <a:srgbClr val="FFFFFF"/>
      </a:lt1>
      <a:dk2>
        <a:srgbClr val="413224"/>
      </a:dk2>
      <a:lt2>
        <a:srgbClr val="E8E2E7"/>
      </a:lt2>
      <a:accent1>
        <a:srgbClr val="22BB38"/>
      </a:accent1>
      <a:accent2>
        <a:srgbClr val="41B915"/>
      </a:accent2>
      <a:accent3>
        <a:srgbClr val="82AF20"/>
      </a:accent3>
      <a:accent4>
        <a:srgbClr val="B2A214"/>
      </a:accent4>
      <a:accent5>
        <a:srgbClr val="E6842A"/>
      </a:accent5>
      <a:accent6>
        <a:srgbClr val="D42418"/>
      </a:accent6>
      <a:hlink>
        <a:srgbClr val="A27C36"/>
      </a:hlink>
      <a:folHlink>
        <a:srgbClr val="7F7F7F"/>
      </a:folHlink>
    </a:clrScheme>
    <a:fontScheme name="Retrospect">
      <a:majorFont>
        <a:latin typeface="Univers Condensed"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Univers"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188</TotalTime>
  <Words>771</Words>
  <Application>Microsoft Office PowerPoint</Application>
  <PresentationFormat>Panorámica</PresentationFormat>
  <Paragraphs>37</Paragraphs>
  <Slides>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Arial</vt:lpstr>
      <vt:lpstr>Calibri</vt:lpstr>
      <vt:lpstr>Roboto</vt:lpstr>
      <vt:lpstr>Times New Roman</vt:lpstr>
      <vt:lpstr>Univers</vt:lpstr>
      <vt:lpstr>Univers Condensed</vt:lpstr>
      <vt:lpstr>RetrospectVTI</vt:lpstr>
      <vt:lpstr>Empire State Building</vt:lpstr>
      <vt:lpstr>History of Empire State</vt:lpstr>
      <vt:lpstr>Waldorf Astoria Hotel</vt:lpstr>
      <vt:lpstr>The category of tourism a visitor may engage</vt:lpstr>
      <vt:lpstr>Empire State Building Features</vt:lpstr>
      <vt:lpstr>Location-  Subways</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 sa</dc:creator>
  <cp:lastModifiedBy>cri sa</cp:lastModifiedBy>
  <cp:revision>17</cp:revision>
  <dcterms:created xsi:type="dcterms:W3CDTF">2020-11-17T08:33:51Z</dcterms:created>
  <dcterms:modified xsi:type="dcterms:W3CDTF">2020-11-17T11:57:19Z</dcterms:modified>
</cp:coreProperties>
</file>