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D6106-AC6D-42E9-B109-BCDBFF7D6AD8}" type="datetimeFigureOut">
              <a:rPr lang="en-US" smtClean="0"/>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F91FC-7437-4BD0-8665-FCE1E0CC4E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Chinese culture is an amazing culture deep rooted in tradition and history.  With strong beliefs in ancient traditions such as traditional Chinese medicine and the spiritual balance of body energies seen in Ying and Yang, it is a surprise that smoking cigarettes is seen widely across China and in Chinese-Americans.  My health promotion plan is smoking cessation in the Chinese-American population.   </a:t>
            </a:r>
          </a:p>
          <a:p>
            <a:endParaRPr lang="en-US" dirty="0"/>
          </a:p>
        </p:txBody>
      </p:sp>
      <p:sp>
        <p:nvSpPr>
          <p:cNvPr id="4" name="Slide Number Placeholder 3"/>
          <p:cNvSpPr>
            <a:spLocks noGrp="1"/>
          </p:cNvSpPr>
          <p:nvPr>
            <p:ph type="sldNum" sz="quarter" idx="10"/>
          </p:nvPr>
        </p:nvSpPr>
        <p:spPr/>
        <p:txBody>
          <a:bodyPr/>
          <a:lstStyle/>
          <a:p>
            <a:fld id="{F06F91FC-7437-4BD0-8665-FCE1E0CC4EF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6B5596D-7222-4EBF-8FD1-5F524C6366F6}" type="datetimeFigureOut">
              <a:rPr lang="en-US" smtClean="0"/>
              <a:pPr/>
              <a:t>11/7/2016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1FDAE2E-0520-4206-AF7B-FBF21B5FC7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B5596D-7222-4EBF-8FD1-5F524C6366F6}"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DAE2E-0520-4206-AF7B-FBF21B5FC7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B5596D-7222-4EBF-8FD1-5F524C6366F6}" type="datetimeFigureOut">
              <a:rPr lang="en-US" smtClean="0"/>
              <a:pPr/>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DAE2E-0520-4206-AF7B-FBF21B5FC7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6B5596D-7222-4EBF-8FD1-5F524C6366F6}" type="datetimeFigureOut">
              <a:rPr lang="en-US" smtClean="0"/>
              <a:pPr/>
              <a:t>11/7/2016</a:t>
            </a:fld>
            <a:endParaRPr lang="en-US"/>
          </a:p>
        </p:txBody>
      </p:sp>
      <p:sp>
        <p:nvSpPr>
          <p:cNvPr id="9" name="Slide Number Placeholder 8"/>
          <p:cNvSpPr>
            <a:spLocks noGrp="1"/>
          </p:cNvSpPr>
          <p:nvPr>
            <p:ph type="sldNum" sz="quarter" idx="15"/>
          </p:nvPr>
        </p:nvSpPr>
        <p:spPr/>
        <p:txBody>
          <a:bodyPr rtlCol="0"/>
          <a:lstStyle/>
          <a:p>
            <a:fld id="{11FDAE2E-0520-4206-AF7B-FBF21B5FC7CE}"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6B5596D-7222-4EBF-8FD1-5F524C6366F6}" type="datetimeFigureOut">
              <a:rPr lang="en-US" smtClean="0"/>
              <a:pPr/>
              <a:t>11/7/2016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1FDAE2E-0520-4206-AF7B-FBF21B5FC7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6B5596D-7222-4EBF-8FD1-5F524C6366F6}" type="datetimeFigureOut">
              <a:rPr lang="en-US" smtClean="0"/>
              <a:pPr/>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DAE2E-0520-4206-AF7B-FBF21B5FC7CE}"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6B5596D-7222-4EBF-8FD1-5F524C6366F6}" type="datetimeFigureOut">
              <a:rPr lang="en-US" smtClean="0"/>
              <a:pPr/>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DAE2E-0520-4206-AF7B-FBF21B5FC7CE}"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6B5596D-7222-4EBF-8FD1-5F524C6366F6}" type="datetimeFigureOut">
              <a:rPr lang="en-US" smtClean="0"/>
              <a:pPr/>
              <a:t>11/7/2016</a:t>
            </a:fld>
            <a:endParaRPr lang="en-US"/>
          </a:p>
        </p:txBody>
      </p:sp>
      <p:sp>
        <p:nvSpPr>
          <p:cNvPr id="7" name="Slide Number Placeholder 6"/>
          <p:cNvSpPr>
            <a:spLocks noGrp="1"/>
          </p:cNvSpPr>
          <p:nvPr>
            <p:ph type="sldNum" sz="quarter" idx="11"/>
          </p:nvPr>
        </p:nvSpPr>
        <p:spPr/>
        <p:txBody>
          <a:bodyPr rtlCol="0"/>
          <a:lstStyle/>
          <a:p>
            <a:fld id="{11FDAE2E-0520-4206-AF7B-FBF21B5FC7CE}"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5596D-7222-4EBF-8FD1-5F524C6366F6}" type="datetimeFigureOut">
              <a:rPr lang="en-US" smtClean="0"/>
              <a:pPr/>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FDAE2E-0520-4206-AF7B-FBF21B5FC7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6B5596D-7222-4EBF-8FD1-5F524C6366F6}" type="datetimeFigureOut">
              <a:rPr lang="en-US" smtClean="0"/>
              <a:pPr/>
              <a:t>11/7/2016</a:t>
            </a:fld>
            <a:endParaRPr lang="en-US"/>
          </a:p>
        </p:txBody>
      </p:sp>
      <p:sp>
        <p:nvSpPr>
          <p:cNvPr id="22" name="Slide Number Placeholder 21"/>
          <p:cNvSpPr>
            <a:spLocks noGrp="1"/>
          </p:cNvSpPr>
          <p:nvPr>
            <p:ph type="sldNum" sz="quarter" idx="15"/>
          </p:nvPr>
        </p:nvSpPr>
        <p:spPr/>
        <p:txBody>
          <a:bodyPr rtlCol="0"/>
          <a:lstStyle/>
          <a:p>
            <a:fld id="{11FDAE2E-0520-4206-AF7B-FBF21B5FC7CE}"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6B5596D-7222-4EBF-8FD1-5F524C6366F6}" type="datetimeFigureOut">
              <a:rPr lang="en-US" smtClean="0"/>
              <a:pPr/>
              <a:t>11/7/2016</a:t>
            </a:fld>
            <a:endParaRPr lang="en-US"/>
          </a:p>
        </p:txBody>
      </p:sp>
      <p:sp>
        <p:nvSpPr>
          <p:cNvPr id="18" name="Slide Number Placeholder 17"/>
          <p:cNvSpPr>
            <a:spLocks noGrp="1"/>
          </p:cNvSpPr>
          <p:nvPr>
            <p:ph type="sldNum" sz="quarter" idx="11"/>
          </p:nvPr>
        </p:nvSpPr>
        <p:spPr/>
        <p:txBody>
          <a:bodyPr rtlCol="0"/>
          <a:lstStyle/>
          <a:p>
            <a:fld id="{11FDAE2E-0520-4206-AF7B-FBF21B5FC7CE}"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6B5596D-7222-4EBF-8FD1-5F524C6366F6}" type="datetimeFigureOut">
              <a:rPr lang="en-US" smtClean="0"/>
              <a:pPr/>
              <a:t>11/7/2016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1FDAE2E-0520-4206-AF7B-FBF21B5FC7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24097937" TargetMode="External"/><Relationship Id="rId7" Type="http://schemas.openxmlformats.org/officeDocument/2006/relationships/hyperlink" Target="http://www.cdc.gov/minorityhealth/populations/REMP/asian.html" TargetMode="External"/><Relationship Id="rId2" Type="http://schemas.openxmlformats.org/officeDocument/2006/relationships/hyperlink" Target="http://www.dimensionsofculture.com/2010/10/traditional-asian-health-beliefs-healing-prac%60tices/" TargetMode="External"/><Relationship Id="rId1" Type="http://schemas.openxmlformats.org/officeDocument/2006/relationships/slideLayout" Target="../slideLayouts/slideLayout2.xml"/><Relationship Id="rId6" Type="http://schemas.openxmlformats.org/officeDocument/2006/relationships/hyperlink" Target="http://www.merriam-webster.com/dictionary/filial%20piety" TargetMode="External"/><Relationship Id="rId5" Type="http://schemas.openxmlformats.org/officeDocument/2006/relationships/hyperlink" Target="http://www.britannica.com/EBchecked/topic/273807/xiao" TargetMode="External"/><Relationship Id="rId4" Type="http://schemas.openxmlformats.org/officeDocument/2006/relationships/hyperlink" Target="http://www.nytimes.com/2014/01/15/us/as-asian-americans-age-their-children-face-cultural-hurdles.html?_r=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ung.org/stop-smoking/about-smoking/facts-figures/asian-americans-tobacco.html" TargetMode="External"/><Relationship Id="rId2" Type="http://schemas.openxmlformats.org/officeDocument/2006/relationships/hyperlink" Target="http://www.chinaculture.org/chineseway/2009-06/22/content_334581.htm" TargetMode="External"/><Relationship Id="rId1" Type="http://schemas.openxmlformats.org/officeDocument/2006/relationships/slideLayout" Target="../slideLayouts/slideLayout2.xml"/><Relationship Id="rId6" Type="http://schemas.openxmlformats.org/officeDocument/2006/relationships/hyperlink" Target="http://www.cnn.com/2011/WORLD/asiapcf/01/07/florcruz.china.smokers/" TargetMode="External"/><Relationship Id="rId5" Type="http://schemas.openxmlformats.org/officeDocument/2006/relationships/hyperlink" Target="http://www.nytimes.com/2014/04/18/opinion/china-and-the-toll-of-smoking.html?_r=0" TargetMode="External"/><Relationship Id="rId4" Type="http://schemas.openxmlformats.org/officeDocument/2006/relationships/hyperlink" Target="http://www.britannica.com/EBchecked/topic/111803/Chin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743200"/>
            <a:ext cx="6248400" cy="2580162"/>
          </a:xfrm>
        </p:spPr>
        <p:txBody>
          <a:bodyPr>
            <a:noAutofit/>
          </a:bodyPr>
          <a:lstStyle/>
          <a:p>
            <a:pPr algn="ctr"/>
            <a:r>
              <a:rPr lang="en-US" sz="2800" dirty="0" err="1" smtClean="0"/>
              <a:t>Hamatee</a:t>
            </a:r>
            <a:r>
              <a:rPr lang="en-US" sz="2800" dirty="0" smtClean="0"/>
              <a:t> </a:t>
            </a:r>
            <a:r>
              <a:rPr lang="en-US" sz="2800" dirty="0" err="1" smtClean="0"/>
              <a:t>Manick</a:t>
            </a:r>
            <a:r>
              <a:rPr lang="en-US" sz="2800" dirty="0" smtClean="0"/>
              <a:t>-Singh</a:t>
            </a:r>
            <a:br>
              <a:rPr lang="en-US" sz="2800" dirty="0" smtClean="0"/>
            </a:br>
            <a:r>
              <a:rPr lang="en-US" sz="2800" dirty="0" err="1" smtClean="0"/>
              <a:t>Nur</a:t>
            </a:r>
            <a:r>
              <a:rPr lang="en-US" sz="2800" dirty="0" smtClean="0"/>
              <a:t> 3010 Physical Assessment</a:t>
            </a:r>
            <a:br>
              <a:rPr lang="en-US" sz="2800" dirty="0" smtClean="0"/>
            </a:br>
            <a:r>
              <a:rPr lang="en-US" sz="2800" dirty="0" smtClean="0"/>
              <a:t>May 2015</a:t>
            </a:r>
            <a:r>
              <a:rPr lang="en-US" dirty="0" smtClean="0">
                <a:solidFill>
                  <a:srgbClr val="FE8637"/>
                </a:solidFill>
              </a:rPr>
              <a:t/>
            </a:r>
            <a:br>
              <a:rPr lang="en-US" dirty="0" smtClean="0">
                <a:solidFill>
                  <a:srgbClr val="FE8637"/>
                </a:solidFill>
              </a:rPr>
            </a:br>
            <a:r>
              <a:rPr lang="en-US" sz="3600" dirty="0" smtClean="0">
                <a:solidFill>
                  <a:schemeClr val="accent1"/>
                </a:solidFill>
              </a:rPr>
              <a:t>Health Promotion Plan for Leading Health Objective</a:t>
            </a:r>
            <a:endParaRPr lang="en-US" sz="3600" dirty="0">
              <a:solidFill>
                <a:schemeClr val="accent1"/>
              </a:solidFill>
            </a:endParaRPr>
          </a:p>
        </p:txBody>
      </p:sp>
      <p:sp>
        <p:nvSpPr>
          <p:cNvPr id="5" name="Subtitle 4"/>
          <p:cNvSpPr>
            <a:spLocks noGrp="1"/>
          </p:cNvSpPr>
          <p:nvPr>
            <p:ph type="subTitle" idx="1"/>
          </p:nvPr>
        </p:nvSpPr>
        <p:spPr>
          <a:xfrm>
            <a:off x="2286000" y="5334000"/>
            <a:ext cx="6172200" cy="1371600"/>
          </a:xfrm>
        </p:spPr>
        <p:txBody>
          <a:bodyPr>
            <a:noAutofit/>
          </a:bodyPr>
          <a:lstStyle/>
          <a:p>
            <a:pPr algn="ctr"/>
            <a:r>
              <a:rPr lang="en-US" sz="3200" dirty="0" smtClean="0"/>
              <a:t>Smoking Cessation in Chinese-American Culture</a:t>
            </a:r>
            <a:endParaRPr lang="en-US" sz="3200" dirty="0"/>
          </a:p>
        </p:txBody>
      </p:sp>
      <p:pic>
        <p:nvPicPr>
          <p:cNvPr id="9" name="Picture 8" descr="chinese smoking picture.png"/>
          <p:cNvPicPr>
            <a:picLocks noChangeAspect="1"/>
          </p:cNvPicPr>
          <p:nvPr/>
        </p:nvPicPr>
        <p:blipFill>
          <a:blip r:embed="rId2" cstate="print"/>
          <a:stretch>
            <a:fillRect/>
          </a:stretch>
        </p:blipFill>
        <p:spPr>
          <a:xfrm>
            <a:off x="2286000" y="152400"/>
            <a:ext cx="6172200" cy="2628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39762"/>
          </a:xfrm>
        </p:spPr>
        <p:txBody>
          <a:bodyPr>
            <a:noAutofit/>
          </a:bodyPr>
          <a:lstStyle/>
          <a:p>
            <a:pPr algn="ctr"/>
            <a:r>
              <a:rPr lang="en-US" sz="3600" dirty="0" smtClean="0">
                <a:solidFill>
                  <a:schemeClr val="accent1"/>
                </a:solidFill>
              </a:rPr>
              <a:t>Interview Considerations</a:t>
            </a:r>
            <a:endParaRPr lang="en-US" sz="3600" dirty="0">
              <a:solidFill>
                <a:schemeClr val="accent1"/>
              </a:solidFill>
            </a:endParaRPr>
          </a:p>
        </p:txBody>
      </p:sp>
      <p:sp>
        <p:nvSpPr>
          <p:cNvPr id="5" name="Content Placeholder 4"/>
          <p:cNvSpPr>
            <a:spLocks noGrp="1"/>
          </p:cNvSpPr>
          <p:nvPr>
            <p:ph sz="quarter" idx="1"/>
          </p:nvPr>
        </p:nvSpPr>
        <p:spPr>
          <a:xfrm>
            <a:off x="228600" y="914400"/>
            <a:ext cx="8610600" cy="5791200"/>
          </a:xfrm>
        </p:spPr>
        <p:txBody>
          <a:bodyPr>
            <a:normAutofit fontScale="92500"/>
          </a:bodyPr>
          <a:lstStyle/>
          <a:p>
            <a:r>
              <a:rPr lang="en-US" dirty="0" smtClean="0"/>
              <a:t>1) Filial Piety- This is the concept of upmost respect for one’s parents and grandparents, to the point of involving family elders in all decision making. </a:t>
            </a:r>
          </a:p>
          <a:p>
            <a:pPr>
              <a:buNone/>
            </a:pPr>
            <a:r>
              <a:rPr lang="en-US" dirty="0" smtClean="0"/>
              <a:t>	When addressing a Chinese-American patient in regards to their healthcare, it may become a family affair. No major health decisions may be made without the consultation of the elders.</a:t>
            </a:r>
          </a:p>
          <a:p>
            <a:endParaRPr lang="en-US" dirty="0" smtClean="0"/>
          </a:p>
          <a:p>
            <a:r>
              <a:rPr lang="en-US" dirty="0" smtClean="0"/>
              <a:t>2) Traditional Chinese Medicine vs. Western Medicine- Many Chinese-Americans may still use traditional Chinese medicine as their sole means of healthcare. </a:t>
            </a:r>
          </a:p>
          <a:p>
            <a:pPr>
              <a:buNone/>
            </a:pPr>
            <a:r>
              <a:rPr lang="en-US" dirty="0" smtClean="0"/>
              <a:t>	Chinese-Americans may be wary of trying Western medicine and may not be receptive to any input from a western healthcare provider. It is important to understand that Chinese medicine is directed towards the body as a whole, while western medicine is directed towards treating illnesses.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639762"/>
          </a:xfrm>
        </p:spPr>
        <p:txBody>
          <a:bodyPr>
            <a:noAutofit/>
          </a:bodyPr>
          <a:lstStyle/>
          <a:p>
            <a:pPr algn="ctr"/>
            <a:r>
              <a:rPr lang="en-US" sz="3600" dirty="0" smtClean="0">
                <a:solidFill>
                  <a:schemeClr val="accent1"/>
                </a:solidFill>
              </a:rPr>
              <a:t>Interview Considerations </a:t>
            </a:r>
            <a:endParaRPr lang="en-US" sz="3600" dirty="0">
              <a:solidFill>
                <a:schemeClr val="accent1"/>
              </a:solidFill>
            </a:endParaRPr>
          </a:p>
        </p:txBody>
      </p:sp>
      <p:sp>
        <p:nvSpPr>
          <p:cNvPr id="3" name="Content Placeholder 2"/>
          <p:cNvSpPr>
            <a:spLocks noGrp="1"/>
          </p:cNvSpPr>
          <p:nvPr>
            <p:ph sz="quarter" idx="1"/>
          </p:nvPr>
        </p:nvSpPr>
        <p:spPr>
          <a:xfrm>
            <a:off x="457200" y="914400"/>
            <a:ext cx="8382000" cy="5559552"/>
          </a:xfrm>
        </p:spPr>
        <p:txBody>
          <a:bodyPr>
            <a:normAutofit/>
          </a:bodyPr>
          <a:lstStyle/>
          <a:p>
            <a:r>
              <a:rPr lang="en-US" dirty="0" smtClean="0"/>
              <a:t>3) Head Nodding- Body language for Chinese-Americans can have very subtle differences.  While in American culture, a nod of the head is generally seen as a sign of agreement, the Chinese culture may see it as a sign of something else. </a:t>
            </a:r>
          </a:p>
          <a:p>
            <a:r>
              <a:rPr lang="en-US" dirty="0" smtClean="0"/>
              <a:t>Chinese may constantly nod their head during a conversation as a sign that they are listening. This does not mean that they are in agreement with what is being spoken and does not mean that they understand.  Chinese-Americans, especially those that have difficulty understanding English, may misinterpret questions or instructions from their healthcare provider and continue to nod their head throughout the interview. (chinaculture.org, 2009)</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normAutofit/>
          </a:bodyPr>
          <a:lstStyle/>
          <a:p>
            <a:pPr algn="ctr"/>
            <a:r>
              <a:rPr lang="en-US" sz="3600" dirty="0" smtClean="0">
                <a:solidFill>
                  <a:schemeClr val="accent1"/>
                </a:solidFill>
              </a:rPr>
              <a:t>Interview Considerations</a:t>
            </a:r>
            <a:endParaRPr lang="en-US" sz="3600" dirty="0">
              <a:solidFill>
                <a:schemeClr val="accent1"/>
              </a:solidFill>
            </a:endParaRPr>
          </a:p>
        </p:txBody>
      </p:sp>
      <p:sp>
        <p:nvSpPr>
          <p:cNvPr id="3" name="Content Placeholder 2"/>
          <p:cNvSpPr>
            <a:spLocks noGrp="1"/>
          </p:cNvSpPr>
          <p:nvPr>
            <p:ph sz="quarter" idx="1"/>
          </p:nvPr>
        </p:nvSpPr>
        <p:spPr>
          <a:xfrm>
            <a:off x="457200" y="1066800"/>
            <a:ext cx="8229600" cy="5407152"/>
          </a:xfrm>
        </p:spPr>
        <p:txBody>
          <a:bodyPr>
            <a:normAutofit/>
          </a:bodyPr>
          <a:lstStyle/>
          <a:p>
            <a:r>
              <a:rPr lang="en-US" dirty="0" smtClean="0"/>
              <a:t>4) Health Risks are Unknown- Chinese-Americans who have lived in China prior to immigrating to the USA may not be aware of the health risks of cigarette smoking. </a:t>
            </a:r>
          </a:p>
          <a:p>
            <a:pPr>
              <a:buNone/>
            </a:pPr>
            <a:r>
              <a:rPr lang="en-US" dirty="0" smtClean="0"/>
              <a:t>	China does not have the same strict “No Smoking” laws as the United States and the only health warning seen about cigarettes is a small disclaimer that states, “hazardous to health” on cigarette boxes. </a:t>
            </a:r>
          </a:p>
          <a:p>
            <a:pPr>
              <a:buNone/>
            </a:pPr>
            <a:r>
              <a:rPr lang="en-US" dirty="0" smtClean="0"/>
              <a:t>	Anti-smoking laws in public places are not enforced in China and many restaurants, trains and bars are filled with smoke. The lack of public knowledge of the harm of smoking may make the interview with the Chinese-American more difficult, as this may be the first time they are hearing of any potential harm. (New York Times, 2014)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p:spPr>
        <p:txBody>
          <a:bodyPr>
            <a:normAutofit/>
          </a:bodyPr>
          <a:lstStyle/>
          <a:p>
            <a:pPr algn="ctr"/>
            <a:r>
              <a:rPr lang="en-US" sz="3600" dirty="0" smtClean="0">
                <a:solidFill>
                  <a:schemeClr val="accent1"/>
                </a:solidFill>
              </a:rPr>
              <a:t>Interview Considerations</a:t>
            </a:r>
            <a:endParaRPr lang="en-US" sz="3600" dirty="0">
              <a:solidFill>
                <a:schemeClr val="accent1"/>
              </a:solidFill>
            </a:endParaRPr>
          </a:p>
        </p:txBody>
      </p:sp>
      <p:sp>
        <p:nvSpPr>
          <p:cNvPr id="3" name="Content Placeholder 2"/>
          <p:cNvSpPr>
            <a:spLocks noGrp="1"/>
          </p:cNvSpPr>
          <p:nvPr>
            <p:ph sz="quarter" idx="1"/>
          </p:nvPr>
        </p:nvSpPr>
        <p:spPr>
          <a:xfrm>
            <a:off x="457200" y="1066800"/>
            <a:ext cx="8305800" cy="5407152"/>
          </a:xfrm>
        </p:spPr>
        <p:txBody>
          <a:bodyPr>
            <a:normAutofit/>
          </a:bodyPr>
          <a:lstStyle/>
          <a:p>
            <a:r>
              <a:rPr lang="en-US" dirty="0" smtClean="0"/>
              <a:t>5) Customs and the Social Norm- Smoking is a common practice in China. </a:t>
            </a:r>
          </a:p>
          <a:p>
            <a:pPr>
              <a:buNone/>
            </a:pPr>
            <a:r>
              <a:rPr lang="en-US" dirty="0" smtClean="0"/>
              <a:t>	53% of adult males smoke and 23% of the total population are smokers. </a:t>
            </a:r>
          </a:p>
          <a:p>
            <a:pPr>
              <a:buNone/>
            </a:pPr>
            <a:r>
              <a:rPr lang="en-US" dirty="0" smtClean="0"/>
              <a:t>	Cigarettes are smoked by celebrities, politicians, parents and grandparents and offering a cigarette is a way to greet others. </a:t>
            </a:r>
          </a:p>
          <a:p>
            <a:pPr>
              <a:buNone/>
            </a:pPr>
            <a:r>
              <a:rPr lang="en-US" dirty="0" smtClean="0"/>
              <a:t>	Cigarettes are even used as an ice-breaker in Chinese culture. </a:t>
            </a:r>
          </a:p>
          <a:p>
            <a:pPr>
              <a:buNone/>
            </a:pPr>
            <a:r>
              <a:rPr lang="en-US" dirty="0" smtClean="0"/>
              <a:t>	Gift giving is a common practice in China when visiting someone’s home and a pack of cigarettes is a common gift.  It is still customary to smoke after a meal. (CNN.com, 2011)</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Autofit/>
          </a:bodyPr>
          <a:lstStyle/>
          <a:p>
            <a:pPr algn="ctr"/>
            <a:r>
              <a:rPr lang="en-US" sz="2800" dirty="0" smtClean="0">
                <a:solidFill>
                  <a:srgbClr val="FF0000"/>
                </a:solidFill>
              </a:rPr>
              <a:t>Health Promotion Plan for Cessation of Smoking in Chinese Americans</a:t>
            </a:r>
            <a:endParaRPr lang="en-US" sz="2800" dirty="0">
              <a:solidFill>
                <a:srgbClr val="FF0000"/>
              </a:solidFill>
            </a:endParaRPr>
          </a:p>
        </p:txBody>
      </p:sp>
      <p:sp>
        <p:nvSpPr>
          <p:cNvPr id="3" name="Content Placeholder 2"/>
          <p:cNvSpPr>
            <a:spLocks noGrp="1"/>
          </p:cNvSpPr>
          <p:nvPr>
            <p:ph sz="quarter" idx="1"/>
          </p:nvPr>
        </p:nvSpPr>
        <p:spPr>
          <a:xfrm>
            <a:off x="457200" y="1066800"/>
            <a:ext cx="8305800" cy="5407152"/>
          </a:xfrm>
        </p:spPr>
        <p:txBody>
          <a:bodyPr/>
          <a:lstStyle/>
          <a:p>
            <a:r>
              <a:rPr lang="en-US" dirty="0" smtClean="0"/>
              <a:t>My Health Promotion Plan for Cessation of Smoking in Chinese-Americans is to create a Family Community Health Center in the busiest area of China Town. </a:t>
            </a:r>
            <a:endParaRPr lang="en-US" dirty="0"/>
          </a:p>
        </p:txBody>
      </p:sp>
      <p:pic>
        <p:nvPicPr>
          <p:cNvPr id="4" name="Picture 3" descr="health center china.jpg"/>
          <p:cNvPicPr>
            <a:picLocks noChangeAspect="1"/>
          </p:cNvPicPr>
          <p:nvPr/>
        </p:nvPicPr>
        <p:blipFill>
          <a:blip r:embed="rId2" cstate="print"/>
          <a:stretch>
            <a:fillRect/>
          </a:stretch>
        </p:blipFill>
        <p:spPr>
          <a:xfrm>
            <a:off x="228600" y="2362200"/>
            <a:ext cx="8686800" cy="4343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pPr algn="ctr"/>
            <a:r>
              <a:rPr lang="en-US" sz="3600" dirty="0" smtClean="0">
                <a:solidFill>
                  <a:srgbClr val="FF0000"/>
                </a:solidFill>
              </a:rPr>
              <a:t>Health Promotion Plan</a:t>
            </a:r>
            <a:endParaRPr lang="en-US" sz="3600" dirty="0">
              <a:solidFill>
                <a:srgbClr val="FF0000"/>
              </a:solidFill>
            </a:endParaRPr>
          </a:p>
        </p:txBody>
      </p:sp>
      <p:sp>
        <p:nvSpPr>
          <p:cNvPr id="3" name="Content Placeholder 2"/>
          <p:cNvSpPr>
            <a:spLocks noGrp="1"/>
          </p:cNvSpPr>
          <p:nvPr>
            <p:ph sz="quarter" idx="1"/>
          </p:nvPr>
        </p:nvSpPr>
        <p:spPr>
          <a:xfrm>
            <a:off x="228600" y="990600"/>
            <a:ext cx="8610600" cy="5638800"/>
          </a:xfrm>
        </p:spPr>
        <p:txBody>
          <a:bodyPr>
            <a:normAutofit fontScale="85000" lnSpcReduction="20000"/>
          </a:bodyPr>
          <a:lstStyle/>
          <a:p>
            <a:r>
              <a:rPr lang="en-US" sz="2600" dirty="0" smtClean="0"/>
              <a:t>Several practices and behaviors need to be adapted by my program, such as the incorporation of Traditional Chinese Medicine into the smoking cessation program. I will employ several experts in Traditional Chinese medicine as well as Western medicine doctors and specialists to offer treatment that is familiar and may be better received by the Chinese-American community. </a:t>
            </a:r>
          </a:p>
          <a:p>
            <a:r>
              <a:rPr lang="en-US" sz="2600" dirty="0" smtClean="0"/>
              <a:t>Traditional Chinese Medicine services that will be offered will include:</a:t>
            </a:r>
          </a:p>
          <a:p>
            <a:r>
              <a:rPr lang="en-US" sz="2600" dirty="0" smtClean="0"/>
              <a:t>Acupuncture- traditional technique that targets acupressure points to control the body’s energies</a:t>
            </a:r>
          </a:p>
          <a:p>
            <a:r>
              <a:rPr lang="en-US" sz="2600" dirty="0" smtClean="0"/>
              <a:t>Herbal Medicine- using plants as medicine, a traditional practice.</a:t>
            </a:r>
          </a:p>
          <a:p>
            <a:r>
              <a:rPr lang="en-US" sz="2600" dirty="0" smtClean="0"/>
              <a:t>Qui Gong- a traditional spiritual practice to help align energies</a:t>
            </a:r>
          </a:p>
          <a:p>
            <a:r>
              <a:rPr lang="en-US" sz="2600" dirty="0" smtClean="0"/>
              <a:t>Tai Chi-a traditional martial art that promotes wellness </a:t>
            </a:r>
          </a:p>
          <a:p>
            <a:r>
              <a:rPr lang="en-US" sz="2600" dirty="0" smtClean="0"/>
              <a:t>Massages- traditional massages focus on acupressure points to release negative energies</a:t>
            </a:r>
          </a:p>
          <a:p>
            <a:r>
              <a:rPr lang="en-US" sz="2600" dirty="0" smtClean="0"/>
              <a:t>Studies show these treatment options have been shown to be effective in some patients for smoking cessation</a:t>
            </a:r>
            <a:r>
              <a:rPr lang="en-US" dirty="0" smtClean="0"/>
              <a:t>. (</a:t>
            </a:r>
            <a:r>
              <a:rPr lang="en-US" dirty="0" err="1" smtClean="0"/>
              <a:t>Pubmed</a:t>
            </a:r>
            <a:r>
              <a:rPr lang="en-US" dirty="0" smtClean="0"/>
              <a:t>,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solidFill>
                  <a:srgbClr val="FF0000"/>
                </a:solidFill>
              </a:rPr>
              <a:t>Health Promotion Plan</a:t>
            </a:r>
            <a:endParaRPr lang="en-US" dirty="0">
              <a:solidFill>
                <a:srgbClr val="FF0000"/>
              </a:solidFill>
            </a:endParaRPr>
          </a:p>
        </p:txBody>
      </p:sp>
      <p:sp>
        <p:nvSpPr>
          <p:cNvPr id="3" name="Content Placeholder 2"/>
          <p:cNvSpPr>
            <a:spLocks noGrp="1"/>
          </p:cNvSpPr>
          <p:nvPr>
            <p:ph sz="quarter" idx="1"/>
          </p:nvPr>
        </p:nvSpPr>
        <p:spPr>
          <a:xfrm>
            <a:off x="304800" y="1143000"/>
            <a:ext cx="8382000" cy="5330952"/>
          </a:xfrm>
        </p:spPr>
        <p:txBody>
          <a:bodyPr/>
          <a:lstStyle/>
          <a:p>
            <a:r>
              <a:rPr lang="en-US" dirty="0" smtClean="0"/>
              <a:t>Another behavior that needs to be adapted is the concept of Filial Piety.</a:t>
            </a:r>
          </a:p>
          <a:p>
            <a:r>
              <a:rPr lang="en-US" dirty="0" smtClean="0"/>
              <a:t> All smoking cessation programs will encourage family participation and support. </a:t>
            </a:r>
          </a:p>
          <a:p>
            <a:r>
              <a:rPr lang="en-US" dirty="0" smtClean="0"/>
              <a:t>The programs offered will provide both family counseling sessions and private sessions.</a:t>
            </a:r>
          </a:p>
          <a:p>
            <a:r>
              <a:rPr lang="en-US" dirty="0" smtClean="0"/>
              <a:t>We will have family health fairs where games can be played and prizes can be won to encourage family participation.</a:t>
            </a:r>
          </a:p>
          <a:p>
            <a:r>
              <a:rPr lang="en-US" dirty="0" smtClean="0"/>
              <a:t>We will have a family Walk-a-thon to raise awareness for smoking cessation in the community and offer prizes to all participants.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solidFill>
                  <a:srgbClr val="FF0000"/>
                </a:solidFill>
              </a:rPr>
              <a:t>Health Promotion Plan</a:t>
            </a:r>
            <a:endParaRPr lang="en-US" dirty="0">
              <a:solidFill>
                <a:srgbClr val="FF0000"/>
              </a:solidFill>
            </a:endParaRPr>
          </a:p>
        </p:txBody>
      </p:sp>
      <p:sp>
        <p:nvSpPr>
          <p:cNvPr id="3" name="Content Placeholder 2"/>
          <p:cNvSpPr>
            <a:spLocks noGrp="1"/>
          </p:cNvSpPr>
          <p:nvPr>
            <p:ph sz="quarter" idx="1"/>
          </p:nvPr>
        </p:nvSpPr>
        <p:spPr>
          <a:xfrm>
            <a:off x="457200" y="1219200"/>
            <a:ext cx="8305800" cy="5254752"/>
          </a:xfrm>
        </p:spPr>
        <p:txBody>
          <a:bodyPr>
            <a:normAutofit lnSpcReduction="10000"/>
          </a:bodyPr>
          <a:lstStyle/>
          <a:p>
            <a:r>
              <a:rPr lang="en-US" dirty="0" smtClean="0"/>
              <a:t> My state of the art, family oriented, facility will offer services to the Chinese-American community by also having multi-lingual employees that are familiar with the many different dialects of mainland China and offer classes and written material in all dialects.  </a:t>
            </a:r>
          </a:p>
          <a:p>
            <a:r>
              <a:rPr lang="en-US" dirty="0" smtClean="0"/>
              <a:t>Effective communication is a key step in developing a successful Health Promotion Plan.  Many Chinese-Americans lack the information about the harmful effects of cigarettes, and I will provide it to them with free pamphlets in their languages.</a:t>
            </a:r>
          </a:p>
          <a:p>
            <a:r>
              <a:rPr lang="en-US" dirty="0" smtClean="0"/>
              <a:t>I will advertise about my Health Center in trains and buses and have pictures of the harmful side effects of smoking posted around the community with captions in their languages and my health centers contact information.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dirty="0" smtClean="0">
                <a:solidFill>
                  <a:srgbClr val="FF0000"/>
                </a:solidFill>
              </a:rPr>
              <a:t>Health Promotion Plan</a:t>
            </a:r>
            <a:endParaRPr lang="en-US" dirty="0">
              <a:solidFill>
                <a:srgbClr val="FF0000"/>
              </a:solidFill>
            </a:endParaRPr>
          </a:p>
        </p:txBody>
      </p:sp>
      <p:sp>
        <p:nvSpPr>
          <p:cNvPr id="3" name="Content Placeholder 2"/>
          <p:cNvSpPr>
            <a:spLocks noGrp="1"/>
          </p:cNvSpPr>
          <p:nvPr>
            <p:ph sz="quarter" idx="1"/>
          </p:nvPr>
        </p:nvSpPr>
        <p:spPr>
          <a:xfrm>
            <a:off x="457200" y="1143000"/>
            <a:ext cx="8305800" cy="5330952"/>
          </a:xfrm>
        </p:spPr>
        <p:txBody>
          <a:bodyPr>
            <a:normAutofit lnSpcReduction="10000"/>
          </a:bodyPr>
          <a:lstStyle/>
          <a:p>
            <a:r>
              <a:rPr lang="en-US" dirty="0" smtClean="0"/>
              <a:t>Many Chinese-Americans have seen smoking as a social norm and my Family Community Health Center will use all of its resources to change this community’s perspective on smoking.</a:t>
            </a:r>
          </a:p>
          <a:p>
            <a:r>
              <a:rPr lang="en-US" dirty="0" smtClean="0"/>
              <a:t>I will offer community meetings with free “quit smoking” t-shirts, serve free traditional Chinese food, and offer free shuttle bus service to and from the health center.</a:t>
            </a:r>
          </a:p>
          <a:p>
            <a:r>
              <a:rPr lang="en-US" dirty="0" smtClean="0"/>
              <a:t>During these community meetings I will have several influential Chinese celebrities and public figures speak about smoking cessation and changes that the Chinese community can make to improve their lives by quitting smoking.</a:t>
            </a:r>
          </a:p>
          <a:p>
            <a:r>
              <a:rPr lang="en-US" dirty="0" smtClean="0"/>
              <a:t>My health center will teach the Chinese-American community that smoking is not a custom worth keeping.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pPr algn="ctr"/>
            <a:r>
              <a:rPr lang="en-US" sz="4800" dirty="0" smtClean="0">
                <a:solidFill>
                  <a:schemeClr val="accent3"/>
                </a:solidFill>
              </a:rPr>
              <a:t>Summary</a:t>
            </a:r>
            <a:endParaRPr lang="en-US" sz="4800" dirty="0">
              <a:solidFill>
                <a:schemeClr val="accent3"/>
              </a:solidFill>
            </a:endParaRPr>
          </a:p>
        </p:txBody>
      </p:sp>
      <p:sp>
        <p:nvSpPr>
          <p:cNvPr id="3" name="Content Placeholder 2"/>
          <p:cNvSpPr>
            <a:spLocks noGrp="1"/>
          </p:cNvSpPr>
          <p:nvPr>
            <p:ph sz="quarter" idx="1"/>
          </p:nvPr>
        </p:nvSpPr>
        <p:spPr>
          <a:xfrm>
            <a:off x="457200" y="685800"/>
            <a:ext cx="8305800" cy="5788152"/>
          </a:xfrm>
        </p:spPr>
        <p:txBody>
          <a:bodyPr/>
          <a:lstStyle/>
          <a:p>
            <a:r>
              <a:rPr lang="en-US" dirty="0" smtClean="0"/>
              <a:t>In conclusion my Family community health center will take measures to improve the quality of life and life expectancy of Chinese-Americans. (healthy people, 2020) It will also have measures to close the gap in health care including offering programs in their community, offering resources and classes in native languages, offering free transportation to patients, involving family members in treatment and incorporating Traditional Chinese medicine into treatment plans. Smoking is seen as a custom by the Chinese culture and the health risks may be unknown. With my Community health center, I will educate the community of the dangers of smoking and together with the services I offer, will help the Chinese-American community to quit smoking.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solidFill>
                  <a:schemeClr val="accent1"/>
                </a:solidFill>
              </a:rPr>
              <a:t>Introduction and Synopsis of Chinese Culture</a:t>
            </a:r>
            <a:endParaRPr lang="en-US" sz="3600" dirty="0">
              <a:solidFill>
                <a:schemeClr val="accent1"/>
              </a:solidFill>
            </a:endParaRPr>
          </a:p>
        </p:txBody>
      </p:sp>
      <p:pic>
        <p:nvPicPr>
          <p:cNvPr id="4" name="Content Placeholder 3" descr="china-map.jpg"/>
          <p:cNvPicPr>
            <a:picLocks noGrp="1" noChangeAspect="1"/>
          </p:cNvPicPr>
          <p:nvPr>
            <p:ph sz="quarter" idx="1"/>
          </p:nvPr>
        </p:nvPicPr>
        <p:blipFill>
          <a:blip r:embed="rId3" cstate="print"/>
          <a:stretch>
            <a:fillRect/>
          </a:stretch>
        </p:blipFill>
        <p:spPr>
          <a:xfrm>
            <a:off x="304801" y="1600200"/>
            <a:ext cx="2645098" cy="4495800"/>
          </a:xfrm>
          <a:effectLst>
            <a:outerShdw blurRad="50800" dist="50800" dir="5400000" algn="ctr" rotWithShape="0">
              <a:srgbClr val="000000">
                <a:alpha val="24000"/>
              </a:srgbClr>
            </a:outerShdw>
          </a:effectLst>
        </p:spPr>
      </p:pic>
      <p:sp>
        <p:nvSpPr>
          <p:cNvPr id="7" name="Content Placeholder 6"/>
          <p:cNvSpPr>
            <a:spLocks noGrp="1"/>
          </p:cNvSpPr>
          <p:nvPr>
            <p:ph sz="quarter" idx="2"/>
          </p:nvPr>
        </p:nvSpPr>
        <p:spPr>
          <a:xfrm>
            <a:off x="3124200" y="1600200"/>
            <a:ext cx="5559552" cy="4953000"/>
          </a:xfrm>
        </p:spPr>
        <p:txBody>
          <a:bodyPr>
            <a:normAutofit/>
          </a:bodyPr>
          <a:lstStyle/>
          <a:p>
            <a:r>
              <a:rPr lang="en-US" dirty="0" smtClean="0"/>
              <a:t>Chinese culture is one of the oldest known to mankind. Recorded history has been found dating back over 4000 years (China, Britannica, 2015)</a:t>
            </a:r>
          </a:p>
          <a:p>
            <a:r>
              <a:rPr lang="en-US" dirty="0" smtClean="0"/>
              <a:t>China is home to 1/5</a:t>
            </a:r>
            <a:r>
              <a:rPr lang="en-US" baseline="30000" dirty="0" smtClean="0"/>
              <a:t>th</a:t>
            </a:r>
            <a:r>
              <a:rPr lang="en-US" dirty="0" smtClean="0"/>
              <a:t> of the worlds population, over 1 billion people live there.</a:t>
            </a:r>
          </a:p>
          <a:p>
            <a:r>
              <a:rPr lang="en-US" dirty="0" smtClean="0"/>
              <a:t>As per 2011 census, there are 4 million Chinese-Americans</a:t>
            </a:r>
          </a:p>
          <a:p>
            <a:pPr>
              <a:buNone/>
            </a:pPr>
            <a:r>
              <a:rPr lang="en-US" dirty="0" smtClean="0"/>
              <a:t>	(CDC, 2011) </a:t>
            </a:r>
          </a:p>
          <a:p>
            <a:r>
              <a:rPr lang="en-US" dirty="0" smtClean="0"/>
              <a:t>Ancient religions, traditions and customs are still observed to this day.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solidFill>
                  <a:schemeClr val="accent3"/>
                </a:solidFill>
              </a:rPr>
              <a:t>References</a:t>
            </a:r>
            <a:endParaRPr lang="en-US" dirty="0">
              <a:solidFill>
                <a:schemeClr val="accent3"/>
              </a:solidFill>
            </a:endParaRPr>
          </a:p>
        </p:txBody>
      </p:sp>
      <p:sp>
        <p:nvSpPr>
          <p:cNvPr id="3" name="Content Placeholder 2"/>
          <p:cNvSpPr>
            <a:spLocks noGrp="1"/>
          </p:cNvSpPr>
          <p:nvPr>
            <p:ph sz="quarter" idx="1"/>
          </p:nvPr>
        </p:nvSpPr>
        <p:spPr>
          <a:xfrm>
            <a:off x="457200" y="914400"/>
            <a:ext cx="8382000" cy="5559552"/>
          </a:xfrm>
        </p:spPr>
        <p:txBody>
          <a:bodyPr>
            <a:normAutofit fontScale="77500" lnSpcReduction="20000"/>
          </a:bodyPr>
          <a:lstStyle/>
          <a:p>
            <a:r>
              <a:rPr lang="en-US" dirty="0" smtClean="0"/>
              <a:t>Traditional Chinese medicine, 2010 </a:t>
            </a:r>
            <a:r>
              <a:rPr lang="en-US" u="sng" dirty="0" smtClean="0">
                <a:hlinkClick r:id="rId2"/>
              </a:rPr>
              <a:t>http://www.dimensionsofculture.com/2010/10/traditional-asian-health-beliefs-healing-prac`tices/</a:t>
            </a:r>
            <a:endParaRPr lang="en-US" dirty="0" smtClean="0"/>
          </a:p>
          <a:p>
            <a:pPr>
              <a:buNone/>
            </a:pPr>
            <a:endParaRPr lang="en-US" dirty="0" smtClean="0"/>
          </a:p>
          <a:p>
            <a:r>
              <a:rPr lang="en-US" dirty="0" err="1" smtClean="0"/>
              <a:t>Pubmed</a:t>
            </a:r>
            <a:r>
              <a:rPr lang="en-US" dirty="0" smtClean="0"/>
              <a:t>, 2013 </a:t>
            </a:r>
            <a:r>
              <a:rPr lang="en-US" u="sng" dirty="0" smtClean="0">
                <a:hlinkClick r:id="rId3"/>
              </a:rPr>
              <a:t>http://www.ncbi.nlm.nih.gov/pubmed/24097937</a:t>
            </a:r>
            <a:endParaRPr lang="en-US" u="sng" dirty="0" smtClean="0"/>
          </a:p>
          <a:p>
            <a:pPr>
              <a:buNone/>
            </a:pPr>
            <a:endParaRPr lang="en-US" u="sng" dirty="0" smtClean="0"/>
          </a:p>
          <a:p>
            <a:r>
              <a:rPr lang="en-US" dirty="0" smtClean="0"/>
              <a:t>New York Times, 2014</a:t>
            </a:r>
          </a:p>
          <a:p>
            <a:pPr>
              <a:buNone/>
            </a:pPr>
            <a:r>
              <a:rPr lang="en-US" u="sng" dirty="0" smtClean="0">
                <a:hlinkClick r:id="rId4"/>
              </a:rPr>
              <a:t>http://www.nytimes.com/2014/01/15/us/as-asian-americans-age-their-children-face-cultural-hurdles.html?_r=0</a:t>
            </a:r>
            <a:endParaRPr lang="en-US" u="sng" dirty="0" smtClean="0"/>
          </a:p>
          <a:p>
            <a:pPr>
              <a:buNone/>
            </a:pPr>
            <a:endParaRPr lang="en-US" u="sng" dirty="0" smtClean="0"/>
          </a:p>
          <a:p>
            <a:r>
              <a:rPr lang="en-US" dirty="0" smtClean="0"/>
              <a:t>Filial Piety, 2015</a:t>
            </a:r>
          </a:p>
          <a:p>
            <a:pPr>
              <a:buNone/>
            </a:pPr>
            <a:r>
              <a:rPr lang="en-US" u="sng" dirty="0" smtClean="0">
                <a:hlinkClick r:id="rId5"/>
              </a:rPr>
              <a:t>http://www.britannica.com/EBchecked/topic/273807/xiao</a:t>
            </a:r>
            <a:endParaRPr lang="en-US" u="sng" dirty="0" smtClean="0"/>
          </a:p>
          <a:p>
            <a:pPr>
              <a:buNone/>
            </a:pPr>
            <a:r>
              <a:rPr lang="en-US" u="sng" dirty="0" smtClean="0">
                <a:hlinkClick r:id="rId6"/>
              </a:rPr>
              <a:t>http://www.merriam-webster.com/dictionary/filial%20piety</a:t>
            </a:r>
            <a:endParaRPr lang="en-US" dirty="0" smtClean="0"/>
          </a:p>
          <a:p>
            <a:pPr>
              <a:buNone/>
            </a:pPr>
            <a:endParaRPr lang="en-US" dirty="0" smtClean="0"/>
          </a:p>
          <a:p>
            <a:r>
              <a:rPr lang="en-US" dirty="0" smtClean="0"/>
              <a:t>Huang, K. C. (2010). </a:t>
            </a:r>
            <a:r>
              <a:rPr lang="en-US" i="1" dirty="0" smtClean="0"/>
              <a:t>The pharmacology of Chinese herbs</a:t>
            </a:r>
            <a:r>
              <a:rPr lang="en-US" dirty="0" smtClean="0"/>
              <a:t>. CRC press.</a:t>
            </a:r>
          </a:p>
          <a:p>
            <a:pPr>
              <a:buNone/>
            </a:pPr>
            <a:endParaRPr lang="en-US" dirty="0" smtClean="0"/>
          </a:p>
          <a:p>
            <a:r>
              <a:rPr lang="en-US" dirty="0" smtClean="0"/>
              <a:t>CDC, 2011</a:t>
            </a:r>
            <a:endParaRPr lang="en-US" u="sng" dirty="0" smtClean="0">
              <a:hlinkClick r:id="rId7"/>
            </a:endParaRPr>
          </a:p>
          <a:p>
            <a:pPr>
              <a:buNone/>
            </a:pPr>
            <a:r>
              <a:rPr lang="en-US" u="sng" dirty="0" smtClean="0">
                <a:hlinkClick r:id="rId7"/>
              </a:rPr>
              <a:t>http://www.cdc.gov/minorityhealth/populations/REMP/asian.html</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dirty="0" smtClean="0">
                <a:solidFill>
                  <a:schemeClr val="accent3"/>
                </a:solidFill>
              </a:rPr>
              <a:t>References (</a:t>
            </a:r>
            <a:r>
              <a:rPr lang="en-US" dirty="0" err="1" smtClean="0">
                <a:solidFill>
                  <a:schemeClr val="accent3"/>
                </a:solidFill>
              </a:rPr>
              <a:t>con’t</a:t>
            </a:r>
            <a:r>
              <a:rPr lang="en-US" dirty="0" smtClean="0">
                <a:solidFill>
                  <a:schemeClr val="accent3"/>
                </a:solidFill>
              </a:rPr>
              <a:t>)</a:t>
            </a:r>
            <a:endParaRPr lang="en-US" dirty="0">
              <a:solidFill>
                <a:schemeClr val="accent3"/>
              </a:solidFill>
            </a:endParaRPr>
          </a:p>
        </p:txBody>
      </p:sp>
      <p:sp>
        <p:nvSpPr>
          <p:cNvPr id="3" name="Content Placeholder 2"/>
          <p:cNvSpPr>
            <a:spLocks noGrp="1"/>
          </p:cNvSpPr>
          <p:nvPr>
            <p:ph sz="quarter" idx="1"/>
          </p:nvPr>
        </p:nvSpPr>
        <p:spPr>
          <a:xfrm>
            <a:off x="304800" y="990600"/>
            <a:ext cx="8458200" cy="5638800"/>
          </a:xfrm>
        </p:spPr>
        <p:txBody>
          <a:bodyPr>
            <a:normAutofit fontScale="85000" lnSpcReduction="10000"/>
          </a:bodyPr>
          <a:lstStyle/>
          <a:p>
            <a:r>
              <a:rPr lang="en-US" dirty="0" smtClean="0"/>
              <a:t>China Culture, 2009</a:t>
            </a:r>
            <a:r>
              <a:rPr lang="en-US" u="sng" dirty="0" smtClean="0">
                <a:hlinkClick r:id="rId2"/>
              </a:rPr>
              <a:t> </a:t>
            </a:r>
          </a:p>
          <a:p>
            <a:pPr>
              <a:buNone/>
            </a:pPr>
            <a:r>
              <a:rPr lang="en-US" u="sng" dirty="0" smtClean="0">
                <a:hlinkClick r:id="rId2"/>
              </a:rPr>
              <a:t>http://www.chinaculture.org/chineseway/2009-06/22/content_334581.htm</a:t>
            </a:r>
            <a:r>
              <a:rPr lang="en-US" dirty="0" smtClean="0"/>
              <a:t> </a:t>
            </a:r>
          </a:p>
          <a:p>
            <a:endParaRPr lang="en-US" dirty="0" smtClean="0"/>
          </a:p>
          <a:p>
            <a:r>
              <a:rPr lang="en-US" dirty="0" smtClean="0"/>
              <a:t>Lung.org, 2010</a:t>
            </a:r>
          </a:p>
          <a:p>
            <a:pPr>
              <a:buNone/>
            </a:pPr>
            <a:r>
              <a:rPr lang="en-US" u="sng" dirty="0" smtClean="0">
                <a:hlinkClick r:id="rId3"/>
              </a:rPr>
              <a:t> http://www.lung.org/stop-smoking/about-smoking/facts-figures/asian-americans-tobacco.html</a:t>
            </a:r>
            <a:endParaRPr lang="en-US" u="sng" dirty="0" smtClean="0"/>
          </a:p>
          <a:p>
            <a:pPr>
              <a:buNone/>
            </a:pPr>
            <a:endParaRPr lang="en-US" u="sng" dirty="0" smtClean="0"/>
          </a:p>
          <a:p>
            <a:r>
              <a:rPr lang="en-US" dirty="0" smtClean="0"/>
              <a:t>Encyclopedia Britannica, 2015 </a:t>
            </a:r>
            <a:r>
              <a:rPr lang="en-US" u="sng" dirty="0" smtClean="0">
                <a:hlinkClick r:id="rId4"/>
              </a:rPr>
              <a:t>http://www.britannica.com/EBchecked/topic/111803/China</a:t>
            </a:r>
            <a:endParaRPr lang="en-US" u="sng" dirty="0" smtClean="0"/>
          </a:p>
          <a:p>
            <a:endParaRPr lang="en-US" u="sng" dirty="0" smtClean="0"/>
          </a:p>
          <a:p>
            <a:r>
              <a:rPr lang="en-US" dirty="0" smtClean="0"/>
              <a:t>New York Times, 2014</a:t>
            </a:r>
          </a:p>
          <a:p>
            <a:pPr>
              <a:buNone/>
            </a:pPr>
            <a:r>
              <a:rPr lang="en-US" u="sng" dirty="0" smtClean="0">
                <a:hlinkClick r:id="rId5"/>
              </a:rPr>
              <a:t>http://www.nytimes.com/2014/04/18/opinion/china-and-the-toll-of-smoking.html?_r=0</a:t>
            </a:r>
            <a:endParaRPr lang="en-US" u="sng" dirty="0" smtClean="0"/>
          </a:p>
          <a:p>
            <a:pPr>
              <a:buNone/>
            </a:pPr>
            <a:endParaRPr lang="en-US" u="sng" dirty="0" smtClean="0"/>
          </a:p>
          <a:p>
            <a:r>
              <a:rPr lang="en-US" dirty="0" smtClean="0"/>
              <a:t>CNN.com, 2011 </a:t>
            </a:r>
            <a:r>
              <a:rPr lang="en-US" u="sng" dirty="0" smtClean="0">
                <a:hlinkClick r:id="rId6"/>
              </a:rPr>
              <a:t>http://www.cnn.com/2011/WORLD/asiapcf/01/07/florcruz.china.smokers/</a:t>
            </a:r>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inathe end.jpg"/>
          <p:cNvPicPr>
            <a:picLocks noGrp="1" noChangeAspect="1"/>
          </p:cNvPicPr>
          <p:nvPr>
            <p:ph sz="quarter" idx="4294967295"/>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US" sz="4000" dirty="0" smtClean="0">
                <a:solidFill>
                  <a:schemeClr val="accent1"/>
                </a:solidFill>
              </a:rPr>
              <a:t>Practices of China</a:t>
            </a:r>
            <a:endParaRPr lang="en-US" sz="4000" dirty="0">
              <a:solidFill>
                <a:schemeClr val="accent1"/>
              </a:solidFill>
            </a:endParaRPr>
          </a:p>
        </p:txBody>
      </p:sp>
      <p:pic>
        <p:nvPicPr>
          <p:cNvPr id="5" name="Content Placeholder 4" descr="xun.jpg"/>
          <p:cNvPicPr>
            <a:picLocks noGrp="1" noChangeAspect="1"/>
          </p:cNvPicPr>
          <p:nvPr>
            <p:ph sz="quarter" idx="1"/>
          </p:nvPr>
        </p:nvPicPr>
        <p:blipFill>
          <a:blip r:embed="rId2" cstate="print"/>
          <a:stretch>
            <a:fillRect/>
          </a:stretch>
        </p:blipFill>
        <p:spPr>
          <a:xfrm>
            <a:off x="457200" y="1752600"/>
            <a:ext cx="2590800" cy="3962400"/>
          </a:xfrm>
        </p:spPr>
      </p:pic>
      <p:sp>
        <p:nvSpPr>
          <p:cNvPr id="4" name="Content Placeholder 3"/>
          <p:cNvSpPr>
            <a:spLocks noGrp="1"/>
          </p:cNvSpPr>
          <p:nvPr>
            <p:ph sz="quarter" idx="2"/>
          </p:nvPr>
        </p:nvSpPr>
        <p:spPr>
          <a:xfrm>
            <a:off x="3276600" y="1600200"/>
            <a:ext cx="5562600" cy="4572000"/>
          </a:xfrm>
        </p:spPr>
        <p:txBody>
          <a:bodyPr>
            <a:normAutofit fontScale="92500" lnSpcReduction="20000"/>
          </a:bodyPr>
          <a:lstStyle/>
          <a:p>
            <a:r>
              <a:rPr lang="en-US" dirty="0" smtClean="0"/>
              <a:t>Practices of the Chinese people are unique in that many art forms originated from ancient traditions and spiritual beliefs.</a:t>
            </a:r>
          </a:p>
          <a:p>
            <a:r>
              <a:rPr lang="en-US" dirty="0" smtClean="0"/>
              <a:t> Many sculptures and paintings are of depictions of Buddha. (China, Britannica, 2015)</a:t>
            </a:r>
          </a:p>
          <a:p>
            <a:r>
              <a:rPr lang="en-US" dirty="0" smtClean="0"/>
              <a:t> Traditional instruments such as the flute like </a:t>
            </a:r>
            <a:r>
              <a:rPr lang="en-US" dirty="0" err="1" smtClean="0"/>
              <a:t>xun</a:t>
            </a:r>
            <a:r>
              <a:rPr lang="en-US" dirty="0" smtClean="0"/>
              <a:t> are still in use today.</a:t>
            </a:r>
          </a:p>
          <a:p>
            <a:pPr>
              <a:buNone/>
            </a:pPr>
            <a:r>
              <a:rPr lang="en-US" dirty="0" smtClean="0"/>
              <a:t>	(China, Britannica, 2015)</a:t>
            </a:r>
          </a:p>
          <a:p>
            <a:r>
              <a:rPr lang="en-US" dirty="0" smtClean="0"/>
              <a:t> China is also the birthplace of kung fu, a traditional martial art, which still is being practiced throughout not only China, but around the world. (China, Britannica, 2015)</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sz="4000" dirty="0" smtClean="0">
                <a:solidFill>
                  <a:schemeClr val="accent1"/>
                </a:solidFill>
              </a:rPr>
              <a:t>Beliefs of China</a:t>
            </a:r>
            <a:endParaRPr lang="en-US" sz="4000" dirty="0">
              <a:solidFill>
                <a:schemeClr val="accent1"/>
              </a:solidFill>
            </a:endParaRPr>
          </a:p>
        </p:txBody>
      </p:sp>
      <p:pic>
        <p:nvPicPr>
          <p:cNvPr id="5" name="Content Placeholder 4" descr="Buddha_statue.PNG"/>
          <p:cNvPicPr>
            <a:picLocks noGrp="1" noChangeAspect="1"/>
          </p:cNvPicPr>
          <p:nvPr>
            <p:ph sz="quarter" idx="1"/>
          </p:nvPr>
        </p:nvPicPr>
        <p:blipFill>
          <a:blip r:embed="rId2" cstate="print"/>
          <a:stretch>
            <a:fillRect/>
          </a:stretch>
        </p:blipFill>
        <p:spPr>
          <a:xfrm>
            <a:off x="152400" y="1447800"/>
            <a:ext cx="3276600" cy="4800600"/>
          </a:xfrm>
        </p:spPr>
      </p:pic>
      <p:sp>
        <p:nvSpPr>
          <p:cNvPr id="4" name="Content Placeholder 3"/>
          <p:cNvSpPr>
            <a:spLocks noGrp="1"/>
          </p:cNvSpPr>
          <p:nvPr>
            <p:ph sz="quarter" idx="2"/>
          </p:nvPr>
        </p:nvSpPr>
        <p:spPr>
          <a:xfrm>
            <a:off x="3505200" y="1447800"/>
            <a:ext cx="5334000" cy="5257800"/>
          </a:xfrm>
        </p:spPr>
        <p:txBody>
          <a:bodyPr>
            <a:noAutofit/>
          </a:bodyPr>
          <a:lstStyle/>
          <a:p>
            <a:r>
              <a:rPr lang="en-US" sz="2000" dirty="0" smtClean="0"/>
              <a:t>Beliefs of China stem from ancient teachings from Confucianism, Taoism, Buddhism and other traditional religions. (China, Britannica, 2015)</a:t>
            </a:r>
          </a:p>
          <a:p>
            <a:r>
              <a:rPr lang="en-US" sz="2000" dirty="0" smtClean="0"/>
              <a:t>Christian and Islamic beliefs are not as common but still found throughout China’s large population. (China, Britannica, 2015)   </a:t>
            </a:r>
          </a:p>
          <a:p>
            <a:r>
              <a:rPr lang="en-US" sz="2000" dirty="0" smtClean="0"/>
              <a:t>Beliefs in reincarnation and the belief in the balance between positive and negative energies called Yin and Yang are prevalent throughout much of Chinese culture.</a:t>
            </a:r>
          </a:p>
          <a:p>
            <a:pPr>
              <a:buNone/>
            </a:pPr>
            <a:r>
              <a:rPr lang="en-US" sz="2000" dirty="0" smtClean="0"/>
              <a:t>	(Pharmacology of Chinese Herbs, 2010) </a:t>
            </a:r>
          </a:p>
        </p:txBody>
      </p:sp>
      <p:pic>
        <p:nvPicPr>
          <p:cNvPr id="6" name="Picture 5" descr="Yin-Yang-300x300.png"/>
          <p:cNvPicPr>
            <a:picLocks noChangeAspect="1"/>
          </p:cNvPicPr>
          <p:nvPr/>
        </p:nvPicPr>
        <p:blipFill>
          <a:blip r:embed="rId3" cstate="print"/>
          <a:stretch>
            <a:fillRect/>
          </a:stretch>
        </p:blipFill>
        <p:spPr>
          <a:xfrm>
            <a:off x="7391400" y="0"/>
            <a:ext cx="1371600" cy="1371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pPr algn="ctr"/>
            <a:r>
              <a:rPr lang="en-US" sz="4000" dirty="0" smtClean="0">
                <a:solidFill>
                  <a:schemeClr val="accent1"/>
                </a:solidFill>
              </a:rPr>
              <a:t>Values of China</a:t>
            </a:r>
            <a:endParaRPr lang="en-US" sz="4000" dirty="0">
              <a:solidFill>
                <a:schemeClr val="accent1"/>
              </a:solidFill>
            </a:endParaRPr>
          </a:p>
        </p:txBody>
      </p:sp>
      <p:sp>
        <p:nvSpPr>
          <p:cNvPr id="4" name="Content Placeholder 3"/>
          <p:cNvSpPr>
            <a:spLocks noGrp="1"/>
          </p:cNvSpPr>
          <p:nvPr>
            <p:ph sz="quarter" idx="2"/>
          </p:nvPr>
        </p:nvSpPr>
        <p:spPr>
          <a:xfrm>
            <a:off x="228600" y="1066800"/>
            <a:ext cx="8534400" cy="5562600"/>
          </a:xfrm>
        </p:spPr>
        <p:txBody>
          <a:bodyPr>
            <a:normAutofit/>
          </a:bodyPr>
          <a:lstStyle/>
          <a:p>
            <a:r>
              <a:rPr lang="en-US" dirty="0" smtClean="0"/>
              <a:t>Values of Chinese culture are deeply dependant on family values and family honor. </a:t>
            </a:r>
          </a:p>
          <a:p>
            <a:r>
              <a:rPr lang="en-US" dirty="0" smtClean="0"/>
              <a:t>Filial Piety is the respect for one’s parents and elders, which is a common value of the Chinese people. The elders in family make many important decisions, even when the children are already adults and may already have their own children. (Xiao, Britannica, 2015) (Merriam-Webster, 2015)</a:t>
            </a:r>
          </a:p>
          <a:p>
            <a:r>
              <a:rPr lang="en-US" dirty="0" smtClean="0"/>
              <a:t>Filial Piety is also the driving force in bringing honor to the family and avoiding a negative family image amongst friends. </a:t>
            </a:r>
          </a:p>
          <a:p>
            <a:r>
              <a:rPr lang="en-US" dirty="0" smtClean="0"/>
              <a:t>Children are expected to care for their parents when they are older, which is seen in the few numbers of nursing homes in china. (New York Times, 2014)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ial-piety family.jpg"/>
          <p:cNvPicPr>
            <a:picLocks noGrp="1" noChangeAspect="1"/>
          </p:cNvPicPr>
          <p:nvPr>
            <p:ph type="pic" idx="4294967295"/>
          </p:nvPr>
        </p:nvPicPr>
        <p:blipFill>
          <a:blip r:embed="rId2" cstate="print"/>
          <a:srcRect l="20818" r="20818"/>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92162"/>
          </a:xfrm>
        </p:spPr>
        <p:txBody>
          <a:bodyPr/>
          <a:lstStyle/>
          <a:p>
            <a:pPr algn="ctr"/>
            <a:r>
              <a:rPr lang="en-US" dirty="0" smtClean="0">
                <a:solidFill>
                  <a:schemeClr val="accent1"/>
                </a:solidFill>
              </a:rPr>
              <a:t>Customs of China</a:t>
            </a:r>
            <a:endParaRPr lang="en-US" dirty="0">
              <a:solidFill>
                <a:schemeClr val="accent1"/>
              </a:solidFill>
            </a:endParaRPr>
          </a:p>
        </p:txBody>
      </p:sp>
      <p:pic>
        <p:nvPicPr>
          <p:cNvPr id="8" name="Content Placeholder 7" descr="tcm.jpg"/>
          <p:cNvPicPr>
            <a:picLocks noGrp="1" noChangeAspect="1"/>
          </p:cNvPicPr>
          <p:nvPr>
            <p:ph sz="quarter" idx="1"/>
          </p:nvPr>
        </p:nvPicPr>
        <p:blipFill>
          <a:blip r:embed="rId2" cstate="print"/>
          <a:stretch>
            <a:fillRect/>
          </a:stretch>
        </p:blipFill>
        <p:spPr>
          <a:xfrm>
            <a:off x="228600" y="1295400"/>
            <a:ext cx="2743200" cy="5029200"/>
          </a:xfrm>
        </p:spPr>
      </p:pic>
      <p:sp>
        <p:nvSpPr>
          <p:cNvPr id="7" name="Content Placeholder 6"/>
          <p:cNvSpPr>
            <a:spLocks noGrp="1"/>
          </p:cNvSpPr>
          <p:nvPr>
            <p:ph sz="quarter" idx="2"/>
          </p:nvPr>
        </p:nvSpPr>
        <p:spPr>
          <a:xfrm>
            <a:off x="2971800" y="1143000"/>
            <a:ext cx="5791200" cy="5486400"/>
          </a:xfrm>
        </p:spPr>
        <p:txBody>
          <a:bodyPr>
            <a:normAutofit fontScale="92500" lnSpcReduction="10000"/>
          </a:bodyPr>
          <a:lstStyle/>
          <a:p>
            <a:r>
              <a:rPr lang="en-US" dirty="0" smtClean="0"/>
              <a:t>Customs of China include pilgrimages to Confucius’s birthplace and the yearly Spring Festival, which is the beginning of the Lunar New Year. (China, Britannica, 2015) </a:t>
            </a:r>
          </a:p>
          <a:p>
            <a:r>
              <a:rPr lang="en-US" dirty="0" smtClean="0"/>
              <a:t>Traditional customs are also seen in healthcare, as many people still use traditional Chinese medicine. </a:t>
            </a:r>
          </a:p>
          <a:p>
            <a:r>
              <a:rPr lang="en-US" dirty="0" smtClean="0"/>
              <a:t>Traditional Chinese Medicine is used either in conjunction with western medicine, or used for the sole treatment of illness. Traditional Chinese medicine is a prevailing custom of the Chinese people and has been spread throughout the world as an alternative for western based medicine. (Dimensions of Culture, 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467600" cy="715962"/>
          </a:xfrm>
        </p:spPr>
        <p:txBody>
          <a:bodyPr>
            <a:normAutofit/>
          </a:bodyPr>
          <a:lstStyle/>
          <a:p>
            <a:pPr algn="ctr"/>
            <a:r>
              <a:rPr lang="en-US" sz="3600" dirty="0" smtClean="0">
                <a:solidFill>
                  <a:schemeClr val="accent1"/>
                </a:solidFill>
              </a:rPr>
              <a:t>Meaning of Health and Illness</a:t>
            </a:r>
            <a:endParaRPr lang="en-US" sz="3600" dirty="0">
              <a:solidFill>
                <a:schemeClr val="accent1"/>
              </a:solidFill>
            </a:endParaRPr>
          </a:p>
        </p:txBody>
      </p:sp>
      <p:sp>
        <p:nvSpPr>
          <p:cNvPr id="6" name="Content Placeholder 5"/>
          <p:cNvSpPr>
            <a:spLocks noGrp="1"/>
          </p:cNvSpPr>
          <p:nvPr>
            <p:ph sz="quarter" idx="1"/>
          </p:nvPr>
        </p:nvSpPr>
        <p:spPr>
          <a:xfrm>
            <a:off x="457200" y="1143000"/>
            <a:ext cx="8229600" cy="5330952"/>
          </a:xfrm>
        </p:spPr>
        <p:txBody>
          <a:bodyPr>
            <a:normAutofit/>
          </a:bodyPr>
          <a:lstStyle/>
          <a:p>
            <a:r>
              <a:rPr lang="en-US" dirty="0" smtClean="0"/>
              <a:t>Chinese cultures meaning of health and illness is seen as an imbalance in the body as a whole. </a:t>
            </a:r>
          </a:p>
          <a:p>
            <a:r>
              <a:rPr lang="en-US" dirty="0" smtClean="0"/>
              <a:t>Traditional Chinese medicine is customized for the individual. Treatment of the same type of illness may be different for two different people. </a:t>
            </a:r>
          </a:p>
          <a:p>
            <a:r>
              <a:rPr lang="en-US" dirty="0" smtClean="0"/>
              <a:t>The belief in Yin and Yang, the Yin being the negative and Yang being the positive, is the backbone of traditional Chinese medicine. (Pharmacology of Chinese Herbs, 2010)</a:t>
            </a:r>
            <a:endParaRPr lang="en-US" dirty="0"/>
          </a:p>
        </p:txBody>
      </p:sp>
      <p:pic>
        <p:nvPicPr>
          <p:cNvPr id="4" name="Picture 3" descr="Yin-Yang-300x300.png"/>
          <p:cNvPicPr>
            <a:picLocks noChangeAspect="1"/>
          </p:cNvPicPr>
          <p:nvPr/>
        </p:nvPicPr>
        <p:blipFill>
          <a:blip r:embed="rId2" cstate="print"/>
          <a:stretch>
            <a:fillRect/>
          </a:stretch>
        </p:blipFill>
        <p:spPr>
          <a:xfrm>
            <a:off x="7239000" y="4953000"/>
            <a:ext cx="19050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pPr algn="ctr"/>
            <a:r>
              <a:rPr lang="en-US" sz="3600" dirty="0" smtClean="0">
                <a:solidFill>
                  <a:schemeClr val="accent1"/>
                </a:solidFill>
              </a:rPr>
              <a:t>Leading Health Objective</a:t>
            </a:r>
            <a:endParaRPr lang="en-US" sz="3600" dirty="0">
              <a:solidFill>
                <a:schemeClr val="accent1"/>
              </a:solidFill>
            </a:endParaRPr>
          </a:p>
        </p:txBody>
      </p:sp>
      <p:sp>
        <p:nvSpPr>
          <p:cNvPr id="3" name="Content Placeholder 2"/>
          <p:cNvSpPr>
            <a:spLocks noGrp="1"/>
          </p:cNvSpPr>
          <p:nvPr>
            <p:ph sz="quarter" idx="1"/>
          </p:nvPr>
        </p:nvSpPr>
        <p:spPr>
          <a:xfrm>
            <a:off x="457200" y="1219200"/>
            <a:ext cx="6019800" cy="5410200"/>
          </a:xfrm>
        </p:spPr>
        <p:txBody>
          <a:bodyPr>
            <a:normAutofit lnSpcReduction="10000"/>
          </a:bodyPr>
          <a:lstStyle/>
          <a:p>
            <a:r>
              <a:rPr lang="en-US" dirty="0" smtClean="0"/>
              <a:t>A leading health objective common in the Chinese culture is smoking cessation.  </a:t>
            </a:r>
          </a:p>
          <a:p>
            <a:r>
              <a:rPr lang="en-US" dirty="0" smtClean="0"/>
              <a:t>Over 300 million men in China smoke. Among other </a:t>
            </a:r>
            <a:r>
              <a:rPr lang="en-US" dirty="0" err="1" smtClean="0"/>
              <a:t>asian-american</a:t>
            </a:r>
            <a:r>
              <a:rPr lang="en-US" dirty="0" smtClean="0"/>
              <a:t> populations, Chinese have a higher rate of smoking. (New York Times, 2014)</a:t>
            </a:r>
          </a:p>
          <a:p>
            <a:r>
              <a:rPr lang="en-US" dirty="0" smtClean="0"/>
              <a:t>Studies have found that the longer the person has lived in the US the number of cigarettes daily has increased. (CNN.com, 2011)</a:t>
            </a:r>
          </a:p>
          <a:p>
            <a:r>
              <a:rPr lang="en-US" dirty="0" smtClean="0"/>
              <a:t>I selected this health objective because I wanted to know the prevalence of smoking in Chinese people, who have beliefs in inner balance in the body.</a:t>
            </a:r>
          </a:p>
          <a:p>
            <a:endParaRPr lang="en-US" dirty="0"/>
          </a:p>
        </p:txBody>
      </p:sp>
      <p:pic>
        <p:nvPicPr>
          <p:cNvPr id="1026" name="Picture 2" descr="C:\Users\Owner\AppData\Local\Microsoft\Windows\Temporary Internet Files\Content.IE5\GRQIN2NQ\smoking-blog[1].jpg"/>
          <p:cNvPicPr>
            <a:picLocks noGrp="1" noChangeAspect="1" noChangeArrowheads="1"/>
          </p:cNvPicPr>
          <p:nvPr>
            <p:ph sz="quarter" idx="2"/>
          </p:nvPr>
        </p:nvPicPr>
        <p:blipFill>
          <a:blip r:embed="rId2" cstate="print"/>
          <a:srcRect/>
          <a:stretch>
            <a:fillRect/>
          </a:stretch>
        </p:blipFill>
        <p:spPr bwMode="auto">
          <a:xfrm>
            <a:off x="6858000" y="1371600"/>
            <a:ext cx="1831975" cy="244288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3455</TotalTime>
  <Words>1620</Words>
  <Application>Microsoft Office PowerPoint</Application>
  <PresentationFormat>On-screen Show (4:3)</PresentationFormat>
  <Paragraphs>116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Hamatee Manick-Singh Nur 3010 Physical Assessment May 2015 Health Promotion Plan for Leading Health Objective</vt:lpstr>
      <vt:lpstr>Introduction and Synopsis of Chinese Culture</vt:lpstr>
      <vt:lpstr>Practices of China</vt:lpstr>
      <vt:lpstr>Beliefs of China</vt:lpstr>
      <vt:lpstr>Values of China</vt:lpstr>
      <vt:lpstr>Slide 6</vt:lpstr>
      <vt:lpstr>Customs of China</vt:lpstr>
      <vt:lpstr>Meaning of Health and Illness</vt:lpstr>
      <vt:lpstr>Leading Health Objective</vt:lpstr>
      <vt:lpstr>Interview Considerations</vt:lpstr>
      <vt:lpstr>Interview Considerations </vt:lpstr>
      <vt:lpstr>Interview Considerations</vt:lpstr>
      <vt:lpstr>Interview Considerations</vt:lpstr>
      <vt:lpstr>Health Promotion Plan for Cessation of Smoking in Chinese Americans</vt:lpstr>
      <vt:lpstr>Health Promotion Plan</vt:lpstr>
      <vt:lpstr>Health Promotion Plan</vt:lpstr>
      <vt:lpstr>Health Promotion Plan</vt:lpstr>
      <vt:lpstr>Health Promotion Plan</vt:lpstr>
      <vt:lpstr>Summary</vt:lpstr>
      <vt:lpstr>References</vt:lpstr>
      <vt:lpstr>References (con’t)</vt:lpstr>
      <vt:lpstr>Slide 22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Promotion for Leading Health Objective</dc:title>
  <dc:creator>Owner</dc:creator>
  <cp:lastModifiedBy>Owner</cp:lastModifiedBy>
  <cp:revision>71</cp:revision>
  <dcterms:created xsi:type="dcterms:W3CDTF">2015-05-04T22:43:04Z</dcterms:created>
  <dcterms:modified xsi:type="dcterms:W3CDTF">2016-11-07T22:45:37Z</dcterms:modified>
</cp:coreProperties>
</file>