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0" r:id="rId6"/>
    <p:sldId id="264" r:id="rId7"/>
    <p:sldId id="28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3374D542-6E3E-455F-9BFB-B45891911720}">
          <p14:sldIdLst>
            <p14:sldId id="256"/>
            <p14:sldId id="257"/>
          </p14:sldIdLst>
        </p14:section>
        <p14:section name="Search for 3D Models" id="{6844172C-9703-4DC7-908A-C23538616A3C}">
          <p14:sldIdLst>
            <p14:sldId id="258"/>
            <p14:sldId id="259"/>
          </p14:sldIdLst>
        </p14:section>
        <p14:section name="Insert a 3D Model from a File" id="{66737F24-1C36-4DF4-A00F-927A3F1468AC}">
          <p14:sldIdLst>
            <p14:sldId id="260"/>
          </p14:sldIdLst>
        </p14:section>
        <p14:section name="Animate Your 3D Model" id="{B62868DA-F525-4AC5-9E3E-39ECA0154BBD}">
          <p14:sldIdLst>
            <p14:sldId id="264"/>
          </p14:sldIdLst>
        </p14:section>
        <p14:section name="Learn More" id="{62756D7E-964E-493A-83A1-13BC0B6B5E47}">
          <p14:sldIdLst>
            <p14:sldId id="28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598" autoAdjust="0"/>
  </p:normalViewPr>
  <p:slideViewPr>
    <p:cSldViewPr snapToGrid="0">
      <p:cViewPr varScale="1">
        <p:scale>
          <a:sx n="55" d="100"/>
          <a:sy n="55" d="100"/>
        </p:scale>
        <p:origin x="25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C3FCC2-4E7A-4671-AA79-177CB194E449}" type="datetimeFigureOut">
              <a:rPr lang="en-US" smtClean="0"/>
              <a:t>10/9/2020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01C38D-F26D-4167-83EF-8774BC62D548}" type="slidenum">
              <a:rPr lang="en-US" smtClean="0"/>
              <a:t>‹#›</a:t>
            </a:fld>
            <a:endParaRPr lang="en-US"/>
          </a:p>
        </p:txBody>
      </p:sp>
    </p:spTree>
    <p:extLst>
      <p:ext uri="{BB962C8B-B14F-4D97-AF65-F5344CB8AC3E}">
        <p14:creationId xmlns:p14="http://schemas.microsoft.com/office/powerpoint/2010/main" val="3336050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7</a:t>
            </a:fld>
            <a:endParaRPr lang="en-US"/>
          </a:p>
        </p:txBody>
      </p:sp>
    </p:spTree>
    <p:extLst>
      <p:ext uri="{BB962C8B-B14F-4D97-AF65-F5344CB8AC3E}">
        <p14:creationId xmlns:p14="http://schemas.microsoft.com/office/powerpoint/2010/main" val="32875457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3238323-0ADF-4328-9564-AEB5DFD80DB6}"/>
              </a:ext>
            </a:extLst>
          </p:cNvPr>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EB776FAE-C8F8-44A1-8BC7-9EB948371459}"/>
              </a:ext>
            </a:extLst>
          </p:cNvPr>
          <p:cNvSpPr>
            <a:spLocks noGrp="1"/>
          </p:cNvSpPr>
          <p:nvPr>
            <p:ph type="ctrTitle"/>
          </p:nvPr>
        </p:nvSpPr>
        <p:spPr>
          <a:xfrm>
            <a:off x="1524000" y="1333500"/>
            <a:ext cx="9144000" cy="1790700"/>
          </a:xfrm>
        </p:spPr>
        <p:txBody>
          <a:bodyPr vert="horz" lIns="91440" tIns="0" rIns="91440" bIns="0" rtlCol="0" anchor="t" anchorCtr="0">
            <a:noAutofit/>
          </a:bodyPr>
          <a:lstStyle>
            <a:lvl1pPr>
              <a:lnSpc>
                <a:spcPct val="100000"/>
              </a:lnSpc>
              <a:defRPr lang="en-US" sz="4800" dirty="0">
                <a:solidFill>
                  <a:schemeClr val="bg1"/>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DA7900C6-1C2C-4612-8672-356C6DDFDCB1}"/>
              </a:ext>
            </a:extLst>
          </p:cNvPr>
          <p:cNvSpPr>
            <a:spLocks noGrp="1"/>
          </p:cNvSpPr>
          <p:nvPr>
            <p:ph type="subTitle" idx="1"/>
          </p:nvPr>
        </p:nvSpPr>
        <p:spPr>
          <a:xfrm>
            <a:off x="1524000" y="3128009"/>
            <a:ext cx="9144000" cy="1287675"/>
          </a:xfrm>
        </p:spPr>
        <p:txBody>
          <a:bodyPr vert="horz" lIns="91440" tIns="45720" rIns="91440" bIns="45720" rtlCol="0" anchor="t" anchorCtr="0">
            <a:noAutofit/>
          </a:bodyPr>
          <a:lstStyle>
            <a:lvl1pPr marL="0" indent="0">
              <a:buNone/>
              <a:defRPr lang="en-US" sz="2400" dirty="0">
                <a:solidFill>
                  <a:schemeClr val="bg1"/>
                </a:solidFill>
                <a:latin typeface="+mj-lt"/>
              </a:defRPr>
            </a:lvl1pPr>
          </a:lstStyle>
          <a:p>
            <a:pPr marL="228600" lvl="0" indent="-228600">
              <a:lnSpc>
                <a:spcPct val="150000"/>
              </a:lnSpc>
              <a:spcAft>
                <a:spcPts val="1200"/>
              </a:spcAft>
            </a:pPr>
            <a:r>
              <a:rPr lang="en-US"/>
              <a:t>Click to edit Master subtitle style</a:t>
            </a:r>
            <a:endParaRPr lang="en-US" dirty="0"/>
          </a:p>
        </p:txBody>
      </p:sp>
      <p:pic>
        <p:nvPicPr>
          <p:cNvPr id="8" name="Picture 7">
            <a:extLst>
              <a:ext uri="{FF2B5EF4-FFF2-40B4-BE49-F238E27FC236}">
                <a16:creationId xmlns:a16="http://schemas.microsoft.com/office/drawing/2014/main" id="{5274E620-B44E-41FF-8FA1-D955BD69C0B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48" r="13926" b="71478"/>
          <a:stretch/>
        </p:blipFill>
        <p:spPr>
          <a:xfrm>
            <a:off x="342899" y="4546601"/>
            <a:ext cx="11715751" cy="2025650"/>
          </a:xfrm>
          <a:prstGeom prst="rect">
            <a:avLst/>
          </a:prstGeom>
        </p:spPr>
      </p:pic>
    </p:spTree>
    <p:extLst>
      <p:ext uri="{BB962C8B-B14F-4D97-AF65-F5344CB8AC3E}">
        <p14:creationId xmlns:p14="http://schemas.microsoft.com/office/powerpoint/2010/main" val="4221146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5A2570-7517-4576-B836-E4E6D3E743B9}"/>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
          <a:stretch/>
        </p:blipFill>
        <p:spPr>
          <a:xfrm>
            <a:off x="269032" y="4801396"/>
            <a:ext cx="11653936" cy="1786228"/>
          </a:xfrm>
          <a:prstGeom prst="rect">
            <a:avLst/>
          </a:prstGeom>
        </p:spPr>
      </p:pic>
      <p:sp>
        <p:nvSpPr>
          <p:cNvPr id="3" name="Content Placeholder 2">
            <a:extLst>
              <a:ext uri="{FF2B5EF4-FFF2-40B4-BE49-F238E27FC236}">
                <a16:creationId xmlns:a16="http://schemas.microsoft.com/office/drawing/2014/main" id="{6859B673-4507-4B72-871E-0018907875DD}"/>
              </a:ext>
            </a:extLst>
          </p:cNvPr>
          <p:cNvSpPr>
            <a:spLocks noGrp="1"/>
          </p:cNvSpPr>
          <p:nvPr>
            <p:ph idx="1"/>
          </p:nvPr>
        </p:nvSpPr>
        <p:spPr>
          <a:xfrm>
            <a:off x="604433" y="1604211"/>
            <a:ext cx="10983131" cy="4572752"/>
          </a:xfrm>
        </p:spPr>
        <p:txBody>
          <a:bodyPr/>
          <a:lstStyle>
            <a:lvl1pPr marL="0" indent="0">
              <a:spcAft>
                <a:spcPts val="1200"/>
              </a:spcAft>
              <a:buSzPct val="25000"/>
              <a:buFont typeface="Segoe UI" panose="020B0502040204020203" pitchFamily="34" charset="0"/>
              <a:buChar char=" "/>
              <a:defRPr sz="1200"/>
            </a:lvl1pPr>
            <a:lvl2pPr marL="401638" indent="7938">
              <a:spcBef>
                <a:spcPts val="600"/>
              </a:spcBef>
              <a:spcAft>
                <a:spcPts val="1200"/>
              </a:spcAft>
              <a:buFont typeface="Segoe UI" panose="020B0502040204020203" pitchFamily="34" charset="0"/>
              <a:buChar char=" "/>
              <a:defRPr sz="1200"/>
            </a:lvl2pPr>
            <a:lvl3pPr marL="1143000" indent="-228600">
              <a:buFont typeface="Segoe UI" panose="020B0502040204020203" pitchFamily="34" charset="0"/>
              <a:buChar char=" "/>
              <a:defRPr/>
            </a:lvl3pPr>
            <a:lvl4pPr marL="1600200" indent="-228600">
              <a:buFont typeface="Segoe UI" panose="020B0502040204020203" pitchFamily="34" charset="0"/>
              <a:buChar char=" "/>
              <a:defRPr/>
            </a:lvl4pPr>
            <a:lvl5pPr marL="2057400" indent="-228600">
              <a:buFont typeface="Segoe UI" panose="020B0502040204020203" pitchFamily="34" charset="0"/>
              <a:buChar char=" "/>
              <a:defRPr/>
            </a:lvl5pPr>
          </a:lstStyle>
          <a:p>
            <a:pPr lvl="0"/>
            <a:r>
              <a:rPr lang="en-US"/>
              <a:t>Click to edit Master text styles</a:t>
            </a:r>
          </a:p>
          <a:p>
            <a:pPr lvl="1"/>
            <a:r>
              <a:rPr lang="en-US"/>
              <a:t>Second level</a:t>
            </a:r>
          </a:p>
        </p:txBody>
      </p:sp>
      <p:sp>
        <p:nvSpPr>
          <p:cNvPr id="9" name="Title 8">
            <a:extLst>
              <a:ext uri="{FF2B5EF4-FFF2-40B4-BE49-F238E27FC236}">
                <a16:creationId xmlns:a16="http://schemas.microsoft.com/office/drawing/2014/main" id="{FB8AB91F-D739-4DD5-859B-B16B125BEC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10340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5A2570-7517-4576-B836-E4E6D3E743B9}"/>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
          <a:stretch/>
        </p:blipFill>
        <p:spPr>
          <a:xfrm>
            <a:off x="269032" y="4801396"/>
            <a:ext cx="11653936" cy="1786228"/>
          </a:xfrm>
          <a:prstGeom prst="rect">
            <a:avLst/>
          </a:prstGeom>
        </p:spPr>
      </p:pic>
      <p:sp>
        <p:nvSpPr>
          <p:cNvPr id="3" name="Content Placeholder 2">
            <a:extLst>
              <a:ext uri="{FF2B5EF4-FFF2-40B4-BE49-F238E27FC236}">
                <a16:creationId xmlns:a16="http://schemas.microsoft.com/office/drawing/2014/main" id="{6859B673-4507-4B72-871E-0018907875DD}"/>
              </a:ext>
            </a:extLst>
          </p:cNvPr>
          <p:cNvSpPr>
            <a:spLocks noGrp="1"/>
          </p:cNvSpPr>
          <p:nvPr>
            <p:ph idx="1"/>
          </p:nvPr>
        </p:nvSpPr>
        <p:spPr>
          <a:xfrm>
            <a:off x="604433" y="1604211"/>
            <a:ext cx="10983131" cy="4572752"/>
          </a:xfrm>
        </p:spPr>
        <p:txBody>
          <a:bodyPr/>
          <a:lstStyle>
            <a:lvl1pPr marL="0" indent="0">
              <a:spcAft>
                <a:spcPts val="1200"/>
              </a:spcAft>
              <a:buSzPct val="25000"/>
              <a:buFont typeface="Segoe UI" panose="020B0502040204020203" pitchFamily="34" charset="0"/>
              <a:buChar char=" "/>
              <a:defRPr sz="1200"/>
            </a:lvl1pPr>
            <a:lvl2pPr marL="401638" indent="7938">
              <a:spcBef>
                <a:spcPts val="600"/>
              </a:spcBef>
              <a:spcAft>
                <a:spcPts val="1200"/>
              </a:spcAft>
              <a:buFont typeface="Segoe UI" panose="020B0502040204020203" pitchFamily="34" charset="0"/>
              <a:buChar char=" "/>
              <a:defRPr sz="1200"/>
            </a:lvl2pPr>
            <a:lvl3pPr marL="1143000" indent="-228600">
              <a:buFont typeface="Segoe UI" panose="020B0502040204020203" pitchFamily="34" charset="0"/>
              <a:buChar char=" "/>
              <a:defRPr/>
            </a:lvl3pPr>
            <a:lvl4pPr marL="1600200" indent="-228600">
              <a:buFont typeface="Segoe UI" panose="020B0502040204020203" pitchFamily="34" charset="0"/>
              <a:buChar char=" "/>
              <a:defRPr/>
            </a:lvl4pPr>
            <a:lvl5pPr marL="2057400" indent="-228600">
              <a:buFont typeface="Segoe UI" panose="020B0502040204020203" pitchFamily="34" charset="0"/>
              <a:buChar char=" "/>
              <a:defRPr/>
            </a:lvl5pPr>
          </a:lstStyle>
          <a:p>
            <a:pPr lvl="0"/>
            <a:r>
              <a:rPr lang="en-US"/>
              <a:t>Click to edit Master text styles</a:t>
            </a:r>
          </a:p>
          <a:p>
            <a:pPr lvl="1"/>
            <a:r>
              <a:rPr lang="en-US"/>
              <a:t>Second level</a:t>
            </a:r>
          </a:p>
        </p:txBody>
      </p:sp>
      <p:sp>
        <p:nvSpPr>
          <p:cNvPr id="4" name="Title 3">
            <a:extLst>
              <a:ext uri="{FF2B5EF4-FFF2-40B4-BE49-F238E27FC236}">
                <a16:creationId xmlns:a16="http://schemas.microsoft.com/office/drawing/2014/main" id="{0E770BB0-A521-41C6-A0AE-BEE679D2AD1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0465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F89203F-46EF-44A2-956A-7FF6AF93BE7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
          <a:stretch/>
        </p:blipFill>
        <p:spPr>
          <a:xfrm>
            <a:off x="269032" y="4801396"/>
            <a:ext cx="11653936" cy="1786228"/>
          </a:xfrm>
          <a:prstGeom prst="rect">
            <a:avLst/>
          </a:prstGeom>
        </p:spPr>
      </p:pic>
      <p:sp>
        <p:nvSpPr>
          <p:cNvPr id="8" name="Content Placeholder 2">
            <a:extLst>
              <a:ext uri="{FF2B5EF4-FFF2-40B4-BE49-F238E27FC236}">
                <a16:creationId xmlns:a16="http://schemas.microsoft.com/office/drawing/2014/main" id="{D1D47175-944E-463B-ABBB-06669A473913}"/>
              </a:ext>
            </a:extLst>
          </p:cNvPr>
          <p:cNvSpPr>
            <a:spLocks noGrp="1"/>
          </p:cNvSpPr>
          <p:nvPr>
            <p:ph idx="1"/>
          </p:nvPr>
        </p:nvSpPr>
        <p:spPr>
          <a:xfrm>
            <a:off x="1090862" y="1507068"/>
            <a:ext cx="3192379" cy="4669896"/>
          </a:xfrm>
        </p:spPr>
        <p:txBody>
          <a:bodyPr anchor="ctr"/>
          <a:lstStyle>
            <a:lvl1pPr marL="0" indent="0" algn="l">
              <a:lnSpc>
                <a:spcPct val="150000"/>
              </a:lnSpc>
              <a:spcAft>
                <a:spcPts val="1200"/>
              </a:spcAft>
              <a:buSzPct val="25000"/>
              <a:buFont typeface="Segoe UI" panose="020B0502040204020203" pitchFamily="34" charset="0"/>
              <a:buChar char=" "/>
              <a:defRPr sz="1200"/>
            </a:lvl1pPr>
            <a:lvl2pPr marL="401638" indent="7938" algn="l">
              <a:spcBef>
                <a:spcPts val="600"/>
              </a:spcBef>
              <a:spcAft>
                <a:spcPts val="1200"/>
              </a:spcAft>
              <a:buFont typeface="Segoe UI" panose="020B0502040204020203" pitchFamily="34" charset="0"/>
              <a:buChar char=" "/>
              <a:defRPr sz="1200"/>
            </a:lvl2pPr>
            <a:lvl3pPr marL="1143000" indent="-228600">
              <a:buFont typeface="Segoe UI" panose="020B0502040204020203" pitchFamily="34" charset="0"/>
              <a:buChar char=" "/>
              <a:defRPr/>
            </a:lvl3pPr>
            <a:lvl4pPr marL="1600200" indent="-228600">
              <a:buFont typeface="Segoe UI" panose="020B0502040204020203" pitchFamily="34" charset="0"/>
              <a:buChar char=" "/>
              <a:defRPr/>
            </a:lvl4pPr>
            <a:lvl5pPr marL="2057400" indent="-228600">
              <a:buFont typeface="Segoe UI" panose="020B0502040204020203" pitchFamily="34" charset="0"/>
              <a:buChar char=" "/>
              <a:defRPr/>
            </a:lvl5pPr>
          </a:lstStyle>
          <a:p>
            <a:pPr lvl="0"/>
            <a:r>
              <a:rPr lang="en-US"/>
              <a:t>Click to edit Master text styles</a:t>
            </a:r>
          </a:p>
          <a:p>
            <a:pPr lvl="1"/>
            <a:r>
              <a:rPr lang="en-US"/>
              <a:t>Second level</a:t>
            </a:r>
          </a:p>
        </p:txBody>
      </p:sp>
      <p:sp>
        <p:nvSpPr>
          <p:cNvPr id="9" name="Content Placeholder 2">
            <a:extLst>
              <a:ext uri="{FF2B5EF4-FFF2-40B4-BE49-F238E27FC236}">
                <a16:creationId xmlns:a16="http://schemas.microsoft.com/office/drawing/2014/main" id="{A40725B0-0DB7-41CE-9C4C-39E8D0F6325E}"/>
              </a:ext>
            </a:extLst>
          </p:cNvPr>
          <p:cNvSpPr>
            <a:spLocks noGrp="1"/>
          </p:cNvSpPr>
          <p:nvPr>
            <p:ph idx="13"/>
          </p:nvPr>
        </p:nvSpPr>
        <p:spPr>
          <a:xfrm>
            <a:off x="4395537" y="1507068"/>
            <a:ext cx="7143905" cy="4669896"/>
          </a:xfrm>
        </p:spPr>
        <p:txBody>
          <a:bodyPr anchor="ctr"/>
          <a:lstStyle>
            <a:lvl1pPr marL="0" indent="0">
              <a:spcAft>
                <a:spcPts val="1200"/>
              </a:spcAft>
              <a:buSzPct val="25000"/>
              <a:buFont typeface="Segoe UI" panose="020B0502040204020203" pitchFamily="34" charset="0"/>
              <a:buChar char=" "/>
              <a:defRPr sz="1200"/>
            </a:lvl1pPr>
            <a:lvl2pPr marL="401638" indent="7938">
              <a:spcBef>
                <a:spcPts val="600"/>
              </a:spcBef>
              <a:spcAft>
                <a:spcPts val="1200"/>
              </a:spcAft>
              <a:buFont typeface="Segoe UI" panose="020B0502040204020203" pitchFamily="34" charset="0"/>
              <a:buChar char=" "/>
              <a:defRPr sz="1200"/>
            </a:lvl2pPr>
            <a:lvl3pPr marL="1143000" indent="-228600">
              <a:buFont typeface="Segoe UI" panose="020B0502040204020203" pitchFamily="34" charset="0"/>
              <a:buChar char=" "/>
              <a:defRPr/>
            </a:lvl3pPr>
            <a:lvl4pPr marL="1600200" indent="-228600">
              <a:buFont typeface="Segoe UI" panose="020B0502040204020203" pitchFamily="34" charset="0"/>
              <a:buChar char=" "/>
              <a:defRPr/>
            </a:lvl4pPr>
            <a:lvl5pPr marL="2057400" indent="-228600">
              <a:buFont typeface="Segoe UI" panose="020B0502040204020203" pitchFamily="34" charset="0"/>
              <a:buChar char=" "/>
              <a:defRPr/>
            </a:lvl5pPr>
          </a:lstStyle>
          <a:p>
            <a:pPr lvl="0"/>
            <a:r>
              <a:rPr lang="en-US"/>
              <a:t>Click to edit Master text styles</a:t>
            </a:r>
          </a:p>
          <a:p>
            <a:pPr lvl="1"/>
            <a:r>
              <a:rPr lang="en-US"/>
              <a:t>Second level</a:t>
            </a:r>
          </a:p>
        </p:txBody>
      </p:sp>
      <p:sp>
        <p:nvSpPr>
          <p:cNvPr id="11" name="Title 10">
            <a:extLst>
              <a:ext uri="{FF2B5EF4-FFF2-40B4-BE49-F238E27FC236}">
                <a16:creationId xmlns:a16="http://schemas.microsoft.com/office/drawing/2014/main" id="{F9E63483-559C-4A6F-B04F-D6C56A3CC09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49444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521208" y="1536192"/>
            <a:ext cx="6876288" cy="640080"/>
          </a:xfrm>
        </p:spPr>
        <p:txBody>
          <a:bodyPr>
            <a:normAutofit/>
          </a:bodyPr>
          <a:lstStyle>
            <a:lvl1pPr>
              <a:defRPr sz="3600">
                <a:solidFill>
                  <a:schemeClr val="bg1"/>
                </a:solidFill>
              </a:defRPr>
            </a:lvl1pPr>
          </a:lstStyle>
          <a:p>
            <a:r>
              <a:rPr lang="en-US"/>
              <a:t>Click to edit Master title style</a:t>
            </a:r>
            <a:endParaRPr lang="en-US" dirty="0"/>
          </a:p>
        </p:txBody>
      </p:sp>
      <p:sp>
        <p:nvSpPr>
          <p:cNvPr id="7" name="Content Placeholder 6"/>
          <p:cNvSpPr>
            <a:spLocks noGrp="1"/>
          </p:cNvSpPr>
          <p:nvPr>
            <p:ph sz="quarter" idx="13"/>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a:lnSpc>
                <a:spcPct val="150000"/>
              </a:lnSpc>
              <a:spcBef>
                <a:spcPts val="1000"/>
              </a:spcBef>
              <a:spcAft>
                <a:spcPts val="1200"/>
              </a:spcAft>
              <a:buNone/>
            </a:pPr>
            <a:r>
              <a:rPr lang="en-US"/>
              <a:t>Click to 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Tree>
    <p:extLst>
      <p:ext uri="{BB962C8B-B14F-4D97-AF65-F5344CB8AC3E}">
        <p14:creationId xmlns:p14="http://schemas.microsoft.com/office/powerpoint/2010/main" val="697828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0017C897-2775-4930-B0BE-BEB72453232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48158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D258610D-0376-4D1E-8ED8-29382288BB0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1783" t="-3"/>
          <a:stretch/>
        </p:blipFill>
        <p:spPr>
          <a:xfrm>
            <a:off x="269032" y="4801396"/>
            <a:ext cx="11653936" cy="1786228"/>
          </a:xfrm>
          <a:prstGeom prst="rect">
            <a:avLst/>
          </a:prstGeom>
        </p:spPr>
      </p:pic>
      <p:sp>
        <p:nvSpPr>
          <p:cNvPr id="3" name="Title 2">
            <a:extLst>
              <a:ext uri="{FF2B5EF4-FFF2-40B4-BE49-F238E27FC236}">
                <a16:creationId xmlns:a16="http://schemas.microsoft.com/office/drawing/2014/main" id="{21C16CD2-606C-441E-BBA3-51767980CCA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93501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6675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5FD28E-AEC9-43B8-86F4-9CD3C41D49D7}"/>
              </a:ext>
            </a:extLst>
          </p:cNvPr>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2" name="Title Placeholder 1">
            <a:extLst>
              <a:ext uri="{FF2B5EF4-FFF2-40B4-BE49-F238E27FC236}">
                <a16:creationId xmlns:a16="http://schemas.microsoft.com/office/drawing/2014/main" id="{C5AFE014-E3CD-4B9A-A705-F1CADD8F420B}"/>
              </a:ext>
            </a:extLst>
          </p:cNvPr>
          <p:cNvSpPr>
            <a:spLocks noGrp="1"/>
          </p:cNvSpPr>
          <p:nvPr>
            <p:ph type="title"/>
          </p:nvPr>
        </p:nvSpPr>
        <p:spPr>
          <a:xfrm>
            <a:off x="604434" y="448628"/>
            <a:ext cx="10983132" cy="747763"/>
          </a:xfrm>
          <a:prstGeom prst="rect">
            <a:avLst/>
          </a:prstGeom>
        </p:spPr>
        <p:txBody>
          <a:bodyPr vert="horz" lIns="91440" tIns="45720" rIns="91440" bIns="45720" rtlCol="0" anchor="ctr" anchorCtr="0">
            <a:normAutofit/>
          </a:bodyPr>
          <a:lstStyle/>
          <a:p>
            <a:pPr lvl="0"/>
            <a:r>
              <a:rPr lang="en-US"/>
              <a:t>Click to edit Master title style</a:t>
            </a:r>
            <a:endParaRPr lang="en-US" dirty="0"/>
          </a:p>
        </p:txBody>
      </p:sp>
      <p:sp>
        <p:nvSpPr>
          <p:cNvPr id="3" name="Text Placeholder 2">
            <a:extLst>
              <a:ext uri="{FF2B5EF4-FFF2-40B4-BE49-F238E27FC236}">
                <a16:creationId xmlns:a16="http://schemas.microsoft.com/office/drawing/2014/main" id="{61ADE5F7-8A52-43AD-8F30-F13CF54506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DC85AE-A002-4BA3-8D90-3960ED0FF8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44E560-77BF-4D1A-B6E7-CD55CE12B1B8}" type="datetimeFigureOut">
              <a:rPr lang="en-US" smtClean="0"/>
              <a:t>10/9/2020</a:t>
            </a:fld>
            <a:endParaRPr lang="en-US"/>
          </a:p>
        </p:txBody>
      </p:sp>
      <p:sp>
        <p:nvSpPr>
          <p:cNvPr id="5" name="Footer Placeholder 4">
            <a:extLst>
              <a:ext uri="{FF2B5EF4-FFF2-40B4-BE49-F238E27FC236}">
                <a16:creationId xmlns:a16="http://schemas.microsoft.com/office/drawing/2014/main" id="{02103AA5-C732-4ECB-88D6-DAA20E2C1C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C280433-CBB5-49C5-B032-5A800E5D09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9379A-16E2-4C4A-96D0-A52C442257E7}" type="slidenum">
              <a:rPr lang="en-US" smtClean="0"/>
              <a:t>‹#›</a:t>
            </a:fld>
            <a:endParaRPr lang="en-US"/>
          </a:p>
        </p:txBody>
      </p:sp>
      <p:cxnSp>
        <p:nvCxnSpPr>
          <p:cNvPr id="8" name="Straight Connector 7">
            <a:extLst>
              <a:ext uri="{FF2B5EF4-FFF2-40B4-BE49-F238E27FC236}">
                <a16:creationId xmlns:a16="http://schemas.microsoft.com/office/drawing/2014/main" id="{E32A06DA-7FF5-4DDE-94D0-63A83DB241E8}"/>
              </a:ext>
            </a:extLst>
          </p:cNvPr>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8514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52" r:id="rId4"/>
    <p:sldLayoutId id="2147483660" r:id="rId5"/>
    <p:sldLayoutId id="2147483662" r:id="rId6"/>
    <p:sldLayoutId id="2147483661" r:id="rId7"/>
    <p:sldLayoutId id="2147483655" r:id="rId8"/>
  </p:sldLayoutIdLst>
  <p:txStyles>
    <p:titleStyle>
      <a:lvl1pPr algn="l" defTabSz="914400" rtl="0" eaLnBrk="1" latinLnBrk="0" hangingPunct="1">
        <a:lnSpc>
          <a:spcPct val="90000"/>
        </a:lnSpc>
        <a:spcBef>
          <a:spcPct val="0"/>
        </a:spcBef>
        <a:buNone/>
        <a:defRPr lang="en-US" sz="2800" kern="1200">
          <a:solidFill>
            <a:schemeClr val="bg2">
              <a:lumMod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go.microsoft.com/fwlink/?LinkId=623327"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hyperlink" Target="http://go.microsoft.com/fwlink/?LinkId=617172" TargetMode="Externa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F8D61-9318-4DC8-A868-2B1BFDD2B2C0}"/>
              </a:ext>
            </a:extLst>
          </p:cNvPr>
          <p:cNvSpPr>
            <a:spLocks noGrp="1"/>
          </p:cNvSpPr>
          <p:nvPr>
            <p:ph type="ctrTitle"/>
          </p:nvPr>
        </p:nvSpPr>
        <p:spPr>
          <a:xfrm>
            <a:off x="1454727" y="1333500"/>
            <a:ext cx="9213273" cy="1790700"/>
          </a:xfrm>
        </p:spPr>
        <p:txBody>
          <a:bodyPr/>
          <a:lstStyle/>
          <a:p>
            <a:pPr algn="ctr"/>
            <a:r>
              <a:rPr lang="en-US" spc="300" dirty="0">
                <a:latin typeface="Algerian" panose="04020705040A02060702" pitchFamily="82" charset="0"/>
              </a:rPr>
              <a:t>Rocco </a:t>
            </a:r>
            <a:r>
              <a:rPr lang="en-US" spc="300" dirty="0" err="1">
                <a:latin typeface="Algerian" panose="04020705040A02060702" pitchFamily="82" charset="0"/>
              </a:rPr>
              <a:t>Piscatello</a:t>
            </a:r>
            <a:r>
              <a:rPr lang="en-US" spc="300" dirty="0">
                <a:latin typeface="Algerian" panose="04020705040A02060702" pitchFamily="82" charset="0"/>
              </a:rPr>
              <a:t>,  A Designer</a:t>
            </a:r>
          </a:p>
        </p:txBody>
      </p:sp>
      <p:sp>
        <p:nvSpPr>
          <p:cNvPr id="3" name="Subtitle 2">
            <a:extLst>
              <a:ext uri="{FF2B5EF4-FFF2-40B4-BE49-F238E27FC236}">
                <a16:creationId xmlns:a16="http://schemas.microsoft.com/office/drawing/2014/main" id="{3C322DE6-C2BE-4B53-BC28-C43EBD0052AA}"/>
              </a:ext>
            </a:extLst>
          </p:cNvPr>
          <p:cNvSpPr>
            <a:spLocks noGrp="1"/>
          </p:cNvSpPr>
          <p:nvPr>
            <p:ph type="subTitle" idx="1"/>
          </p:nvPr>
        </p:nvSpPr>
        <p:spPr>
          <a:xfrm>
            <a:off x="893618" y="3546059"/>
            <a:ext cx="10404764" cy="1287675"/>
          </a:xfrm>
        </p:spPr>
        <p:txBody>
          <a:bodyPr/>
          <a:lstStyle/>
          <a:p>
            <a:pPr algn="ctr"/>
            <a:r>
              <a:rPr lang="en-US" sz="3200" dirty="0">
                <a:latin typeface="Algerian" panose="04020705040A02060702" pitchFamily="82" charset="0"/>
              </a:rPr>
              <a:t>Presentation:  by Florence F </a:t>
            </a:r>
            <a:r>
              <a:rPr lang="en-US" sz="3200" dirty="0" err="1">
                <a:latin typeface="Algerian" panose="04020705040A02060702" pitchFamily="82" charset="0"/>
              </a:rPr>
              <a:t>Litchmore</a:t>
            </a:r>
            <a:r>
              <a:rPr lang="en-US" sz="3200" dirty="0">
                <a:latin typeface="Algerian" panose="04020705040A02060702" pitchFamily="82" charset="0"/>
              </a:rPr>
              <a:t>-Smith</a:t>
            </a:r>
          </a:p>
        </p:txBody>
      </p:sp>
      <p:sp>
        <p:nvSpPr>
          <p:cNvPr id="5" name="Title 1">
            <a:extLst>
              <a:ext uri="{FF2B5EF4-FFF2-40B4-BE49-F238E27FC236}">
                <a16:creationId xmlns:a16="http://schemas.microsoft.com/office/drawing/2014/main" id="{566FA85D-3B0A-4E0C-B8AC-042993910A93}"/>
              </a:ext>
            </a:extLst>
          </p:cNvPr>
          <p:cNvSpPr txBox="1">
            <a:spLocks/>
          </p:cNvSpPr>
          <p:nvPr/>
        </p:nvSpPr>
        <p:spPr>
          <a:xfrm>
            <a:off x="8077762" y="5255593"/>
            <a:ext cx="2447364" cy="495232"/>
          </a:xfrm>
          <a:prstGeom prst="rect">
            <a:avLst/>
          </a:prstGeom>
        </p:spPr>
        <p:txBody>
          <a:bodyPr anchor="t">
            <a:normAutofit/>
          </a:bodyPr>
          <a:lstStyle>
            <a:lvl1pPr algn="l" defTabSz="914400" rtl="0" eaLnBrk="1" latinLnBrk="0" hangingPunct="1">
              <a:lnSpc>
                <a:spcPct val="90000"/>
              </a:lnSpc>
              <a:spcBef>
                <a:spcPct val="0"/>
              </a:spcBef>
              <a:buNone/>
              <a:defRPr sz="2600" kern="1200">
                <a:solidFill>
                  <a:srgbClr val="408E93"/>
                </a:solidFill>
                <a:latin typeface="Agency FB" panose="020B0503020202020204" pitchFamily="34" charset="0"/>
                <a:ea typeface="+mj-ea"/>
                <a:cs typeface="Segoe UI Light" panose="020B0502040204020203" pitchFamily="34" charset="0"/>
              </a:defRPr>
            </a:lvl1pPr>
          </a:lstStyle>
          <a:p>
            <a:pPr>
              <a:spcBef>
                <a:spcPts val="1000"/>
              </a:spcBef>
            </a:pPr>
            <a:endParaRPr lang="en-US" sz="1800" dirty="0">
              <a:solidFill>
                <a:schemeClr val="bg1"/>
              </a:solidFill>
              <a:latin typeface="+mj-lt"/>
              <a:ea typeface="+mn-ea"/>
              <a:cs typeface="+mn-cs"/>
            </a:endParaRPr>
          </a:p>
        </p:txBody>
      </p:sp>
      <p:sp>
        <p:nvSpPr>
          <p:cNvPr id="4" name="Subtitle 2">
            <a:extLst>
              <a:ext uri="{FF2B5EF4-FFF2-40B4-BE49-F238E27FC236}">
                <a16:creationId xmlns:a16="http://schemas.microsoft.com/office/drawing/2014/main" id="{0FE0F52F-ADF1-4011-A51B-92383D0AB7F8}"/>
              </a:ext>
            </a:extLst>
          </p:cNvPr>
          <p:cNvSpPr txBox="1">
            <a:spLocks/>
          </p:cNvSpPr>
          <p:nvPr/>
        </p:nvSpPr>
        <p:spPr>
          <a:xfrm>
            <a:off x="8077762" y="5524500"/>
            <a:ext cx="3760738" cy="1020560"/>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1300" kern="1200">
                <a:solidFill>
                  <a:schemeClr val="bg1"/>
                </a:solidFill>
                <a:latin typeface="Segoe UI Light" panose="020B0502040204020203" pitchFamily="34" charset="0"/>
                <a:ea typeface="+mn-ea"/>
                <a:cs typeface="Segoe UI Light" panose="020B050204020402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latin typeface="Algerian" panose="04020705040A02060702" pitchFamily="82" charset="0"/>
              </a:rPr>
              <a:t>                                                            October 9,2020 </a:t>
            </a:r>
            <a:endParaRPr lang="en-US" sz="1200" dirty="0"/>
          </a:p>
          <a:p>
            <a:endParaRPr lang="en-US" sz="1200" u="sng" dirty="0"/>
          </a:p>
        </p:txBody>
      </p:sp>
    </p:spTree>
    <p:extLst>
      <p:ext uri="{BB962C8B-B14F-4D97-AF65-F5344CB8AC3E}">
        <p14:creationId xmlns:p14="http://schemas.microsoft.com/office/powerpoint/2010/main" val="2997580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1795B-A93A-416C-8052-FAF4D9073E67}"/>
              </a:ext>
            </a:extLst>
          </p:cNvPr>
          <p:cNvSpPr>
            <a:spLocks noGrp="1"/>
          </p:cNvSpPr>
          <p:nvPr>
            <p:ph type="title"/>
          </p:nvPr>
        </p:nvSpPr>
        <p:spPr/>
        <p:txBody>
          <a:bodyPr>
            <a:normAutofit/>
          </a:bodyPr>
          <a:lstStyle/>
          <a:p>
            <a:pPr algn="ctr"/>
            <a:r>
              <a:rPr lang="en-US" sz="3200" spc="600" dirty="0">
                <a:latin typeface="Bahnschrift SemiBold" panose="020B0502040204020203" pitchFamily="34" charset="0"/>
              </a:rPr>
              <a:t>Ricco </a:t>
            </a:r>
            <a:r>
              <a:rPr lang="en-US" sz="3200" spc="600" dirty="0" err="1">
                <a:latin typeface="Bahnschrift SemiBold" panose="020B0502040204020203" pitchFamily="34" charset="0"/>
              </a:rPr>
              <a:t>Piscatello</a:t>
            </a:r>
            <a:r>
              <a:rPr lang="en-US" sz="3200" spc="600" dirty="0">
                <a:latin typeface="Bahnschrift SemiBold" panose="020B0502040204020203" pitchFamily="34" charset="0"/>
              </a:rPr>
              <a:t> </a:t>
            </a:r>
          </a:p>
        </p:txBody>
      </p:sp>
      <p:sp>
        <p:nvSpPr>
          <p:cNvPr id="7" name="TextBox 3D 1">
            <a:extLst>
              <a:ext uri="{FF2B5EF4-FFF2-40B4-BE49-F238E27FC236}">
                <a16:creationId xmlns:a16="http://schemas.microsoft.com/office/drawing/2014/main" id="{793D8DEF-3B62-4E96-9D4A-0030ACE85CE5}"/>
              </a:ext>
            </a:extLst>
          </p:cNvPr>
          <p:cNvSpPr txBox="1">
            <a:spLocks/>
          </p:cNvSpPr>
          <p:nvPr/>
        </p:nvSpPr>
        <p:spPr>
          <a:xfrm>
            <a:off x="2842520" y="6178539"/>
            <a:ext cx="3115981" cy="461665"/>
          </a:xfrm>
          <a:prstGeom prst="rect">
            <a:avLst/>
          </a:prstGeom>
          <a:noFill/>
        </p:spPr>
        <p:txBody>
          <a:bodyPr wrap="square" rtlCol="0">
            <a:spAutoFit/>
          </a:bodyPr>
          <a:lstStyle/>
          <a:p>
            <a:r>
              <a:rPr lang="en-US" sz="1200" dirty="0">
                <a:solidFill>
                  <a:schemeClr val="tx1">
                    <a:lumMod val="75000"/>
                    <a:lumOff val="25000"/>
                  </a:schemeClr>
                </a:solidFill>
                <a:latin typeface="Segoe UI" panose="020B0502040204020203" pitchFamily="34" charset="0"/>
                <a:cs typeface="Segoe UI" panose="020B0502040204020203" pitchFamily="34" charset="0"/>
              </a:rPr>
              <a:t>3D helps foster conceptual understanding and visual and spatial thinking.</a:t>
            </a:r>
          </a:p>
        </p:txBody>
      </p:sp>
      <p:pic>
        <p:nvPicPr>
          <p:cNvPr id="33" name="Picture 32">
            <a:extLst>
              <a:ext uri="{FF2B5EF4-FFF2-40B4-BE49-F238E27FC236}">
                <a16:creationId xmlns:a16="http://schemas.microsoft.com/office/drawing/2014/main" id="{7EF44020-08DA-4D00-8F8B-CD9ED80BD2E4}"/>
              </a:ext>
            </a:extLst>
          </p:cNvPr>
          <p:cNvPicPr>
            <a:picLocks noChangeAspect="1"/>
          </p:cNvPicPr>
          <p:nvPr/>
        </p:nvPicPr>
        <p:blipFill>
          <a:blip r:embed="rId2"/>
          <a:stretch>
            <a:fillRect/>
          </a:stretch>
        </p:blipFill>
        <p:spPr>
          <a:xfrm>
            <a:off x="1141042" y="2304617"/>
            <a:ext cx="4617384" cy="3190875"/>
          </a:xfrm>
          <a:prstGeom prst="rect">
            <a:avLst/>
          </a:prstGeom>
        </p:spPr>
      </p:pic>
      <p:pic>
        <p:nvPicPr>
          <p:cNvPr id="34" name="Picture 33">
            <a:extLst>
              <a:ext uri="{FF2B5EF4-FFF2-40B4-BE49-F238E27FC236}">
                <a16:creationId xmlns:a16="http://schemas.microsoft.com/office/drawing/2014/main" id="{ADC25856-ACB5-458A-B215-C0F7431FBB60}"/>
              </a:ext>
            </a:extLst>
          </p:cNvPr>
          <p:cNvPicPr>
            <a:picLocks noChangeAspect="1"/>
          </p:cNvPicPr>
          <p:nvPr/>
        </p:nvPicPr>
        <p:blipFill>
          <a:blip r:embed="rId3"/>
          <a:stretch>
            <a:fillRect/>
          </a:stretch>
        </p:blipFill>
        <p:spPr>
          <a:xfrm>
            <a:off x="6165130" y="1788607"/>
            <a:ext cx="5422436" cy="4222894"/>
          </a:xfrm>
          <a:prstGeom prst="rect">
            <a:avLst/>
          </a:prstGeom>
        </p:spPr>
      </p:pic>
    </p:spTree>
    <p:extLst>
      <p:ext uri="{BB962C8B-B14F-4D97-AF65-F5344CB8AC3E}">
        <p14:creationId xmlns:p14="http://schemas.microsoft.com/office/powerpoint/2010/main" val="3855108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7273F9-59F9-4FB3-9D34-82C64C4F8667}"/>
              </a:ext>
            </a:extLst>
          </p:cNvPr>
          <p:cNvSpPr>
            <a:spLocks noGrp="1"/>
          </p:cNvSpPr>
          <p:nvPr>
            <p:ph type="title"/>
          </p:nvPr>
        </p:nvSpPr>
        <p:spPr>
          <a:xfrm>
            <a:off x="604434" y="448628"/>
            <a:ext cx="10983132" cy="747763"/>
          </a:xfrm>
        </p:spPr>
        <p:txBody>
          <a:bodyPr/>
          <a:lstStyle/>
          <a:p>
            <a:pPr algn="ctr"/>
            <a:r>
              <a:rPr lang="en-US" dirty="0"/>
              <a:t> </a:t>
            </a:r>
            <a:r>
              <a:rPr lang="en-US" sz="3200" spc="600" dirty="0">
                <a:latin typeface="Bahnschrift Condensed" panose="020B0502040204020203" pitchFamily="34" charset="0"/>
              </a:rPr>
              <a:t>Rocco </a:t>
            </a:r>
            <a:r>
              <a:rPr lang="en-US" sz="3200" spc="600" dirty="0" err="1">
                <a:latin typeface="Bahnschrift Condensed" panose="020B0502040204020203" pitchFamily="34" charset="0"/>
              </a:rPr>
              <a:t>Piscatell</a:t>
            </a:r>
            <a:r>
              <a:rPr lang="en-US" sz="3200" spc="600" dirty="0">
                <a:latin typeface="Bahnschrift Condensed" panose="020B0502040204020203" pitchFamily="34" charset="0"/>
              </a:rPr>
              <a:t>: scale type and Geometry </a:t>
            </a:r>
          </a:p>
        </p:txBody>
      </p:sp>
      <p:sp>
        <p:nvSpPr>
          <p:cNvPr id="7" name="Content Placeholder 6">
            <a:extLst>
              <a:ext uri="{FF2B5EF4-FFF2-40B4-BE49-F238E27FC236}">
                <a16:creationId xmlns:a16="http://schemas.microsoft.com/office/drawing/2014/main" id="{0DF2A6C2-F47E-42A9-A342-8FCAA75ACD48}"/>
              </a:ext>
            </a:extLst>
          </p:cNvPr>
          <p:cNvSpPr>
            <a:spLocks noGrp="1"/>
          </p:cNvSpPr>
          <p:nvPr>
            <p:ph idx="13"/>
          </p:nvPr>
        </p:nvSpPr>
        <p:spPr/>
        <p:txBody>
          <a:bodyPr>
            <a:normAutofit lnSpcReduction="1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 </a:t>
            </a:r>
            <a:endParaRPr lang="en-US" sz="1800" b="1" dirty="0">
              <a:latin typeface="Bahnschrift SemiBold" panose="020B0502040204020203" pitchFamily="34" charset="0"/>
            </a:endParaRPr>
          </a:p>
        </p:txBody>
      </p:sp>
      <p:pic>
        <p:nvPicPr>
          <p:cNvPr id="9" name="Picture 8">
            <a:extLst>
              <a:ext uri="{FF2B5EF4-FFF2-40B4-BE49-F238E27FC236}">
                <a16:creationId xmlns:a16="http://schemas.microsoft.com/office/drawing/2014/main" id="{D0716D4D-FECE-4C13-9A4F-EBBC766A6190}"/>
              </a:ext>
            </a:extLst>
          </p:cNvPr>
          <p:cNvPicPr>
            <a:picLocks noChangeAspect="1"/>
          </p:cNvPicPr>
          <p:nvPr/>
        </p:nvPicPr>
        <p:blipFill>
          <a:blip r:embed="rId2"/>
          <a:stretch>
            <a:fillRect/>
          </a:stretch>
        </p:blipFill>
        <p:spPr>
          <a:xfrm>
            <a:off x="1274851" y="1196391"/>
            <a:ext cx="8720172" cy="5390099"/>
          </a:xfrm>
          <a:prstGeom prst="rect">
            <a:avLst/>
          </a:prstGeom>
          <a:effectLst>
            <a:softEdge rad="127000"/>
          </a:effectLst>
        </p:spPr>
      </p:pic>
      <p:sp>
        <p:nvSpPr>
          <p:cNvPr id="13" name="Content Placeholder 12">
            <a:extLst>
              <a:ext uri="{FF2B5EF4-FFF2-40B4-BE49-F238E27FC236}">
                <a16:creationId xmlns:a16="http://schemas.microsoft.com/office/drawing/2014/main" id="{D565BAB3-038B-4AA7-A283-C3B402D8C2E5}"/>
              </a:ext>
            </a:extLst>
          </p:cNvPr>
          <p:cNvSpPr>
            <a:spLocks noGrp="1"/>
          </p:cNvSpPr>
          <p:nvPr>
            <p:ph idx="1"/>
          </p:nvPr>
        </p:nvSpPr>
        <p:spPr>
          <a:xfrm>
            <a:off x="-2155754" y="5694219"/>
            <a:ext cx="645610" cy="213632"/>
          </a:xfrm>
        </p:spPr>
        <p:txBody>
          <a:bodyPr>
            <a:normAutofit fontScale="47500" lnSpcReduction="20000"/>
          </a:bodyPr>
          <a:lstStyle/>
          <a:p>
            <a:endParaRPr lang="en-US" dirty="0"/>
          </a:p>
        </p:txBody>
      </p:sp>
    </p:spTree>
    <p:extLst>
      <p:ext uri="{BB962C8B-B14F-4D97-AF65-F5344CB8AC3E}">
        <p14:creationId xmlns:p14="http://schemas.microsoft.com/office/powerpoint/2010/main" val="225163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83D2B2-24CC-41A1-8AC3-EDF2DA2C3A20}"/>
              </a:ext>
            </a:extLst>
          </p:cNvPr>
          <p:cNvSpPr>
            <a:spLocks noGrp="1"/>
          </p:cNvSpPr>
          <p:nvPr>
            <p:ph type="title"/>
          </p:nvPr>
        </p:nvSpPr>
        <p:spPr/>
        <p:txBody>
          <a:bodyPr>
            <a:normAutofit fontScale="90000"/>
          </a:bodyPr>
          <a:lstStyle/>
          <a:p>
            <a:pPr algn="ctr"/>
            <a:r>
              <a:rPr lang="en-US" spc="600" dirty="0">
                <a:latin typeface="Bahnschrift SemiBold" panose="020B0502040204020203" pitchFamily="34" charset="0"/>
              </a:rPr>
              <a:t>Rocco </a:t>
            </a:r>
            <a:r>
              <a:rPr lang="en-US" spc="600" dirty="0" err="1">
                <a:latin typeface="Bahnschrift SemiBold" panose="020B0502040204020203" pitchFamily="34" charset="0"/>
              </a:rPr>
              <a:t>Piscatello</a:t>
            </a:r>
            <a:r>
              <a:rPr lang="en-US" spc="600" dirty="0">
                <a:latin typeface="Bahnschrift SemiBold" panose="020B0502040204020203" pitchFamily="34" charset="0"/>
              </a:rPr>
              <a:t> Typography Design was custom </a:t>
            </a:r>
          </a:p>
        </p:txBody>
      </p:sp>
      <p:sp>
        <p:nvSpPr>
          <p:cNvPr id="2" name="Content Placeholder 1">
            <a:extLst>
              <a:ext uri="{FF2B5EF4-FFF2-40B4-BE49-F238E27FC236}">
                <a16:creationId xmlns:a16="http://schemas.microsoft.com/office/drawing/2014/main" id="{0E85CDB0-AD30-4DBB-AC55-D824F09CE209}"/>
              </a:ext>
            </a:extLst>
          </p:cNvPr>
          <p:cNvSpPr>
            <a:spLocks noGrp="1"/>
          </p:cNvSpPr>
          <p:nvPr>
            <p:ph idx="1"/>
          </p:nvPr>
        </p:nvSpPr>
        <p:spPr>
          <a:xfrm>
            <a:off x="174481" y="1196391"/>
            <a:ext cx="2715491" cy="4941173"/>
          </a:xfrm>
        </p:spPr>
        <p:txBody>
          <a:bodyPr>
            <a:normAutofit fontScale="25000" lnSpcReduction="20000"/>
          </a:bodyPr>
          <a:lstStyle/>
          <a:p>
            <a:r>
              <a:rPr lang="en-US" dirty="0"/>
              <a:t>:</a:t>
            </a:r>
            <a:endParaRPr lang="en-US" sz="9600" dirty="0"/>
          </a:p>
          <a:p>
            <a:pPr marL="457200" lvl="1" indent="-47625">
              <a:lnSpc>
                <a:spcPts val="1800"/>
              </a:lnSpc>
            </a:pPr>
            <a:r>
              <a:rPr lang="en-US" sz="7200" dirty="0" err="1">
                <a:latin typeface="Bahnschrift SemiBold" panose="020B0502040204020203" pitchFamily="34" charset="0"/>
              </a:rPr>
              <a:t>Takaaki</a:t>
            </a:r>
            <a:r>
              <a:rPr lang="en-US" sz="7200" dirty="0">
                <a:latin typeface="Bahnschrift SemiBold" panose="020B0502040204020203" pitchFamily="34" charset="0"/>
              </a:rPr>
              <a:t> Matsumoto  is a Japanese Politian of the Democratic Party of  Japan, who is the Minister of Foreign Affairs.  </a:t>
            </a:r>
          </a:p>
          <a:p>
            <a:pPr marL="457200" lvl="1" indent="-47625">
              <a:lnSpc>
                <a:spcPts val="1800"/>
              </a:lnSpc>
            </a:pPr>
            <a:r>
              <a:rPr lang="en-US" sz="7200" dirty="0">
                <a:latin typeface="Bahnschrift SemiBold" panose="020B0502040204020203" pitchFamily="34" charset="0"/>
              </a:rPr>
              <a:t>With </a:t>
            </a:r>
            <a:r>
              <a:rPr lang="en-US" sz="7200" dirty="0" err="1">
                <a:latin typeface="Bahnschrift SemiBold" panose="020B0502040204020203" pitchFamily="34" charset="0"/>
              </a:rPr>
              <a:t>Matusumoto</a:t>
            </a:r>
            <a:r>
              <a:rPr lang="en-US" sz="7200" dirty="0">
                <a:latin typeface="Bahnschrift SemiBold" panose="020B0502040204020203" pitchFamily="34" charset="0"/>
              </a:rPr>
              <a:t> Incorporated in a New York City based design consulting firm, specialized in graphic and product design.  </a:t>
            </a:r>
            <a:r>
              <a:rPr lang="en-US" sz="7200" dirty="0" err="1">
                <a:latin typeface="Bahnschrift SemiBold" panose="020B0502040204020203" pitchFamily="34" charset="0"/>
              </a:rPr>
              <a:t>Takaaki</a:t>
            </a:r>
            <a:r>
              <a:rPr lang="en-US" sz="7200" dirty="0">
                <a:latin typeface="Bahnschrift SemiBold" panose="020B0502040204020203" pitchFamily="34" charset="0"/>
              </a:rPr>
              <a:t> Matsumoto and his staff service a broad range of national and international clients. </a:t>
            </a:r>
          </a:p>
        </p:txBody>
      </p:sp>
      <p:pic>
        <p:nvPicPr>
          <p:cNvPr id="22" name="Picture 21">
            <a:extLst>
              <a:ext uri="{FF2B5EF4-FFF2-40B4-BE49-F238E27FC236}">
                <a16:creationId xmlns:a16="http://schemas.microsoft.com/office/drawing/2014/main" id="{2E32DA27-B1B0-48BC-8874-6BA0C7D3BC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9972" y="1683122"/>
            <a:ext cx="2276475" cy="2857500"/>
          </a:xfrm>
          <a:prstGeom prst="rect">
            <a:avLst/>
          </a:prstGeom>
        </p:spPr>
      </p:pic>
      <p:pic>
        <p:nvPicPr>
          <p:cNvPr id="34" name="Picture 33">
            <a:extLst>
              <a:ext uri="{FF2B5EF4-FFF2-40B4-BE49-F238E27FC236}">
                <a16:creationId xmlns:a16="http://schemas.microsoft.com/office/drawing/2014/main" id="{6489BD0A-2902-429B-BB68-AC96F11F4F0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361709" y="1302328"/>
            <a:ext cx="6225857" cy="5250872"/>
          </a:xfrm>
          <a:prstGeom prst="rect">
            <a:avLst/>
          </a:prstGeom>
          <a:noFill/>
          <a:ln>
            <a:noFill/>
          </a:ln>
        </p:spPr>
      </p:pic>
    </p:spTree>
    <p:extLst>
      <p:ext uri="{BB962C8B-B14F-4D97-AF65-F5344CB8AC3E}">
        <p14:creationId xmlns:p14="http://schemas.microsoft.com/office/powerpoint/2010/main" val="1997439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EE622-B204-4BAA-A73B-2ED70B230E0F}"/>
              </a:ext>
            </a:extLst>
          </p:cNvPr>
          <p:cNvSpPr>
            <a:spLocks noGrp="1"/>
          </p:cNvSpPr>
          <p:nvPr>
            <p:ph type="title"/>
          </p:nvPr>
        </p:nvSpPr>
        <p:spPr/>
        <p:txBody>
          <a:bodyPr/>
          <a:lstStyle/>
          <a:p>
            <a:r>
              <a:rPr lang="en-US" spc="600" dirty="0">
                <a:latin typeface="Bahnschrift SemiBold" panose="020B0502040204020203" pitchFamily="34" charset="0"/>
              </a:rPr>
              <a:t>Rocco </a:t>
            </a:r>
            <a:r>
              <a:rPr lang="en-US" spc="600" dirty="0" err="1">
                <a:latin typeface="Bahnschrift SemiBold" panose="020B0502040204020203" pitchFamily="34" charset="0"/>
              </a:rPr>
              <a:t>Piscatello</a:t>
            </a:r>
            <a:r>
              <a:rPr lang="en-US" spc="600" dirty="0">
                <a:latin typeface="Bahnschrift SemiBold" panose="020B0502040204020203" pitchFamily="34" charset="0"/>
              </a:rPr>
              <a:t> Design of Strong Message </a:t>
            </a:r>
          </a:p>
        </p:txBody>
      </p:sp>
      <p:sp>
        <p:nvSpPr>
          <p:cNvPr id="11" name="Directions">
            <a:extLst>
              <a:ext uri="{FF2B5EF4-FFF2-40B4-BE49-F238E27FC236}">
                <a16:creationId xmlns:a16="http://schemas.microsoft.com/office/drawing/2014/main" id="{1AF2FBBE-B7D3-452C-9253-F7C472312B69}"/>
              </a:ext>
            </a:extLst>
          </p:cNvPr>
          <p:cNvSpPr txBox="1">
            <a:spLocks/>
          </p:cNvSpPr>
          <p:nvPr/>
        </p:nvSpPr>
        <p:spPr>
          <a:xfrm>
            <a:off x="659931" y="1640115"/>
            <a:ext cx="2175299" cy="476925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r>
              <a:rPr lang="en-US" sz="1800" dirty="0" err="1">
                <a:latin typeface="Bahnschrift SemiBold" panose="020B0502040204020203" pitchFamily="34" charset="0"/>
              </a:rPr>
              <a:t>Piscatello</a:t>
            </a:r>
            <a:r>
              <a:rPr lang="en-US" sz="1800" dirty="0">
                <a:latin typeface="Bahnschrift SemiBold" panose="020B0502040204020203" pitchFamily="34" charset="0"/>
              </a:rPr>
              <a:t> designed his first poster for the Visiting Artist Program for FIT in 2003. Since then, he has created 24 posters, each design approached in the same manor. </a:t>
            </a:r>
          </a:p>
          <a:p>
            <a:r>
              <a:rPr lang="en-US" sz="1800" dirty="0">
                <a:latin typeface="Bahnschrift SemiBold" panose="020B0502040204020203" pitchFamily="34" charset="0"/>
              </a:rPr>
              <a:t>“</a:t>
            </a:r>
            <a:r>
              <a:rPr lang="en-US" sz="1800" dirty="0" err="1">
                <a:latin typeface="Bahnschrift SemiBold" panose="020B0502040204020203" pitchFamily="34" charset="0"/>
              </a:rPr>
              <a:t>Piscatello’s</a:t>
            </a:r>
            <a:r>
              <a:rPr lang="en-US" sz="1800" dirty="0">
                <a:latin typeface="Bahnschrift SemiBold" panose="020B0502040204020203" pitchFamily="34" charset="0"/>
              </a:rPr>
              <a:t> poster design is often based on the initial letter of the lecturer’s last name.</a:t>
            </a:r>
          </a:p>
          <a:p>
            <a:pPr marL="0" indent="0">
              <a:spcAft>
                <a:spcPts val="2000"/>
              </a:spcAft>
              <a:buNone/>
            </a:pPr>
            <a:endParaRPr lang="en-US" dirty="0">
              <a:solidFill>
                <a:prstClr val="black">
                  <a:lumMod val="75000"/>
                  <a:lumOff val="25000"/>
                </a:prstClr>
              </a:solidFill>
              <a:latin typeface="Segoe UI Semibold" panose="020B0702040204020203" pitchFamily="34" charset="0"/>
              <a:cs typeface="Segoe UI Semibold" panose="020B0702040204020203" pitchFamily="34" charset="0"/>
            </a:endParaRPr>
          </a:p>
        </p:txBody>
      </p:sp>
      <p:sp>
        <p:nvSpPr>
          <p:cNvPr id="15" name="Rectangle 14">
            <a:extLst>
              <a:ext uri="{FF2B5EF4-FFF2-40B4-BE49-F238E27FC236}">
                <a16:creationId xmlns:a16="http://schemas.microsoft.com/office/drawing/2014/main" id="{DA5D818A-6772-4140-9BA1-3E5C4AC85004}"/>
              </a:ext>
              <a:ext uri="{C183D7F6-B498-43B3-948B-1728B52AA6E4}">
                <adec:decorative xmlns:adec="http://schemas.microsoft.com/office/drawing/2017/decorative" val="1"/>
              </a:ext>
            </a:extLst>
          </p:cNvPr>
          <p:cNvSpPr/>
          <p:nvPr/>
        </p:nvSpPr>
        <p:spPr>
          <a:xfrm rot="16200000">
            <a:off x="10017084" y="1839905"/>
            <a:ext cx="1866468" cy="894830"/>
          </a:xfrm>
          <a:prstGeom prst="rect">
            <a:avLst/>
          </a:prstGeom>
          <a:gradFill flip="none" rotWithShape="1">
            <a:gsLst>
              <a:gs pos="0">
                <a:srgbClr val="F5F5F5">
                  <a:alpha val="0"/>
                </a:srgbClr>
              </a:gs>
              <a:gs pos="100000">
                <a:srgbClr val="F5F5F5"/>
              </a:gs>
              <a:gs pos="58000">
                <a:srgbClr val="F5F5F5">
                  <a:alpha val="86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a:p>
        </p:txBody>
      </p:sp>
      <p:pic>
        <p:nvPicPr>
          <p:cNvPr id="19" name="Picture 18">
            <a:extLst>
              <a:ext uri="{FF2B5EF4-FFF2-40B4-BE49-F238E27FC236}">
                <a16:creationId xmlns:a16="http://schemas.microsoft.com/office/drawing/2014/main" id="{840DA725-81D0-44B8-8FF4-362C73B345D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690363" y="1674926"/>
            <a:ext cx="7259955" cy="4699635"/>
          </a:xfrm>
          <a:prstGeom prst="rect">
            <a:avLst/>
          </a:prstGeom>
          <a:noFill/>
          <a:ln>
            <a:noFill/>
          </a:ln>
        </p:spPr>
      </p:pic>
    </p:spTree>
    <p:extLst>
      <p:ext uri="{BB962C8B-B14F-4D97-AF65-F5344CB8AC3E}">
        <p14:creationId xmlns:p14="http://schemas.microsoft.com/office/powerpoint/2010/main" val="3665633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322E42-AFFD-4B81-BD7A-77AB9FC3B4B1}"/>
              </a:ext>
            </a:extLst>
          </p:cNvPr>
          <p:cNvSpPr>
            <a:spLocks noGrp="1"/>
          </p:cNvSpPr>
          <p:nvPr>
            <p:ph type="title"/>
          </p:nvPr>
        </p:nvSpPr>
        <p:spPr/>
        <p:txBody>
          <a:bodyPr/>
          <a:lstStyle/>
          <a:p>
            <a:pPr algn="ctr"/>
            <a:r>
              <a:rPr lang="en-US" spc="600" dirty="0" err="1">
                <a:latin typeface="Bahnschrift SemiBold" panose="020B0502040204020203" pitchFamily="34" charset="0"/>
              </a:rPr>
              <a:t>Riccco</a:t>
            </a:r>
            <a:r>
              <a:rPr lang="en-US" spc="600" dirty="0">
                <a:latin typeface="Bahnschrift SemiBold" panose="020B0502040204020203" pitchFamily="34" charset="0"/>
              </a:rPr>
              <a:t> </a:t>
            </a:r>
            <a:r>
              <a:rPr lang="en-US" spc="600" dirty="0" err="1">
                <a:latin typeface="Bahnschrift SemiBold" panose="020B0502040204020203" pitchFamily="34" charset="0"/>
              </a:rPr>
              <a:t>Piscatello</a:t>
            </a:r>
            <a:r>
              <a:rPr lang="en-US" spc="600" dirty="0">
                <a:latin typeface="Bahnschrift SemiBold" panose="020B0502040204020203" pitchFamily="34" charset="0"/>
              </a:rPr>
              <a:t> Designs  and Biography </a:t>
            </a:r>
          </a:p>
        </p:txBody>
      </p:sp>
      <p:sp>
        <p:nvSpPr>
          <p:cNvPr id="4" name="Try It Text" descr="Try it yourself with the parrot on the right:">
            <a:extLst>
              <a:ext uri="{FF2B5EF4-FFF2-40B4-BE49-F238E27FC236}">
                <a16:creationId xmlns:a16="http://schemas.microsoft.com/office/drawing/2014/main" id="{0D42AC0C-5EE6-42C4-91EE-07F7C9599947}"/>
              </a:ext>
            </a:extLst>
          </p:cNvPr>
          <p:cNvSpPr txBox="1">
            <a:spLocks/>
          </p:cNvSpPr>
          <p:nvPr/>
        </p:nvSpPr>
        <p:spPr>
          <a:xfrm>
            <a:off x="541611" y="1472677"/>
            <a:ext cx="5110161" cy="3639650"/>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marR="0">
              <a:lnSpc>
                <a:spcPct val="107000"/>
              </a:lnSpc>
              <a:spcBef>
                <a:spcPts val="0"/>
              </a:spcBef>
              <a:spcAft>
                <a:spcPts val="800"/>
              </a:spcAft>
            </a:pPr>
            <a:r>
              <a:rPr lang="en-US" sz="9600" dirty="0">
                <a:effectLst/>
                <a:latin typeface="Bahnschrift SemiLight" panose="020B0502040204020203" pitchFamily="34" charset="0"/>
                <a:ea typeface="Calibri" panose="020F0502020204030204" pitchFamily="34" charset="0"/>
                <a:cs typeface="Times New Roman" panose="02020603050405020304" pitchFamily="18" charset="0"/>
              </a:rPr>
              <a:t>Rocco </a:t>
            </a:r>
            <a:r>
              <a:rPr lang="en-US" sz="9600" dirty="0" err="1">
                <a:effectLst/>
                <a:latin typeface="Bahnschrift SemiLight" panose="020B0502040204020203" pitchFamily="34" charset="0"/>
                <a:ea typeface="Calibri" panose="020F0502020204030204" pitchFamily="34" charset="0"/>
                <a:cs typeface="Times New Roman" panose="02020603050405020304" pitchFamily="18" charset="0"/>
              </a:rPr>
              <a:t>Piscatello</a:t>
            </a:r>
            <a:r>
              <a:rPr lang="en-US" sz="9600" dirty="0">
                <a:effectLst/>
                <a:latin typeface="Bahnschrift SemiLight" panose="020B0502040204020203" pitchFamily="34" charset="0"/>
                <a:ea typeface="Calibri" panose="020F0502020204030204" pitchFamily="34" charset="0"/>
                <a:cs typeface="Times New Roman" panose="02020603050405020304" pitchFamily="18" charset="0"/>
              </a:rPr>
              <a:t> is 76 years old, and was born on February 14, 1944.  Rocco currently lives in Ronkonkoma, New York.         </a:t>
            </a:r>
          </a:p>
          <a:p>
            <a:pPr marL="0" marR="0">
              <a:lnSpc>
                <a:spcPct val="107000"/>
              </a:lnSpc>
              <a:spcBef>
                <a:spcPts val="0"/>
              </a:spcBef>
              <a:spcAft>
                <a:spcPts val="800"/>
              </a:spcAft>
            </a:pPr>
            <a:r>
              <a:rPr lang="en-US" sz="9600" dirty="0">
                <a:effectLst/>
                <a:latin typeface="Bahnschrift SemiLight" panose="020B0502040204020203" pitchFamily="34" charset="0"/>
                <a:ea typeface="Calibri" panose="020F0502020204030204" pitchFamily="34" charset="0"/>
                <a:cs typeface="Times New Roman" panose="02020603050405020304" pitchFamily="18" charset="0"/>
              </a:rPr>
              <a:t>Rocco is the principal of New York based </a:t>
            </a:r>
            <a:r>
              <a:rPr lang="en-US" sz="9600" dirty="0" err="1">
                <a:effectLst/>
                <a:latin typeface="Bahnschrift SemiLight" panose="020B0502040204020203" pitchFamily="34" charset="0"/>
                <a:ea typeface="Calibri" panose="020F0502020204030204" pitchFamily="34" charset="0"/>
                <a:cs typeface="Times New Roman" panose="02020603050405020304" pitchFamily="18" charset="0"/>
              </a:rPr>
              <a:t>Piscatello</a:t>
            </a:r>
            <a:r>
              <a:rPr lang="en-US" sz="9600" dirty="0">
                <a:effectLst/>
                <a:latin typeface="Bahnschrift SemiLight" panose="020B0502040204020203" pitchFamily="34" charset="0"/>
                <a:ea typeface="Calibri" panose="020F0502020204030204" pitchFamily="34" charset="0"/>
                <a:cs typeface="Times New Roman" panose="02020603050405020304" pitchFamily="18" charset="0"/>
              </a:rPr>
              <a:t> Design Center.  Rocco specialized in the creation of design systems that integrate brand identity, interactive digital experiences, and environmental signate for clients and cities around the world.  His passion is for helping companies create great brands, products and services through the poser of design</a:t>
            </a:r>
            <a:r>
              <a:rPr lang="en-US" sz="2600" dirty="0">
                <a:effectLst/>
                <a:latin typeface="Bahnschrift SemiLight" panose="020B0502040204020203" pitchFamily="34" charset="0"/>
                <a:ea typeface="Calibri" panose="020F0502020204030204" pitchFamily="34" charset="0"/>
                <a:cs typeface="Times New Roman" panose="02020603050405020304" pitchFamily="18" charset="0"/>
              </a:rPr>
              <a:t>.  </a:t>
            </a:r>
          </a:p>
          <a:p>
            <a:pPr marL="0" indent="0">
              <a:spcAft>
                <a:spcPts val="2000"/>
              </a:spcAft>
              <a:buNone/>
            </a:pPr>
            <a:endParaRPr lang="en-US" dirty="0">
              <a:solidFill>
                <a:prstClr val="black">
                  <a:lumMod val="75000"/>
                  <a:lumOff val="25000"/>
                </a:prstClr>
              </a:solidFill>
              <a:latin typeface="Segoe UI Semibold" panose="020B0702040204020203" pitchFamily="34" charset="0"/>
              <a:cs typeface="Segoe UI Semibold" panose="020B0702040204020203" pitchFamily="34" charset="0"/>
            </a:endParaRPr>
          </a:p>
        </p:txBody>
      </p:sp>
      <p:pic>
        <p:nvPicPr>
          <p:cNvPr id="17" name="Picture 16">
            <a:extLst>
              <a:ext uri="{FF2B5EF4-FFF2-40B4-BE49-F238E27FC236}">
                <a16:creationId xmlns:a16="http://schemas.microsoft.com/office/drawing/2014/main" id="{5B6E1279-2069-483C-BFD9-BD2D867396F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979140" y="1865918"/>
            <a:ext cx="2916555" cy="4123690"/>
          </a:xfrm>
          <a:prstGeom prst="rect">
            <a:avLst/>
          </a:prstGeom>
          <a:noFill/>
          <a:ln>
            <a:noFill/>
          </a:ln>
        </p:spPr>
      </p:pic>
    </p:spTree>
    <p:extLst>
      <p:ext uri="{BB962C8B-B14F-4D97-AF65-F5344CB8AC3E}">
        <p14:creationId xmlns:p14="http://schemas.microsoft.com/office/powerpoint/2010/main" val="1424314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521208" y="1536192"/>
            <a:ext cx="6876288" cy="640080"/>
          </a:xfrm>
        </p:spPr>
        <p:txBody>
          <a:bodyPr>
            <a:normAutofit/>
          </a:bodyPr>
          <a:lstStyle/>
          <a:p>
            <a:r>
              <a:rPr lang="en-US" dirty="0">
                <a:latin typeface="Segoe UI Light" panose="020B0502040204020203" pitchFamily="34" charset="0"/>
                <a:cs typeface="Segoe UI Light" panose="020B0502040204020203" pitchFamily="34" charset="0"/>
              </a:rPr>
              <a:t>More questions about PowerPoint?</a:t>
            </a:r>
          </a:p>
        </p:txBody>
      </p:sp>
      <p:sp>
        <p:nvSpPr>
          <p:cNvPr id="5" name="Tell Me Text" descr="Select the Tell Me button and type what you want to know.&#10;"/>
          <p:cNvSpPr>
            <a:spLocks noGrp="1"/>
          </p:cNvSpPr>
          <p:nvPr>
            <p:ph sz="half" idx="4294967295"/>
          </p:nvPr>
        </p:nvSpPr>
        <p:spPr>
          <a:xfrm>
            <a:off x="521208" y="2679617"/>
            <a:ext cx="7766738" cy="544904"/>
          </a:xfrm>
        </p:spPr>
        <p:txBody>
          <a:bodyPr>
            <a:noAutofit/>
          </a:bodyPr>
          <a:lstStyle/>
          <a:p>
            <a:pPr marL="0" indent="0">
              <a:lnSpc>
                <a:spcPts val="3600"/>
              </a:lnSpc>
              <a:spcAft>
                <a:spcPts val="0"/>
              </a:spcAft>
              <a:buNone/>
            </a:pPr>
            <a:r>
              <a:rPr lang="en-US" sz="2000" dirty="0">
                <a:latin typeface="Segoe UI Light" panose="020B0502040204020203" pitchFamily="34" charset="0"/>
                <a:cs typeface="Segoe UI Light" panose="020B0502040204020203" pitchFamily="34" charset="0"/>
              </a:rPr>
              <a:t>Select the </a:t>
            </a:r>
            <a:r>
              <a:rPr lang="en-US" sz="2000" dirty="0">
                <a:solidFill>
                  <a:srgbClr val="D24726"/>
                </a:solidFill>
                <a:latin typeface="Segoe UI Semibold" panose="020B0702040204020203" pitchFamily="34" charset="0"/>
                <a:cs typeface="Segoe UI Semibold" panose="020B0702040204020203" pitchFamily="34" charset="0"/>
              </a:rPr>
              <a:t>Tell Me                   </a:t>
            </a:r>
            <a:r>
              <a:rPr lang="en-US" sz="2000" dirty="0">
                <a:latin typeface="Segoe UI Light" panose="020B0502040204020203" pitchFamily="34" charset="0"/>
                <a:cs typeface="Segoe UI Light" panose="020B0502040204020203" pitchFamily="34" charset="0"/>
              </a:rPr>
              <a:t>button and type what you want to know.</a:t>
            </a:r>
          </a:p>
        </p:txBody>
      </p:sp>
      <p:pic>
        <p:nvPicPr>
          <p:cNvPr id="2" name="Tell Me Button Close-up" descr="Tell Me butt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3181" y="2350333"/>
            <a:ext cx="1269672" cy="1189747"/>
          </a:xfrm>
          <a:prstGeom prst="rect">
            <a:avLst/>
          </a:prstGeom>
        </p:spPr>
      </p:pic>
      <p:grpSp>
        <p:nvGrpSpPr>
          <p:cNvPr id="24" name="Tell Me Picture">
            <a:extLst>
              <a:ext uri="{FF2B5EF4-FFF2-40B4-BE49-F238E27FC236}">
                <a16:creationId xmlns:a16="http://schemas.microsoft.com/office/drawing/2014/main" id="{E294B580-9A21-406E-956B-7B3A0F93CDB1}"/>
              </a:ext>
              <a:ext uri="{C183D7F6-B498-43B3-948B-1728B52AA6E4}">
                <adec:decorative xmlns:adec="http://schemas.microsoft.com/office/drawing/2017/decorative" val="1"/>
              </a:ext>
            </a:extLst>
          </p:cNvPr>
          <p:cNvGrpSpPr/>
          <p:nvPr/>
        </p:nvGrpSpPr>
        <p:grpSpPr>
          <a:xfrm>
            <a:off x="8536716" y="1884807"/>
            <a:ext cx="3134076" cy="2677952"/>
            <a:chOff x="8536716" y="1884807"/>
            <a:chExt cx="3134076" cy="2677952"/>
          </a:xfrm>
        </p:grpSpPr>
        <p:pic>
          <p:nvPicPr>
            <p:cNvPr id="11" name="Picture 10" descr="Tell Me box suggestions"/>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536716" y="2324628"/>
              <a:ext cx="3134076" cy="2238131"/>
            </a:xfrm>
            <a:prstGeom prst="rect">
              <a:avLst/>
            </a:prstGeom>
          </p:spPr>
        </p:pic>
        <p:grpSp>
          <p:nvGrpSpPr>
            <p:cNvPr id="23" name="Group 22">
              <a:extLst>
                <a:ext uri="{FF2B5EF4-FFF2-40B4-BE49-F238E27FC236}">
                  <a16:creationId xmlns:a16="http://schemas.microsoft.com/office/drawing/2014/main" id="{ECE6C5E3-70C8-45F8-ACDC-FDA61C407AC6}"/>
                </a:ext>
              </a:extLst>
            </p:cNvPr>
            <p:cNvGrpSpPr/>
            <p:nvPr/>
          </p:nvGrpSpPr>
          <p:grpSpPr>
            <a:xfrm>
              <a:off x="8536716" y="1884807"/>
              <a:ext cx="3134076" cy="452977"/>
              <a:chOff x="9040988" y="1083215"/>
              <a:chExt cx="3134076" cy="452977"/>
            </a:xfrm>
          </p:grpSpPr>
          <p:sp>
            <p:nvSpPr>
              <p:cNvPr id="3" name="Rectangle 2">
                <a:extLst>
                  <a:ext uri="{FF2B5EF4-FFF2-40B4-BE49-F238E27FC236}">
                    <a16:creationId xmlns:a16="http://schemas.microsoft.com/office/drawing/2014/main" id="{83507D88-B17C-4005-9465-C089E6BDCE4A}"/>
                  </a:ext>
                  <a:ext uri="{C183D7F6-B498-43B3-948B-1728B52AA6E4}">
                    <adec:decorative xmlns:adec="http://schemas.microsoft.com/office/drawing/2017/decorative" val="1"/>
                  </a:ext>
                </a:extLst>
              </p:cNvPr>
              <p:cNvSpPr/>
              <p:nvPr/>
            </p:nvSpPr>
            <p:spPr>
              <a:xfrm>
                <a:off x="9040988" y="1083215"/>
                <a:ext cx="3134076" cy="452977"/>
              </a:xfrm>
              <a:prstGeom prst="rect">
                <a:avLst/>
              </a:prstGeom>
              <a:solidFill>
                <a:srgbClr val="9239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6" name="Straight Connector 5">
                <a:extLst>
                  <a:ext uri="{FF2B5EF4-FFF2-40B4-BE49-F238E27FC236}">
                    <a16:creationId xmlns:a16="http://schemas.microsoft.com/office/drawing/2014/main" id="{1CC0DDBC-5D45-45EC-B3A7-4A87D5AC0628}"/>
                  </a:ext>
                  <a:ext uri="{C183D7F6-B498-43B3-948B-1728B52AA6E4}">
                    <adec:decorative xmlns:adec="http://schemas.microsoft.com/office/drawing/2017/decorative" val="1"/>
                  </a:ext>
                </a:extLst>
              </p:cNvPr>
              <p:cNvCxnSpPr/>
              <p:nvPr/>
            </p:nvCxnSpPr>
            <p:spPr>
              <a:xfrm>
                <a:off x="9375775" y="1198578"/>
                <a:ext cx="0" cy="22225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AD23CF99-30DD-4C42-A3D5-D9C7DF60A66E}"/>
                  </a:ext>
                </a:extLst>
              </p:cNvPr>
              <p:cNvGrpSpPr/>
              <p:nvPr/>
            </p:nvGrpSpPr>
            <p:grpSpPr>
              <a:xfrm>
                <a:off x="9129954" y="1192976"/>
                <a:ext cx="156856" cy="233455"/>
                <a:chOff x="7873416" y="1716789"/>
                <a:chExt cx="187380" cy="278885"/>
              </a:xfrm>
            </p:grpSpPr>
            <p:sp>
              <p:nvSpPr>
                <p:cNvPr id="20" name="Freeform: Shape 19">
                  <a:extLst>
                    <a:ext uri="{FF2B5EF4-FFF2-40B4-BE49-F238E27FC236}">
                      <a16:creationId xmlns:a16="http://schemas.microsoft.com/office/drawing/2014/main" id="{52B12E68-8015-487A-87C4-BF63E9056659}"/>
                    </a:ext>
                    <a:ext uri="{C183D7F6-B498-43B3-948B-1728B52AA6E4}">
                      <adec:decorative xmlns:adec="http://schemas.microsoft.com/office/drawing/2017/decorative" val="1"/>
                    </a:ext>
                  </a:extLst>
                </p:cNvPr>
                <p:cNvSpPr/>
                <p:nvPr/>
              </p:nvSpPr>
              <p:spPr>
                <a:xfrm>
                  <a:off x="7873416" y="1716789"/>
                  <a:ext cx="187380" cy="240412"/>
                </a:xfrm>
                <a:custGeom>
                  <a:avLst/>
                  <a:gdLst>
                    <a:gd name="connsiteX0" fmla="*/ 684848 w 1009650"/>
                    <a:gd name="connsiteY0" fmla="*/ 1231583 h 1295400"/>
                    <a:gd name="connsiteX1" fmla="*/ 329565 w 1009650"/>
                    <a:gd name="connsiteY1" fmla="*/ 1231583 h 1295400"/>
                    <a:gd name="connsiteX2" fmla="*/ 328613 w 1009650"/>
                    <a:gd name="connsiteY2" fmla="*/ 1056323 h 1295400"/>
                    <a:gd name="connsiteX3" fmla="*/ 71438 w 1009650"/>
                    <a:gd name="connsiteY3" fmla="*/ 504825 h 1295400"/>
                    <a:gd name="connsiteX4" fmla="*/ 504825 w 1009650"/>
                    <a:gd name="connsiteY4" fmla="*/ 71438 h 1295400"/>
                    <a:gd name="connsiteX5" fmla="*/ 508635 w 1009650"/>
                    <a:gd name="connsiteY5" fmla="*/ 71438 h 1295400"/>
                    <a:gd name="connsiteX6" fmla="*/ 942023 w 1009650"/>
                    <a:gd name="connsiteY6" fmla="*/ 504825 h 1295400"/>
                    <a:gd name="connsiteX7" fmla="*/ 684848 w 1009650"/>
                    <a:gd name="connsiteY7" fmla="*/ 1055370 h 1295400"/>
                    <a:gd name="connsiteX8" fmla="*/ 684848 w 1009650"/>
                    <a:gd name="connsiteY8" fmla="*/ 1231583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9650" h="1295400">
                      <a:moveTo>
                        <a:pt x="684848" y="1231583"/>
                      </a:moveTo>
                      <a:lnTo>
                        <a:pt x="329565" y="1231583"/>
                      </a:lnTo>
                      <a:lnTo>
                        <a:pt x="328613" y="1056323"/>
                      </a:lnTo>
                      <a:cubicBezTo>
                        <a:pt x="328613" y="816293"/>
                        <a:pt x="71438" y="744855"/>
                        <a:pt x="71438" y="504825"/>
                      </a:cubicBezTo>
                      <a:cubicBezTo>
                        <a:pt x="71438" y="264795"/>
                        <a:pt x="265748" y="71438"/>
                        <a:pt x="504825" y="71438"/>
                      </a:cubicBezTo>
                      <a:lnTo>
                        <a:pt x="508635" y="71438"/>
                      </a:lnTo>
                      <a:cubicBezTo>
                        <a:pt x="748665" y="71438"/>
                        <a:pt x="942023" y="265748"/>
                        <a:pt x="942023" y="504825"/>
                      </a:cubicBezTo>
                      <a:cubicBezTo>
                        <a:pt x="942023" y="743903"/>
                        <a:pt x="684848" y="816293"/>
                        <a:pt x="684848" y="1055370"/>
                      </a:cubicBezTo>
                      <a:lnTo>
                        <a:pt x="684848" y="1231583"/>
                      </a:lnTo>
                      <a:close/>
                    </a:path>
                  </a:pathLst>
                </a:custGeom>
                <a:noFill/>
                <a:ln w="19050" cap="flat">
                  <a:solidFill>
                    <a:schemeClr val="bg1"/>
                  </a:solid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73F670A2-659E-4A77-9D8E-6948136D4ACB}"/>
                    </a:ext>
                    <a:ext uri="{C183D7F6-B498-43B3-948B-1728B52AA6E4}">
                      <adec:decorative xmlns:adec="http://schemas.microsoft.com/office/drawing/2017/decorative" val="1"/>
                    </a:ext>
                  </a:extLst>
                </p:cNvPr>
                <p:cNvSpPr/>
                <p:nvPr/>
              </p:nvSpPr>
              <p:spPr>
                <a:xfrm>
                  <a:off x="7912702" y="1969158"/>
                  <a:ext cx="108000" cy="26516"/>
                </a:xfrm>
                <a:custGeom>
                  <a:avLst/>
                  <a:gdLst>
                    <a:gd name="connsiteX0" fmla="*/ 71438 w 381000"/>
                    <a:gd name="connsiteY0" fmla="*/ 71437 h 142875"/>
                    <a:gd name="connsiteX1" fmla="*/ 313373 w 381000"/>
                    <a:gd name="connsiteY1" fmla="*/ 71437 h 142875"/>
                  </a:gdLst>
                  <a:ahLst/>
                  <a:cxnLst>
                    <a:cxn ang="0">
                      <a:pos x="connsiteX0" y="connsiteY0"/>
                    </a:cxn>
                    <a:cxn ang="0">
                      <a:pos x="connsiteX1" y="connsiteY1"/>
                    </a:cxn>
                  </a:cxnLst>
                  <a:rect l="l" t="t" r="r" b="b"/>
                  <a:pathLst>
                    <a:path w="381000" h="142875">
                      <a:moveTo>
                        <a:pt x="71438" y="71437"/>
                      </a:moveTo>
                      <a:lnTo>
                        <a:pt x="313373" y="71437"/>
                      </a:lnTo>
                    </a:path>
                  </a:pathLst>
                </a:custGeom>
                <a:ln w="19050" cap="flat">
                  <a:solidFill>
                    <a:schemeClr val="bg1"/>
                  </a:solid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E4FD6AB2-EB32-402C-BC6B-579C8B08D541}"/>
                    </a:ext>
                    <a:ext uri="{C183D7F6-B498-43B3-948B-1728B52AA6E4}">
                      <adec:decorative xmlns:adec="http://schemas.microsoft.com/office/drawing/2017/decorative" val="1"/>
                    </a:ext>
                  </a:extLst>
                </p:cNvPr>
                <p:cNvSpPr/>
                <p:nvPr/>
              </p:nvSpPr>
              <p:spPr>
                <a:xfrm>
                  <a:off x="7921322" y="1890325"/>
                  <a:ext cx="91922" cy="26516"/>
                </a:xfrm>
                <a:custGeom>
                  <a:avLst/>
                  <a:gdLst>
                    <a:gd name="connsiteX0" fmla="*/ 71437 w 495300"/>
                    <a:gd name="connsiteY0" fmla="*/ 71438 h 142875"/>
                    <a:gd name="connsiteX1" fmla="*/ 426720 w 495300"/>
                    <a:gd name="connsiteY1" fmla="*/ 71438 h 142875"/>
                  </a:gdLst>
                  <a:ahLst/>
                  <a:cxnLst>
                    <a:cxn ang="0">
                      <a:pos x="connsiteX0" y="connsiteY0"/>
                    </a:cxn>
                    <a:cxn ang="0">
                      <a:pos x="connsiteX1" y="connsiteY1"/>
                    </a:cxn>
                  </a:cxnLst>
                  <a:rect l="l" t="t" r="r" b="b"/>
                  <a:pathLst>
                    <a:path w="495300" h="142875">
                      <a:moveTo>
                        <a:pt x="71437" y="71438"/>
                      </a:moveTo>
                      <a:lnTo>
                        <a:pt x="426720" y="71438"/>
                      </a:lnTo>
                    </a:path>
                  </a:pathLst>
                </a:custGeom>
                <a:ln w="19050" cap="flat">
                  <a:solidFill>
                    <a:schemeClr val="bg1"/>
                  </a:solidFill>
                  <a:prstDash val="solid"/>
                  <a:miter/>
                </a:ln>
              </p:spPr>
              <p:txBody>
                <a:bodyPr rtlCol="0" anchor="ctr"/>
                <a:lstStyle/>
                <a:p>
                  <a:endParaRPr lang="en-AU"/>
                </a:p>
              </p:txBody>
            </p:sp>
          </p:grpSp>
        </p:grpSp>
      </p:grpSp>
      <p:grpSp>
        <p:nvGrpSpPr>
          <p:cNvPr id="26" name="Links" descr="Hyperlinks to the PowerPoint team blog, PowerPoint free training, and feedback about this tour.">
            <a:extLst>
              <a:ext uri="{FF2B5EF4-FFF2-40B4-BE49-F238E27FC236}">
                <a16:creationId xmlns:a16="http://schemas.microsoft.com/office/drawing/2014/main" id="{A410C95B-7D22-4AE4-BEE0-35AD5FA96E07}"/>
              </a:ext>
            </a:extLst>
          </p:cNvPr>
          <p:cNvGrpSpPr/>
          <p:nvPr/>
        </p:nvGrpSpPr>
        <p:grpSpPr>
          <a:xfrm>
            <a:off x="521208" y="3629258"/>
            <a:ext cx="4248508" cy="1867001"/>
            <a:chOff x="3832853" y="3420317"/>
            <a:chExt cx="4248508" cy="1867001"/>
          </a:xfrm>
        </p:grpSpPr>
        <p:sp>
          <p:nvSpPr>
            <p:cNvPr id="9" name="TextBox 8" descr="SELECT THE ARROW WHEN IN SLIDE SHOW MODE&#10;"/>
            <p:cNvSpPr txBox="1"/>
            <p:nvPr/>
          </p:nvSpPr>
          <p:spPr>
            <a:xfrm>
              <a:off x="3832853" y="4920686"/>
              <a:ext cx="3368047" cy="267257"/>
            </a:xfrm>
            <a:prstGeom prst="rect">
              <a:avLst/>
            </a:prstGeom>
            <a:noFill/>
          </p:spPr>
          <p:txBody>
            <a:bodyPr wrap="square" rtlCol="0">
              <a:spAutoFit/>
            </a:bodyPr>
            <a:lstStyle/>
            <a:p>
              <a:pPr algn="l"/>
              <a:r>
                <a:rPr lang="en-IN" sz="1100" dirty="0">
                  <a:latin typeface="Segoe UI Light" panose="020B0502040204020203" pitchFamily="34" charset="0"/>
                  <a:cs typeface="Segoe UI Light" panose="020B0502040204020203" pitchFamily="34" charset="0"/>
                </a:rPr>
                <a:t>SELECT THE ARROW WHEN IN SLIDE SHOW MODE</a:t>
              </a:r>
              <a:endParaRPr lang="en-US" sz="1100" dirty="0">
                <a:latin typeface="Segoe UI Light" panose="020B0502040204020203" pitchFamily="34" charset="0"/>
                <a:cs typeface="Segoe UI Light" panose="020B0502040204020203" pitchFamily="34" charset="0"/>
              </a:endParaRPr>
            </a:p>
          </p:txBody>
        </p:sp>
        <p:pic>
          <p:nvPicPr>
            <p:cNvPr id="8" name="Picture 7" descr="Arrow pointing right with a hyperlink to the PowerPoint team blog. Select the image to visit the PowerPoint team blog ">
              <a:hlinkClick r:id="rId5" tooltip="Select here to visit the PowerPoint team blog."/>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19421" y="3420317"/>
              <a:ext cx="661940" cy="661940"/>
            </a:xfrm>
            <a:prstGeom prst="rect">
              <a:avLst/>
            </a:prstGeom>
          </p:spPr>
        </p:pic>
        <p:pic>
          <p:nvPicPr>
            <p:cNvPr id="7" name="Picture 6" descr="Arrow pointing right with a hyperlink to free PowerPoint training. Select the image to access free PowerPoint training">
              <a:hlinkClick r:id="rId7" tooltip="Select here to go to free PowerPoint training."/>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19421" y="4198633"/>
              <a:ext cx="661940" cy="661940"/>
            </a:xfrm>
            <a:prstGeom prst="rect">
              <a:avLst/>
            </a:prstGeom>
          </p:spPr>
        </p:pic>
        <p:sp>
          <p:nvSpPr>
            <p:cNvPr id="25" name="Content Placeholder 4">
              <a:extLst>
                <a:ext uri="{FF2B5EF4-FFF2-40B4-BE49-F238E27FC236}">
                  <a16:creationId xmlns:a16="http://schemas.microsoft.com/office/drawing/2014/main" id="{8E6C017A-BE5B-443C-B929-BF7D929C214F}"/>
                </a:ext>
              </a:extLst>
            </p:cNvPr>
            <p:cNvSpPr txBox="1">
              <a:spLocks/>
            </p:cNvSpPr>
            <p:nvPr/>
          </p:nvSpPr>
          <p:spPr>
            <a:xfrm>
              <a:off x="3832853" y="3420317"/>
              <a:ext cx="3488190" cy="1867001"/>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pPr>
                <a:lnSpc>
                  <a:spcPts val="3600"/>
                </a:lnSpc>
                <a:spcBef>
                  <a:spcPts val="2400"/>
                </a:spcBef>
                <a:spcAft>
                  <a:spcPts val="0"/>
                </a:spcAft>
              </a:pPr>
              <a:r>
                <a:rPr lang="en-US" sz="2000" u="sng" dirty="0">
                  <a:latin typeface="Segoe UI Light" panose="020B0502040204020203" pitchFamily="34" charset="0"/>
                  <a:cs typeface="Segoe UI Light" panose="020B0502040204020203" pitchFamily="34" charset="0"/>
                  <a:hlinkClick r:id="rId5" tooltip="Visit the PowerPoint team blog"/>
                </a:rPr>
                <a:t>Visit the PowerPoint team blog</a:t>
              </a:r>
              <a:endParaRPr lang="en-US" sz="2000" dirty="0">
                <a:latin typeface="Segoe UI Light" panose="020B0502040204020203" pitchFamily="34" charset="0"/>
                <a:cs typeface="Segoe UI Light" panose="020B0502040204020203" pitchFamily="34" charset="0"/>
              </a:endParaRPr>
            </a:p>
            <a:p>
              <a:pPr>
                <a:lnSpc>
                  <a:spcPts val="3600"/>
                </a:lnSpc>
                <a:spcBef>
                  <a:spcPts val="2400"/>
                </a:spcBef>
                <a:spcAft>
                  <a:spcPts val="0"/>
                </a:spcAft>
              </a:pPr>
              <a:r>
                <a:rPr lang="en-US" sz="2000" dirty="0">
                  <a:latin typeface="Segoe UI Light" panose="020B0502040204020203" pitchFamily="34" charset="0"/>
                  <a:cs typeface="Segoe UI Light" panose="020B0502040204020203" pitchFamily="34" charset="0"/>
                  <a:hlinkClick r:id="rId7" tooltip="Go to free PowerPoint training"/>
                </a:rPr>
                <a:t>Go to free PowerPoint training</a:t>
              </a:r>
              <a:endParaRPr lang="en-US" sz="2000" dirty="0">
                <a:latin typeface="Segoe UI Light" panose="020B0502040204020203" pitchFamily="34" charset="0"/>
                <a:cs typeface="Segoe UI Light" panose="020B0502040204020203" pitchFamily="34" charset="0"/>
              </a:endParaRPr>
            </a:p>
          </p:txBody>
        </p:sp>
      </p:grpSp>
    </p:spTree>
    <p:extLst>
      <p:ext uri="{BB962C8B-B14F-4D97-AF65-F5344CB8AC3E}">
        <p14:creationId xmlns:p14="http://schemas.microsoft.com/office/powerpoint/2010/main" val="893025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
</file>

<file path=ppt/theme/theme1.xml><?xml version="1.0" encoding="utf-8"?>
<a:theme xmlns:a="http://schemas.openxmlformats.org/drawingml/2006/main" name="Get Started with 3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Autofit/>
      </a:bodyPr>
      <a:lstStyle>
        <a:defPPr marL="0" indent="0" algn="l">
          <a:lnSpc>
            <a:spcPts val="1800"/>
          </a:lnSpc>
          <a:spcAft>
            <a:spcPts val="600"/>
          </a:spcAft>
          <a:buNone/>
          <a:defRPr sz="1200" dirty="0" smtClean="0">
            <a:solidFill>
              <a:prstClr val="black">
                <a:lumMod val="75000"/>
                <a:lumOff val="25000"/>
              </a:prstClr>
            </a:solidFill>
            <a:latin typeface="Segoe UI" panose="020B0502040204020203" pitchFamily="34" charset="0"/>
            <a:cs typeface="Segoe UI" panose="020B0502040204020203" pitchFamily="34" charset="0"/>
          </a:defRPr>
        </a:defPPr>
      </a:lstStyle>
    </a:txDef>
  </a:objectDefaults>
  <a:extraClrSchemeLst/>
  <a:extLst>
    <a:ext uri="{05A4C25C-085E-4340-85A3-A5531E510DB2}">
      <thm15:themeFamily xmlns:thm15="http://schemas.microsoft.com/office/thememl/2012/main" name="Bring Your Presentations" id="{59065FFD-95A5-4387-9888-595CD54FE3CE}" vid="{8A46A32C-1227-47D7-A4C8-360887988C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{6AF99A92-195E-4B92-ADB6-16D1EE5F8D44}tf16411177_win32</Template>
  <TotalTime>256</TotalTime>
  <Words>280</Words>
  <Application>Microsoft Office PowerPoint</Application>
  <PresentationFormat>Widescreen</PresentationFormat>
  <Paragraphs>33</Paragraphs>
  <Slides>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Algerian</vt:lpstr>
      <vt:lpstr>Arial</vt:lpstr>
      <vt:lpstr>Bahnschrift Condensed</vt:lpstr>
      <vt:lpstr>Bahnschrift SemiBold</vt:lpstr>
      <vt:lpstr>Bahnschrift SemiLight</vt:lpstr>
      <vt:lpstr>Calibri</vt:lpstr>
      <vt:lpstr>Segoe UI</vt:lpstr>
      <vt:lpstr>Segoe UI Light</vt:lpstr>
      <vt:lpstr>Segoe UI Semibold</vt:lpstr>
      <vt:lpstr>Get Started with 3D</vt:lpstr>
      <vt:lpstr>Rocco Piscatello,  A Designer</vt:lpstr>
      <vt:lpstr>Ricco Piscatello </vt:lpstr>
      <vt:lpstr> Rocco Piscatell: scale type and Geometry </vt:lpstr>
      <vt:lpstr>Rocco Piscatello Typography Design was custom </vt:lpstr>
      <vt:lpstr>Rocco Piscatello Design of Strong Message </vt:lpstr>
      <vt:lpstr>Riccco Piscatello Designs  and Biography </vt:lpstr>
      <vt:lpstr>More questions about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Rocco Picatello,  A Designer  by Florence F Litchmore-Sith </dc:title>
  <dc:creator>florenceflitchmoresmith@gmail.com</dc:creator>
  <cp:lastModifiedBy>florenceflitchmoresmith@gmail.com</cp:lastModifiedBy>
  <cp:revision>25</cp:revision>
  <dcterms:created xsi:type="dcterms:W3CDTF">2020-10-09T14:30:29Z</dcterms:created>
  <dcterms:modified xsi:type="dcterms:W3CDTF">2020-10-09T18:47:17Z</dcterms:modified>
</cp:coreProperties>
</file>