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73" r:id="rId5"/>
    <p:sldId id="274" r:id="rId6"/>
    <p:sldId id="263" r:id="rId7"/>
    <p:sldId id="264" r:id="rId8"/>
    <p:sldId id="266" r:id="rId9"/>
    <p:sldId id="267" r:id="rId10"/>
    <p:sldId id="268" r:id="rId11"/>
    <p:sldId id="269" r:id="rId12"/>
    <p:sldId id="271" r:id="rId13"/>
    <p:sldId id="283" r:id="rId14"/>
    <p:sldId id="272" r:id="rId15"/>
    <p:sldId id="275" r:id="rId16"/>
    <p:sldId id="276" r:id="rId17"/>
    <p:sldId id="277" r:id="rId18"/>
    <p:sldId id="279" r:id="rId19"/>
    <p:sldId id="280" r:id="rId20"/>
    <p:sldId id="281" r:id="rId21"/>
    <p:sldId id="278" r:id="rId22"/>
    <p:sldId id="256" r:id="rId23"/>
    <p:sldId id="257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4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5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03B3-0379-4980-9528-977FD52844A2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899D6-EAC9-4232-A51F-39D0A328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ymarketresearchmethods.com/types-of-data-nominal-ordinal-interval-ratio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rketresearchmethods.com/types-of-data-nominal-ordinal-interval-rati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rketresearchmethods.com/types-of-data-nominal-ordinal-interval-ratio" TargetMode="External"/><Relationship Id="rId2" Type="http://schemas.openxmlformats.org/officeDocument/2006/relationships/hyperlink" Target="http://fivethirtyeight.blogs.nytimes.com/?_r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marketresearchmethods.com/types-of-data-nominal-ordinal-interval-rati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.pdx.edu/IOA/newsom/pa551/lecture1.ht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able.com/survey-research-design" TargetMode="External"/><Relationship Id="rId2" Type="http://schemas.openxmlformats.org/officeDocument/2006/relationships/hyperlink" Target="https://explorable.com/users/marty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xplorable.com/survey-research-design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system.com/correlation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anilmishra7777/correlation-analysis-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35669"/>
            <a:ext cx="86106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Survey Research and </a:t>
            </a:r>
            <a:r>
              <a:rPr lang="en-US" sz="2600" b="1" dirty="0" smtClean="0"/>
              <a:t>Correlation</a:t>
            </a:r>
          </a:p>
          <a:p>
            <a:endParaRPr lang="en-US" sz="1100" b="1" dirty="0"/>
          </a:p>
          <a:p>
            <a:r>
              <a:rPr lang="en-US" sz="2600" dirty="0" smtClean="0"/>
              <a:t>How can we use the data that you have coded to conduct a </a:t>
            </a:r>
            <a:r>
              <a:rPr lang="en-US" sz="2600" b="1" dirty="0" smtClean="0">
                <a:solidFill>
                  <a:srgbClr val="002060"/>
                </a:solidFill>
              </a:rPr>
              <a:t>correlational analysis</a:t>
            </a:r>
            <a:r>
              <a:rPr lang="en-US" sz="2600" dirty="0" smtClean="0">
                <a:solidFill>
                  <a:srgbClr val="002060"/>
                </a:solidFill>
              </a:rPr>
              <a:t>?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600" b="1" dirty="0" smtClean="0">
                <a:solidFill>
                  <a:srgbClr val="002060"/>
                </a:solidFill>
              </a:rPr>
              <a:t>Ex:</a:t>
            </a:r>
            <a:endParaRPr lang="en-US" sz="26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002060"/>
                </a:solidFill>
              </a:rPr>
              <a:t>What did you hear that you thought was related to having positive experiences at City Tech? or to viewing the college or activities favorably?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002060"/>
                </a:solidFill>
              </a:rPr>
              <a:t>What did you hear that you thought was related to having negative experiences?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002060"/>
                </a:solidFill>
              </a:rPr>
              <a:t>How would you express these impressions in the form of a </a:t>
            </a:r>
            <a:r>
              <a:rPr lang="en-US" sz="2600" b="1" i="1" u="sng" dirty="0" smtClean="0">
                <a:solidFill>
                  <a:srgbClr val="002060"/>
                </a:solidFill>
              </a:rPr>
              <a:t>testable</a:t>
            </a:r>
            <a:r>
              <a:rPr lang="en-US" sz="2600" b="1" dirty="0" smtClean="0">
                <a:solidFill>
                  <a:srgbClr val="002060"/>
                </a:solidFill>
              </a:rPr>
              <a:t> prediction? </a:t>
            </a:r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7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400" b="1" u="sng" dirty="0" smtClean="0"/>
              <a:t>Linear and non-linear correlations (relationships)</a:t>
            </a:r>
          </a:p>
          <a:p>
            <a:endParaRPr lang="en-US" sz="2400" b="1" u="sng" dirty="0"/>
          </a:p>
          <a:p>
            <a:r>
              <a:rPr lang="en-US" sz="2400" b="1" u="sng" dirty="0" smtClean="0"/>
              <a:t>Linear</a:t>
            </a:r>
            <a:r>
              <a:rPr lang="en-US" sz="2400" dirty="0" smtClean="0"/>
              <a:t>: The x and y variables change in direct proportion to one another: </a:t>
            </a:r>
            <a:r>
              <a:rPr lang="en-US" sz="2400" b="1" u="sng" dirty="0" smtClean="0"/>
              <a:t> </a:t>
            </a:r>
          </a:p>
          <a:p>
            <a:endParaRPr lang="en-US" sz="1200" b="1" u="sng" dirty="0"/>
          </a:p>
          <a:p>
            <a:r>
              <a:rPr lang="en-US" sz="2400" b="1" u="sng" dirty="0" smtClean="0"/>
              <a:t>Ex:</a:t>
            </a:r>
            <a:r>
              <a:rPr lang="en-US" sz="2400" dirty="0" smtClean="0"/>
              <a:t> Miles per hour and distance travelled: </a:t>
            </a:r>
          </a:p>
          <a:p>
            <a:endParaRPr lang="en-US" sz="1200" dirty="0"/>
          </a:p>
          <a:p>
            <a:r>
              <a:rPr lang="en-US" sz="2400" u="sng" dirty="0" smtClean="0"/>
              <a:t>Driving at 60 miles per hour, you will cover 300 miles in 5 hours</a:t>
            </a:r>
            <a:r>
              <a:rPr lang="en-US" sz="2400" dirty="0" smtClean="0"/>
              <a:t>.  </a:t>
            </a:r>
            <a:endParaRPr lang="en-US" sz="24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30556" r="39650" b="34676"/>
          <a:stretch/>
        </p:blipFill>
        <p:spPr bwMode="auto">
          <a:xfrm>
            <a:off x="1497877" y="3179618"/>
            <a:ext cx="5283923" cy="269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7877" y="5791200"/>
            <a:ext cx="4064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0080"/>
            <a:r>
              <a:rPr lang="en-US" dirty="0" smtClean="0"/>
              <a:t>  </a:t>
            </a:r>
            <a:r>
              <a:rPr lang="en-US" sz="2000" dirty="0" smtClean="0"/>
              <a:t>0	60	120	180	240	300</a:t>
            </a:r>
            <a:r>
              <a:rPr lang="en-US" dirty="0" smtClean="0"/>
              <a:t>			</a:t>
            </a:r>
            <a:r>
              <a:rPr lang="en-US" sz="2400" dirty="0" smtClean="0"/>
              <a:t>Miles travelled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3182" y="2989383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Hours of       5   </a:t>
            </a:r>
          </a:p>
          <a:p>
            <a:r>
              <a:rPr lang="en-US" dirty="0" smtClean="0"/>
              <a:t>Driving</a:t>
            </a:r>
          </a:p>
          <a:p>
            <a:r>
              <a:rPr lang="en-US" dirty="0" smtClean="0"/>
              <a:t>	     4</a:t>
            </a:r>
          </a:p>
          <a:p>
            <a:endParaRPr lang="en-US" dirty="0"/>
          </a:p>
          <a:p>
            <a:r>
              <a:rPr lang="en-US" dirty="0" smtClean="0"/>
              <a:t>	     3</a:t>
            </a:r>
          </a:p>
          <a:p>
            <a:endParaRPr lang="en-US" dirty="0"/>
          </a:p>
          <a:p>
            <a:r>
              <a:rPr lang="en-US" dirty="0" smtClean="0"/>
              <a:t>	     2</a:t>
            </a:r>
          </a:p>
          <a:p>
            <a:r>
              <a:rPr lang="en-US" dirty="0"/>
              <a:t>	</a:t>
            </a:r>
            <a:r>
              <a:rPr lang="en-US" dirty="0" smtClean="0"/>
              <a:t>      	    1</a:t>
            </a:r>
            <a:endParaRPr lang="en-US" dirty="0"/>
          </a:p>
        </p:txBody>
      </p:sp>
      <p:pic>
        <p:nvPicPr>
          <p:cNvPr id="3074" name="Picture 2" descr="http://cdn4.belfasttelegraph.co.uk/news/uk/article30823156.ece/ab284/ALTERNATES/h342/PANews%20BT_P-34cd6a42-1561-4a68-94c6-640676d96653_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179618"/>
            <a:ext cx="3856402" cy="22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9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36573"/>
            <a:ext cx="838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Non linear relationship</a:t>
            </a:r>
            <a:r>
              <a:rPr lang="en-US" dirty="0" smtClean="0"/>
              <a:t>:  </a:t>
            </a:r>
            <a:r>
              <a:rPr lang="en-US" sz="2400" dirty="0" smtClean="0"/>
              <a:t>There is no predictable relationship between the change in one variable and a change in the other.</a:t>
            </a:r>
          </a:p>
          <a:p>
            <a:endParaRPr lang="en-US" sz="2400" dirty="0"/>
          </a:p>
          <a:p>
            <a:r>
              <a:rPr lang="en-US" sz="2400" dirty="0" smtClean="0"/>
              <a:t>Ex. The more hours of sun per day, the more rapidly a plant will grow in a week: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AutoShape 2" descr="Image result for non lin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non line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non line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pmean.com/01/images/nonlinear_growth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/>
          <a:stretch/>
        </p:blipFill>
        <p:spPr bwMode="auto">
          <a:xfrm>
            <a:off x="2563090" y="2438400"/>
            <a:ext cx="410159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879068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Inches of growth per week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3074938"/>
            <a:ext cx="21304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Hours of sun      </a:t>
            </a:r>
            <a:r>
              <a:rPr lang="en-US" dirty="0" smtClean="0"/>
              <a:t>	8     </a:t>
            </a:r>
            <a:r>
              <a:rPr lang="en-US" sz="2000" dirty="0" smtClean="0"/>
              <a:t>per day</a:t>
            </a:r>
            <a:r>
              <a:rPr lang="en-US" dirty="0" smtClean="0"/>
              <a:t>	            	7</a:t>
            </a:r>
          </a:p>
          <a:p>
            <a:r>
              <a:rPr lang="en-US" dirty="0"/>
              <a:t>	</a:t>
            </a:r>
            <a:r>
              <a:rPr lang="en-US" dirty="0" smtClean="0"/>
              <a:t>	6</a:t>
            </a:r>
          </a:p>
          <a:p>
            <a:r>
              <a:rPr lang="en-US" dirty="0"/>
              <a:t>	</a:t>
            </a:r>
            <a:r>
              <a:rPr lang="en-US" dirty="0" smtClean="0"/>
              <a:t>	5</a:t>
            </a:r>
          </a:p>
          <a:p>
            <a:r>
              <a:rPr lang="en-US" dirty="0"/>
              <a:t>	</a:t>
            </a:r>
            <a:r>
              <a:rPr lang="en-US" dirty="0" smtClean="0"/>
              <a:t>	4</a:t>
            </a:r>
          </a:p>
          <a:p>
            <a:r>
              <a:rPr lang="en-US" dirty="0"/>
              <a:t>	</a:t>
            </a:r>
            <a:r>
              <a:rPr lang="en-US" dirty="0" smtClean="0"/>
              <a:t>	3</a:t>
            </a:r>
          </a:p>
          <a:p>
            <a:r>
              <a:rPr lang="en-US" dirty="0"/>
              <a:t>	</a:t>
            </a:r>
            <a:r>
              <a:rPr lang="en-US" dirty="0" smtClean="0"/>
              <a:t>	2</a:t>
            </a:r>
          </a:p>
          <a:p>
            <a:r>
              <a:rPr lang="en-US" dirty="0"/>
              <a:t>	</a:t>
            </a:r>
            <a:r>
              <a:rPr lang="en-US" dirty="0" smtClean="0"/>
              <a:t>	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0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04256"/>
              </p:ext>
            </p:extLst>
          </p:nvPr>
        </p:nvGraphicFramePr>
        <p:xfrm>
          <a:off x="228600" y="1219200"/>
          <a:ext cx="8305800" cy="500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057400"/>
              </a:tblGrid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1. Sense of 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55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 14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2. Career 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51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0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3. Academic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11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4. Commuter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1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5. Financial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0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6. Student/prof.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7. Technology 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7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8.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12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9. Work-life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9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10. Reputation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17</a:t>
                      </a:r>
                    </a:p>
                  </a:txBody>
                  <a:tcPr marL="91450" marR="91450" marT="45725" marB="45725"/>
                </a:tc>
              </a:tr>
              <a:tr h="417407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55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/>
                        <a:t> 14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Correlation </a:t>
            </a:r>
            <a:r>
              <a:rPr lang="en-US" sz="2400" b="1" dirty="0"/>
              <a:t>analysis using the focus group </a:t>
            </a:r>
            <a:r>
              <a:rPr lang="en-US" sz="2400" b="1" dirty="0" smtClean="0"/>
              <a:t>data: </a:t>
            </a:r>
          </a:p>
          <a:p>
            <a:r>
              <a:rPr lang="en-US" sz="2400" b="1" u="sng" dirty="0" smtClean="0"/>
              <a:t>Step one: Aggregating the data/observing relationships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54889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7025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Communication: Clear understanding between individuals; being open minded; clear exchange of ideas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Sense of Community: Positive experience both in and outside of the college; having support from others; a sense of belonging to a circle; unity and mutual respect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Career Related: Developing job skills and networking; training and ambition; career opportunities such as internships; 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Student/prof. relations: Having a reliable guide for students; having mutual respect; prof. is knowledgeable and inspirational; having clear office hours; answering emails in a reasonable time frame.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361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Step 2: Identifying correlations between variables</a:t>
            </a:r>
          </a:p>
          <a:p>
            <a:endParaRPr lang="en-US" sz="2400" dirty="0"/>
          </a:p>
          <a:p>
            <a:r>
              <a:rPr lang="en-US" sz="2400" dirty="0" smtClean="0"/>
              <a:t>What variables appear to be strongly correlated with having a </a:t>
            </a:r>
            <a:r>
              <a:rPr lang="en-US" sz="2400" b="1" i="1" dirty="0" smtClean="0"/>
              <a:t>positive</a:t>
            </a:r>
            <a:r>
              <a:rPr lang="en-US" sz="2400" dirty="0" smtClean="0"/>
              <a:t> experience at City Tech?</a:t>
            </a:r>
          </a:p>
          <a:p>
            <a:endParaRPr lang="en-US" sz="2400" dirty="0"/>
          </a:p>
          <a:p>
            <a:r>
              <a:rPr lang="en-US" sz="2400" dirty="0" smtClean="0"/>
              <a:t>What variables appear to have a strong correlation with having a </a:t>
            </a:r>
            <a:r>
              <a:rPr lang="en-US" sz="2400" b="1" i="1" dirty="0" smtClean="0"/>
              <a:t>negative</a:t>
            </a:r>
            <a:r>
              <a:rPr lang="en-US" sz="2400" dirty="0" smtClean="0"/>
              <a:t> experience?</a:t>
            </a:r>
          </a:p>
          <a:p>
            <a:endParaRPr lang="en-US" sz="2400" dirty="0"/>
          </a:p>
          <a:p>
            <a:r>
              <a:rPr lang="en-US" sz="2400" dirty="0" smtClean="0"/>
              <a:t>For instance: Does a ‘sense of community’ appear to be positively correlated with having a positive experience? </a:t>
            </a:r>
          </a:p>
          <a:p>
            <a:endParaRPr lang="en-US" sz="2400" dirty="0"/>
          </a:p>
          <a:p>
            <a:r>
              <a:rPr lang="en-US" sz="2400" dirty="0" smtClean="0"/>
              <a:t>Or, does ‘commuter school’ appear to be </a:t>
            </a:r>
            <a:r>
              <a:rPr lang="en-US" sz="2400" b="1" i="1" dirty="0" smtClean="0"/>
              <a:t>negatively</a:t>
            </a:r>
            <a:r>
              <a:rPr lang="en-US" sz="2400" dirty="0" smtClean="0"/>
              <a:t> correlated with having a positive experience?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77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0234"/>
            <a:ext cx="85344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Step 3: Operationalizing variables</a:t>
            </a:r>
          </a:p>
          <a:p>
            <a:endParaRPr lang="en-US" sz="1200" dirty="0"/>
          </a:p>
          <a:p>
            <a:r>
              <a:rPr lang="en-US" sz="2400" dirty="0" smtClean="0"/>
              <a:t>Developing an operational definition of “sense of community,” “commuter school,” “career related,” “student/professor relations”, etc.</a:t>
            </a:r>
          </a:p>
          <a:p>
            <a:endParaRPr lang="en-US" sz="1200" dirty="0"/>
          </a:p>
          <a:p>
            <a:r>
              <a:rPr lang="en-US" sz="2400" dirty="0" smtClean="0"/>
              <a:t> For </a:t>
            </a:r>
            <a:r>
              <a:rPr lang="en-US" sz="2400" dirty="0"/>
              <a:t>instance: If a ‘sense of community’ appears to be </a:t>
            </a:r>
            <a:r>
              <a:rPr lang="en-US" sz="2400" dirty="0" smtClean="0"/>
              <a:t>strongly </a:t>
            </a:r>
            <a:r>
              <a:rPr lang="en-US" sz="2400" dirty="0"/>
              <a:t>correlated with having a positive </a:t>
            </a:r>
            <a:r>
              <a:rPr lang="en-US" sz="2400" dirty="0" smtClean="0"/>
              <a:t>experience, we need to define  what </a:t>
            </a:r>
            <a:r>
              <a:rPr lang="en-US" sz="2400" b="1" i="1" dirty="0" smtClean="0"/>
              <a:t>sense of community </a:t>
            </a:r>
            <a:r>
              <a:rPr lang="en-US" sz="2400" dirty="0" smtClean="0"/>
              <a:t>means? Does it mean “satisfied”? “Fulfilled”? Etc.</a:t>
            </a:r>
          </a:p>
          <a:p>
            <a:endParaRPr lang="en-US" sz="1400" dirty="0"/>
          </a:p>
          <a:p>
            <a:r>
              <a:rPr lang="en-US" sz="2400" dirty="0" smtClean="0"/>
              <a:t>…If </a:t>
            </a:r>
            <a:r>
              <a:rPr lang="en-US" sz="2400" b="1" i="1" dirty="0" smtClean="0"/>
              <a:t>student/professor relations </a:t>
            </a:r>
            <a:r>
              <a:rPr lang="en-US" sz="2400" dirty="0" smtClean="0"/>
              <a:t>appears to be strongly correlated with having a positive experience, we need to define what this variable means, etc.</a:t>
            </a:r>
          </a:p>
          <a:p>
            <a:endParaRPr lang="en-US" sz="1100" dirty="0"/>
          </a:p>
          <a:p>
            <a:r>
              <a:rPr lang="en-US" sz="2400" dirty="0" smtClean="0"/>
              <a:t>Once we have definitions, there needs to be a </a:t>
            </a:r>
            <a:r>
              <a:rPr lang="en-US" sz="2400" b="1" i="1" dirty="0" smtClean="0"/>
              <a:t>means of measuring </a:t>
            </a:r>
            <a:r>
              <a:rPr lang="en-US" sz="2400" dirty="0" smtClean="0"/>
              <a:t>these variables (“sense of community,” “student/prof. relations”, </a:t>
            </a:r>
            <a:r>
              <a:rPr lang="en-US" sz="2400" dirty="0" err="1" smtClean="0"/>
              <a:t>etc</a:t>
            </a:r>
            <a:r>
              <a:rPr lang="en-US" sz="2400" dirty="0" smtClean="0"/>
              <a:t>). </a:t>
            </a:r>
          </a:p>
          <a:p>
            <a:endParaRPr lang="en-US" sz="1200" dirty="0" smtClean="0"/>
          </a:p>
          <a:p>
            <a:r>
              <a:rPr lang="en-US" sz="2400" dirty="0" smtClean="0"/>
              <a:t>How do we go about doing this?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2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407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Step 4: Survey research - Development of a measurement scale: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59436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Source: </a:t>
            </a:r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://www.mymarketresearchmethods.com/types-of-data-nominal-ordinal-interval-ratio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5049" t="16000" r="37545" b="6752"/>
          <a:stretch/>
        </p:blipFill>
        <p:spPr bwMode="auto">
          <a:xfrm>
            <a:off x="381000" y="1004455"/>
            <a:ext cx="6019800" cy="4237260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990600"/>
            <a:ext cx="2590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Which scale is the best fit for measuring the variables you have defined? 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Ordinal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Ratio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Nominal Scales </a:t>
            </a:r>
            <a:r>
              <a:rPr lang="en-US" sz="2400" dirty="0" smtClean="0"/>
              <a:t>are used to measure variables that do not have a quantitative value. They are labels that are mutually exclusive – that is – a variable assumes a value that cannot assume another value</a:t>
            </a:r>
          </a:p>
          <a:p>
            <a:endParaRPr lang="en-US" sz="2400" dirty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/>
          </a:p>
          <a:p>
            <a:r>
              <a:rPr lang="en-US" sz="2400" u="sng" dirty="0" smtClean="0"/>
              <a:t> </a:t>
            </a:r>
          </a:p>
          <a:p>
            <a:endParaRPr lang="en-US" sz="2400" u="sng" dirty="0"/>
          </a:p>
          <a:p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19246" r="38423" b="30357"/>
          <a:stretch/>
        </p:blipFill>
        <p:spPr bwMode="auto">
          <a:xfrm>
            <a:off x="455700" y="1524000"/>
            <a:ext cx="8307300" cy="4495800"/>
          </a:xfrm>
          <a:prstGeom prst="rect">
            <a:avLst/>
          </a:prstGeom>
          <a:noFill/>
          <a:ln w="9525">
            <a:solidFill>
              <a:schemeClr val="tx1">
                <a:alpha val="97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438736"/>
            <a:ext cx="845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http://www.mymarketresearchmethods.com/types-of-data-nominal-ordinal-interval-ratio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38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4636"/>
            <a:ext cx="8763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Ordinal scales</a:t>
            </a:r>
            <a:r>
              <a:rPr lang="en-US" sz="2400" dirty="0" smtClean="0"/>
              <a:t> – the order of the values that the variable receives is what is important and significant. Ordinal scales are also </a:t>
            </a:r>
            <a:r>
              <a:rPr lang="en-US" sz="2400" u="sng" dirty="0" smtClean="0"/>
              <a:t>Likert scales.</a:t>
            </a:r>
          </a:p>
          <a:p>
            <a:endParaRPr lang="en-US" sz="800" u="sng" dirty="0" smtClean="0"/>
          </a:p>
          <a:p>
            <a:r>
              <a:rPr lang="en-US" sz="2400" dirty="0" smtClean="0"/>
              <a:t>“Ordinal </a:t>
            </a:r>
            <a:r>
              <a:rPr lang="en-US" sz="2400" dirty="0"/>
              <a:t>scales are typically measures of non-numeric concepts like satisfaction, happiness, discomfort, </a:t>
            </a:r>
            <a:r>
              <a:rPr lang="en-US" sz="2400" dirty="0" err="1" smtClean="0"/>
              <a:t>etc</a:t>
            </a:r>
            <a:r>
              <a:rPr lang="en-US" sz="2400" dirty="0" smtClean="0"/>
              <a:t>” (but cannot quantify the difference between each value)</a:t>
            </a:r>
          </a:p>
          <a:p>
            <a:endParaRPr lang="en-US" sz="800" dirty="0"/>
          </a:p>
          <a:p>
            <a:r>
              <a:rPr lang="en-US" sz="2400" u="sng" dirty="0" smtClean="0"/>
              <a:t>Examples  of ordinal scales:</a:t>
            </a:r>
          </a:p>
          <a:p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unhappy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Unhappy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Happy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happy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900" dirty="0" smtClean="0"/>
              <a:t>_______________________________________________________________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satisfied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Somewhat satisfied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Neutral (or not sure)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Somewhat unsatisfied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Very unsatisfied</a:t>
            </a:r>
          </a:p>
          <a:p>
            <a:r>
              <a:rPr lang="en-US" sz="2200" dirty="0" smtClean="0">
                <a:hlinkClick r:id="rId2"/>
              </a:rPr>
              <a:t>http://fivethirtyeight.blogs.nytimes.com/?_r=0</a:t>
            </a:r>
            <a:r>
              <a:rPr lang="en-US" sz="2200" dirty="0" smtClean="0"/>
              <a:t> (Nate Silver/</a:t>
            </a:r>
            <a:r>
              <a:rPr lang="en-US" sz="2200" dirty="0" err="1" smtClean="0"/>
              <a:t>NYTimes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228600" y="6420395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http://www.mymarketresearchmethods.com/types-of-data-nominal-ordinal-interval-ratio</a:t>
            </a:r>
            <a:endParaRPr lang="en-US" sz="1400" dirty="0"/>
          </a:p>
        </p:txBody>
      </p:sp>
      <p:pic>
        <p:nvPicPr>
          <p:cNvPr id="5" name="Picture 4" descr="http://mycomputergeek.com.au/communities/9/004/007/046/949/images/4526645525_pr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124199" cy="2057400"/>
          </a:xfrm>
          <a:prstGeom prst="rect">
            <a:avLst/>
          </a:prstGeom>
          <a:noFill/>
          <a:ln>
            <a:solidFill>
              <a:schemeClr val="accent1">
                <a:alpha val="98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793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4068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Interval scale: </a:t>
            </a:r>
            <a:r>
              <a:rPr lang="en-US" sz="2400" dirty="0" smtClean="0"/>
              <a:t>A numeric scale in which we know both the </a:t>
            </a:r>
            <a:r>
              <a:rPr lang="en-US" sz="2400" b="1" i="1" dirty="0" smtClean="0"/>
              <a:t>order</a:t>
            </a:r>
            <a:r>
              <a:rPr lang="en-US" sz="2400" dirty="0" smtClean="0"/>
              <a:t> and the </a:t>
            </a:r>
            <a:r>
              <a:rPr lang="en-US" sz="2400" b="1" i="1" dirty="0" smtClean="0"/>
              <a:t>exact differences between values</a:t>
            </a:r>
            <a:r>
              <a:rPr lang="en-US" sz="2400" dirty="0" smtClean="0"/>
              <a:t>. </a:t>
            </a:r>
          </a:p>
          <a:p>
            <a:endParaRPr lang="en-US" sz="2400" u="sng" dirty="0"/>
          </a:p>
          <a:p>
            <a:r>
              <a:rPr lang="en-US" sz="2400" u="sng" dirty="0" smtClean="0"/>
              <a:t>Ex:</a:t>
            </a:r>
            <a:r>
              <a:rPr lang="en-US" sz="2400" dirty="0" smtClean="0"/>
              <a:t> The </a:t>
            </a:r>
            <a:r>
              <a:rPr lang="en-US" sz="2400" u="sng" dirty="0" smtClean="0"/>
              <a:t>Fahrenheit temperature scale</a:t>
            </a:r>
            <a:r>
              <a:rPr lang="en-US" sz="2400" dirty="0" smtClean="0"/>
              <a:t>: The difference between each value, 65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66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, 67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degrees etc. is exactly the same – one degree.</a:t>
            </a:r>
          </a:p>
          <a:p>
            <a:endParaRPr lang="en-US" sz="2400" u="sng" dirty="0"/>
          </a:p>
          <a:p>
            <a:r>
              <a:rPr lang="en-US" sz="2400" dirty="0" smtClean="0"/>
              <a:t>The increments are known, consistent and measurable. </a:t>
            </a:r>
          </a:p>
          <a:p>
            <a:endParaRPr lang="en-US" sz="1200" dirty="0"/>
          </a:p>
          <a:p>
            <a:r>
              <a:rPr lang="en-US" sz="2400" dirty="0" smtClean="0"/>
              <a:t>Interval scales are also well suited for </a:t>
            </a:r>
            <a:r>
              <a:rPr lang="en-US" sz="2400" u="sng" dirty="0" smtClean="0"/>
              <a:t>measures of central tendency </a:t>
            </a:r>
            <a:r>
              <a:rPr lang="en-US" sz="2400" dirty="0" smtClean="0"/>
              <a:t>(i.e. median, mean, mode). For instance, we can calculate the average temperature for year 2014, or for Summer 2015, etc. 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64008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http://www.mymarketresearchmethods.com/types-of-data-nominal-ordinal-interval-ratio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003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We have already covered descriptive and qualitative research methods.</a:t>
            </a:r>
          </a:p>
          <a:p>
            <a:endParaRPr lang="en-US" sz="1200" dirty="0" smtClean="0"/>
          </a:p>
          <a:p>
            <a:r>
              <a:rPr lang="en-US" sz="2600" dirty="0"/>
              <a:t>We have the data that began as </a:t>
            </a:r>
            <a:r>
              <a:rPr lang="en-US" sz="2600" b="1" i="1" dirty="0"/>
              <a:t>qualitative</a:t>
            </a:r>
            <a:r>
              <a:rPr lang="en-US" sz="2600" dirty="0"/>
              <a:t> (the focus group interviews) and </a:t>
            </a:r>
            <a:r>
              <a:rPr lang="en-US" sz="2600" dirty="0">
                <a:solidFill>
                  <a:srgbClr val="002060"/>
                </a:solidFill>
              </a:rPr>
              <a:t>how can this data be used to derive some further meaning?</a:t>
            </a:r>
            <a:endParaRPr lang="en-US" sz="2600" b="1" i="1" dirty="0">
              <a:solidFill>
                <a:srgbClr val="002060"/>
              </a:solidFill>
            </a:endParaRPr>
          </a:p>
          <a:p>
            <a:endParaRPr lang="en-US" sz="1200" dirty="0" smtClean="0"/>
          </a:p>
          <a:p>
            <a:r>
              <a:rPr lang="en-US" sz="2600" dirty="0" smtClean="0"/>
              <a:t>The next step is to examine it more closely to see whether there are any </a:t>
            </a:r>
            <a:r>
              <a:rPr lang="en-US" sz="2600" u="sng" dirty="0" smtClean="0"/>
              <a:t>patterns</a:t>
            </a:r>
            <a:r>
              <a:rPr lang="en-US" sz="2600" dirty="0" smtClean="0"/>
              <a:t> that emerged – in terms of attitudes, experiences, etc. </a:t>
            </a:r>
          </a:p>
          <a:p>
            <a:endParaRPr lang="en-US" sz="1200" dirty="0" smtClean="0"/>
          </a:p>
          <a:p>
            <a:r>
              <a:rPr lang="en-US" sz="2600" dirty="0" smtClean="0"/>
              <a:t>To do this, we would employ a more formal form of qualitative analysis known as </a:t>
            </a:r>
            <a:r>
              <a:rPr lang="en-US" sz="2600" b="1" i="1" dirty="0" smtClean="0">
                <a:solidFill>
                  <a:srgbClr val="002060"/>
                </a:solidFill>
              </a:rPr>
              <a:t>correlational analysis.</a:t>
            </a:r>
          </a:p>
          <a:p>
            <a:endParaRPr lang="en-US" sz="1200" b="1" i="1" dirty="0">
              <a:solidFill>
                <a:srgbClr val="002060"/>
              </a:solidFill>
            </a:endParaRPr>
          </a:p>
          <a:p>
            <a:endParaRPr lang="en-US" sz="1200" b="1" i="1" dirty="0">
              <a:solidFill>
                <a:srgbClr val="002060"/>
              </a:solidFill>
            </a:endParaRPr>
          </a:p>
          <a:p>
            <a:r>
              <a:rPr lang="en-US" sz="2600" b="1" u="sng" dirty="0" smtClean="0"/>
              <a:t>Correlation</a:t>
            </a:r>
            <a:r>
              <a:rPr lang="en-US" sz="2600" dirty="0" smtClean="0"/>
              <a:t> means simply ‘associated with’ or ‘linked with.’ </a:t>
            </a:r>
          </a:p>
          <a:p>
            <a:endParaRPr lang="en-US" sz="1100" dirty="0"/>
          </a:p>
          <a:p>
            <a:r>
              <a:rPr lang="en-US" sz="2600" dirty="0" smtClean="0"/>
              <a:t>This means we want to determine whether we find any associations between </a:t>
            </a:r>
            <a:r>
              <a:rPr lang="en-US" sz="2600" b="1" i="1" dirty="0" smtClean="0"/>
              <a:t>variables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198480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Ratio Scale</a:t>
            </a:r>
            <a:r>
              <a:rPr lang="en-US" sz="2400" dirty="0" smtClean="0"/>
              <a:t>:  Measure the order and the exact value between units.</a:t>
            </a:r>
          </a:p>
          <a:p>
            <a:endParaRPr lang="en-US" sz="1100" dirty="0" smtClean="0"/>
          </a:p>
          <a:p>
            <a:r>
              <a:rPr lang="en-US" sz="2400" dirty="0" smtClean="0"/>
              <a:t>A ratio scale has a measure that has a true “0” point which means that the data can be used in several kinds of statistical analyses.</a:t>
            </a:r>
          </a:p>
          <a:p>
            <a:endParaRPr lang="en-US" sz="800" dirty="0" smtClean="0"/>
          </a:p>
          <a:p>
            <a:r>
              <a:rPr lang="en-US" sz="2400" dirty="0" smtClean="0"/>
              <a:t>Ex: </a:t>
            </a:r>
            <a:r>
              <a:rPr lang="en-US" sz="2400" u="sng" dirty="0" smtClean="0"/>
              <a:t>Height and weight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17063" r="37084" b="30555"/>
          <a:stretch/>
        </p:blipFill>
        <p:spPr bwMode="auto">
          <a:xfrm>
            <a:off x="533400" y="2003517"/>
            <a:ext cx="8001000" cy="4670725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5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034" y="5967144"/>
            <a:ext cx="667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://www.upa.pdx.edu/IOA/newsom/pa551/lecture1.htm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which kind of scale will be most appropriate for the variables you have identified?</a:t>
            </a:r>
          </a:p>
          <a:p>
            <a:endParaRPr lang="en-US" sz="2400" dirty="0"/>
          </a:p>
          <a:p>
            <a:r>
              <a:rPr lang="en-US" sz="2400" b="1" u="sng" dirty="0" smtClean="0"/>
              <a:t>II. Determining this is a first step in designing a survey 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What are your goals? What do you want to find out more about?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Who is the target audience?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Defining a timeline…over what time period will you conduct the survey?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Selecting a methodology for conducting your survey.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3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II. Survey Research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are the advantages of survey research?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Defining the goals of your survey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Who is the target audience?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Defining a timeline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Selecting a methodology for conducting your survey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3964"/>
            <a:ext cx="8534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Advantages:</a:t>
            </a:r>
          </a:p>
          <a:p>
            <a:r>
              <a:rPr lang="en-US" sz="2400" dirty="0" smtClean="0"/>
              <a:t>Survey research is appealing because of the </a:t>
            </a:r>
            <a:r>
              <a:rPr lang="en-US" sz="2400" u="sng" dirty="0" smtClean="0"/>
              <a:t>low cost </a:t>
            </a:r>
            <a:r>
              <a:rPr lang="en-US" sz="2400" dirty="0" smtClean="0"/>
              <a:t>of obtaining information and </a:t>
            </a:r>
            <a:r>
              <a:rPr lang="en-US" sz="2400" u="sng" dirty="0" smtClean="0"/>
              <a:t>easily accessible information</a:t>
            </a:r>
            <a:r>
              <a:rPr lang="en-US" sz="2400" u="sng" baseline="30000" dirty="0" smtClean="0"/>
              <a:t>1</a:t>
            </a:r>
            <a:r>
              <a:rPr lang="en-US" sz="2400" u="sng" dirty="0" smtClean="0"/>
              <a:t>.</a:t>
            </a:r>
          </a:p>
          <a:p>
            <a:endParaRPr lang="en-US" sz="1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Conducting accurate surveys that provide meaningful information is central to market research – especially in our consumer-driven economy</a:t>
            </a:r>
            <a:r>
              <a:rPr lang="en-US" sz="2400" u="sng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/>
              <a:t>WHY?</a:t>
            </a:r>
            <a:r>
              <a:rPr lang="en-US" sz="2400" dirty="0" smtClean="0"/>
              <a:t> Businesses and media sources spend billions annually just to find out what people think; to find out what their preferences are and to identify niche markets for their products and services.</a:t>
            </a:r>
          </a:p>
          <a:p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the research conducted is well-done and yields accurate information, this can be highly profitable.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the other hand, poorly conducted or flawed survey research design can be extremely costly for the business.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28600" y="6251377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30000" dirty="0" smtClean="0"/>
              <a:t>1</a:t>
            </a:r>
            <a:r>
              <a:rPr lang="en-US" sz="1400" b="1" dirty="0" smtClean="0"/>
              <a:t>Information cited from “Survey Research Design”. </a:t>
            </a:r>
            <a:r>
              <a:rPr lang="en-US" sz="1400" dirty="0" smtClean="0">
                <a:hlinkClick r:id="rId2"/>
              </a:rPr>
              <a:t>Martyn </a:t>
            </a:r>
            <a:r>
              <a:rPr lang="en-US" sz="1400" dirty="0" err="1" smtClean="0">
                <a:hlinkClick r:id="rId2"/>
              </a:rPr>
              <a:t>Shuttleworth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3"/>
              </a:rPr>
              <a:t>https://explorable.com/survey-research-design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5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495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Steps in Effective Survey </a:t>
            </a:r>
            <a:r>
              <a:rPr lang="en-US" sz="2800" b="1" dirty="0" smtClean="0"/>
              <a:t>Design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endParaRPr lang="en-US" sz="1100" b="1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to avoid Bias? How can you be sure your survey represents a cross-section of the population?</a:t>
            </a:r>
          </a:p>
          <a:p>
            <a:endParaRPr lang="en-US" sz="1100" dirty="0"/>
          </a:p>
          <a:p>
            <a:r>
              <a:rPr lang="en-US" sz="2600" dirty="0"/>
              <a:t>Basically, it is difficult to do so. </a:t>
            </a:r>
            <a:endParaRPr lang="en-US" sz="2600" dirty="0" smtClean="0"/>
          </a:p>
          <a:p>
            <a:endParaRPr lang="en-US" sz="1200" dirty="0"/>
          </a:p>
          <a:p>
            <a:r>
              <a:rPr lang="en-US" sz="2600" dirty="0" smtClean="0"/>
              <a:t>Even so, surveys can be a very effective research tool in gaining an accurate picture of opinion if designed thoughtfully.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4577195" y="6248400"/>
            <a:ext cx="419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hlinkClick r:id="rId2"/>
              </a:rPr>
              <a:t>1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explorable.com/survey-research-design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8" name="Picture 4" descr="https://explorable.com/images/survey-research-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90" y="3783892"/>
            <a:ext cx="4267201" cy="2254958"/>
          </a:xfrm>
          <a:prstGeom prst="rect">
            <a:avLst/>
          </a:prstGeom>
          <a:noFill/>
          <a:ln>
            <a:solidFill>
              <a:schemeClr val="accent1"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472" y="3427988"/>
            <a:ext cx="4343399" cy="2893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2. Establishing your research goals: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Your questions should not be so broad that you have to ask too many questions or so narrow that you don’t cover the topic thoroughly.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465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27952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3. Defining your sample group:</a:t>
            </a:r>
          </a:p>
          <a:p>
            <a:r>
              <a:rPr lang="en-US" sz="2600" dirty="0" smtClean="0"/>
              <a:t>Who is your sample group?</a:t>
            </a:r>
          </a:p>
          <a:p>
            <a:endParaRPr lang="en-US" sz="2600" dirty="0"/>
          </a:p>
          <a:p>
            <a:r>
              <a:rPr lang="en-US" sz="2600" dirty="0" smtClean="0"/>
              <a:t>4.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4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6" y="1752600"/>
            <a:ext cx="84582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00" dirty="0" smtClean="0"/>
              <a:t>Overview of Correlational Analysis.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Designing a correlational analysis using the focus group data you analyzed.</a:t>
            </a:r>
          </a:p>
          <a:p>
            <a:pPr marL="514350" indent="-514350">
              <a:buAutoNum type="arabicPeriod"/>
            </a:pPr>
            <a:endParaRPr lang="en-US" sz="11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Aggregating the data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Identifying possible relationships between variables</a:t>
            </a:r>
          </a:p>
          <a:p>
            <a:pPr marL="514350" indent="-514350">
              <a:buAutoNum type="arabicPeriod"/>
            </a:pPr>
            <a:endParaRPr lang="en-US" sz="1200" dirty="0" smtClean="0"/>
          </a:p>
          <a:p>
            <a:pPr marL="514350" indent="-514350">
              <a:buAutoNum type="arabicPeriod"/>
            </a:pPr>
            <a:r>
              <a:rPr lang="en-US" sz="2600" dirty="0" smtClean="0"/>
              <a:t>Operationalizing (defining) variables</a:t>
            </a:r>
          </a:p>
          <a:p>
            <a:pPr marL="514350" indent="-514350">
              <a:buAutoNum type="arabicPeriod"/>
            </a:pPr>
            <a:endParaRPr lang="en-US" sz="2600" dirty="0"/>
          </a:p>
          <a:p>
            <a:pPr marL="514350" indent="-514350">
              <a:buAutoNum type="arabicPeriod"/>
            </a:pPr>
            <a:r>
              <a:rPr lang="en-US" sz="2600" dirty="0" smtClean="0"/>
              <a:t>Designing a survey and determining the appropriate scale to measure variables.</a:t>
            </a:r>
          </a:p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24791" y="685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I. Correlational Analysis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4588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073" y="150608"/>
            <a:ext cx="867732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What is correlation analysis?</a:t>
            </a:r>
          </a:p>
          <a:p>
            <a:endParaRPr lang="en-US" sz="1000" dirty="0" smtClean="0"/>
          </a:p>
          <a:p>
            <a:r>
              <a:rPr lang="en-US" sz="2400" dirty="0" smtClean="0"/>
              <a:t>Correlation is a statistical technique that can </a:t>
            </a:r>
            <a:r>
              <a:rPr lang="en-US" sz="2400" b="1" dirty="0" smtClean="0"/>
              <a:t>show whether and how strongly pairs of variables are related. </a:t>
            </a:r>
          </a:p>
          <a:p>
            <a:endParaRPr lang="en-US" sz="1100" dirty="0"/>
          </a:p>
          <a:p>
            <a:r>
              <a:rPr lang="en-US" sz="2400" dirty="0" smtClean="0"/>
              <a:t>For example, </a:t>
            </a:r>
            <a:r>
              <a:rPr lang="en-US" sz="2400" b="1" dirty="0" smtClean="0"/>
              <a:t>height and weight are related</a:t>
            </a:r>
            <a:r>
              <a:rPr lang="en-US" sz="2400" dirty="0" smtClean="0"/>
              <a:t>; taller people tend to be heavier than shorter people. </a:t>
            </a:r>
          </a:p>
          <a:p>
            <a:endParaRPr lang="en-US" sz="1100" dirty="0"/>
          </a:p>
          <a:p>
            <a:r>
              <a:rPr lang="en-US" sz="2400" b="1" dirty="0" smtClean="0"/>
              <a:t>But the relationship isn't perfect</a:t>
            </a:r>
            <a:r>
              <a:rPr lang="en-US" sz="2400" dirty="0" smtClean="0"/>
              <a:t>. People of the same height vary in weight, and you can easily think of two people you know where the shorter one is heavier than the taller one. </a:t>
            </a:r>
          </a:p>
          <a:p>
            <a:endParaRPr lang="en-US" sz="1100" dirty="0" smtClean="0"/>
          </a:p>
          <a:p>
            <a:r>
              <a:rPr lang="en-US" sz="2400" dirty="0" smtClean="0"/>
              <a:t>Nonetheless, the average weight of people 5'5'' is less than the average weight of people 5'6'', and their average weight is less than that of people 5'7'', etc. </a:t>
            </a:r>
          </a:p>
          <a:p>
            <a:endParaRPr lang="en-US" sz="1200" dirty="0" smtClean="0"/>
          </a:p>
          <a:p>
            <a:endParaRPr lang="en-US" sz="1000" dirty="0"/>
          </a:p>
          <a:p>
            <a:r>
              <a:rPr lang="en-US" sz="2400" b="1" dirty="0" smtClean="0"/>
              <a:t>Correlation can tell you just how much of the variation in peoples' weights is related to their heights. </a:t>
            </a:r>
          </a:p>
          <a:p>
            <a:endParaRPr lang="en-US" sz="9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8073" y="6044759"/>
            <a:ext cx="631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2"/>
              </a:rPr>
              <a:t>Creative Research Systems </a:t>
            </a:r>
            <a:r>
              <a:rPr lang="en-US" dirty="0" smtClean="0">
                <a:hlinkClick r:id="rId2"/>
              </a:rPr>
              <a:t>http://www.surveysystem.com/correlation.htm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4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981" y="398033"/>
            <a:ext cx="7785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Although this correlation is fairly obvious your data may contain unsuspected correlations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b="1" dirty="0" smtClean="0"/>
              <a:t>You may also suspect there are correlations, but don't know which are the strongest.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A careful correlation analysis can lead to a greater understanding of your data.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600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25544" r="38827" b="14835"/>
          <a:stretch/>
        </p:blipFill>
        <p:spPr bwMode="auto">
          <a:xfrm>
            <a:off x="838200" y="486886"/>
            <a:ext cx="7512957" cy="538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0320" y="6160532"/>
            <a:ext cx="756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www.slideshare.net/anilmishra7777/correlation-analysis-ppt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5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72638"/>
            <a:ext cx="8582891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b="1" u="sng" dirty="0" smtClean="0"/>
              <a:t>Positive Relationship</a:t>
            </a:r>
            <a:r>
              <a:rPr lang="en-US" sz="2400" dirty="0" smtClean="0"/>
              <a:t>: One or more variables move in the </a:t>
            </a:r>
            <a:r>
              <a:rPr lang="en-US" sz="2400" b="1" i="1" dirty="0" smtClean="0"/>
              <a:t>same</a:t>
            </a:r>
            <a:r>
              <a:rPr lang="en-US" sz="2400" dirty="0" smtClean="0"/>
              <a:t> direction.</a:t>
            </a:r>
          </a:p>
          <a:p>
            <a:endParaRPr lang="en-US" sz="1100" dirty="0" smtClean="0"/>
          </a:p>
          <a:p>
            <a:r>
              <a:rPr lang="en-US" sz="2400" dirty="0" smtClean="0"/>
              <a:t>Ex: The higher the price of tablets, the greater the number sellers are willing to supply.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30556" r="39650" b="34676"/>
          <a:stretch/>
        </p:blipFill>
        <p:spPr bwMode="auto">
          <a:xfrm>
            <a:off x="2881745" y="1897529"/>
            <a:ext cx="3041606" cy="196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945" y="4495800"/>
            <a:ext cx="8458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b="1" u="sng" dirty="0" smtClean="0"/>
              <a:t>Negative </a:t>
            </a:r>
            <a:r>
              <a:rPr lang="en-US" sz="2400" b="1" u="sng" dirty="0"/>
              <a:t>Relationship</a:t>
            </a:r>
            <a:r>
              <a:rPr lang="en-US" sz="2400" dirty="0"/>
              <a:t>: One or more variables change in the </a:t>
            </a:r>
            <a:r>
              <a:rPr lang="en-US" sz="2400" b="1" i="1" dirty="0"/>
              <a:t>opposite </a:t>
            </a:r>
            <a:r>
              <a:rPr lang="en-US" sz="2400" dirty="0"/>
              <a:t>direction.  </a:t>
            </a:r>
          </a:p>
          <a:p>
            <a:endParaRPr lang="en-US" dirty="0"/>
          </a:p>
          <a:p>
            <a:r>
              <a:rPr lang="en-US" sz="2400" dirty="0"/>
              <a:t>Ex: </a:t>
            </a:r>
            <a:r>
              <a:rPr lang="en-US" sz="2400" dirty="0" smtClean="0"/>
              <a:t>The higher the price of gasoline per gallon, the fewer the number of miles driven per week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150102"/>
            <a:ext cx="2272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of tablets   $700                              </a:t>
            </a:r>
          </a:p>
          <a:p>
            <a:r>
              <a:rPr lang="en-US" dirty="0" smtClean="0"/>
              <a:t>                              $500                                      	            $400      </a:t>
            </a:r>
          </a:p>
          <a:p>
            <a:r>
              <a:rPr lang="en-US" dirty="0" smtClean="0"/>
              <a:t>                              $300</a:t>
            </a:r>
            <a:endParaRPr lang="en-US" dirty="0"/>
          </a:p>
          <a:p>
            <a:r>
              <a:rPr lang="en-US" dirty="0" smtClean="0"/>
              <a:t>                              $200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85977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0      25     50    75    100</a:t>
            </a:r>
          </a:p>
          <a:p>
            <a:r>
              <a:rPr lang="en-US" dirty="0" smtClean="0"/>
              <a:t>Number of tablets offered for 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2" t="28621" r="42383" b="34524"/>
          <a:stretch/>
        </p:blipFill>
        <p:spPr bwMode="auto">
          <a:xfrm>
            <a:off x="2362200" y="1143000"/>
            <a:ext cx="4632716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00200"/>
            <a:ext cx="236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Price of gasoline </a:t>
            </a:r>
          </a:p>
          <a:p>
            <a:r>
              <a:rPr lang="en-US" sz="2200" dirty="0" smtClean="0"/>
              <a:t>Per gallon </a:t>
            </a:r>
          </a:p>
          <a:p>
            <a:r>
              <a:rPr lang="en-US" sz="2000" dirty="0" smtClean="0"/>
              <a:t>		$6</a:t>
            </a:r>
            <a:endParaRPr lang="en-US" sz="2000" dirty="0"/>
          </a:p>
          <a:p>
            <a:r>
              <a:rPr lang="en-US" sz="2000" dirty="0" smtClean="0"/>
              <a:t>		$5</a:t>
            </a:r>
          </a:p>
          <a:p>
            <a:r>
              <a:rPr lang="en-US" sz="2000" dirty="0" smtClean="0"/>
              <a:t>		$4</a:t>
            </a:r>
            <a:endParaRPr lang="en-US" sz="2000" dirty="0"/>
          </a:p>
          <a:p>
            <a:r>
              <a:rPr lang="en-US" sz="2000" dirty="0" smtClean="0"/>
              <a:t>		$3</a:t>
            </a:r>
          </a:p>
          <a:p>
            <a:r>
              <a:rPr lang="en-US" sz="2000" dirty="0" smtClean="0"/>
              <a:t>		$2</a:t>
            </a:r>
          </a:p>
          <a:p>
            <a:r>
              <a:rPr lang="en-US" sz="2000" dirty="0" smtClean="0"/>
              <a:t>		$1</a:t>
            </a:r>
            <a:endParaRPr lang="en-US" sz="2000" dirty="0"/>
          </a:p>
          <a:p>
            <a:r>
              <a:rPr lang="en-US" sz="2000" dirty="0" smtClean="0"/>
              <a:t>		   0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64820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25  50   75  100   125   150</a:t>
            </a:r>
          </a:p>
          <a:p>
            <a:r>
              <a:rPr lang="en-US" sz="2200" b="1" dirty="0" smtClean="0"/>
              <a:t>Number of Miles driven per week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Negative relationship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54733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u="sng" dirty="0" smtClean="0"/>
              <a:t>A partial correlation  </a:t>
            </a:r>
            <a:r>
              <a:rPr lang="en-US" sz="2400" dirty="0" smtClean="0"/>
              <a:t>would examine the relationship between </a:t>
            </a:r>
            <a:r>
              <a:rPr lang="en-US" sz="2400" i="1" dirty="0" smtClean="0"/>
              <a:t>two variables (X and Y) </a:t>
            </a:r>
            <a:r>
              <a:rPr lang="en-US" sz="2400" dirty="0" smtClean="0"/>
              <a:t>while eliminating the influence of a third variable.  </a:t>
            </a:r>
          </a:p>
          <a:p>
            <a:endParaRPr lang="en-US" sz="2400" dirty="0"/>
          </a:p>
          <a:p>
            <a:r>
              <a:rPr lang="en-US" sz="2400" dirty="0" smtClean="0"/>
              <a:t>This is referred to as </a:t>
            </a:r>
            <a:r>
              <a:rPr lang="en-US" sz="2400" u="sng" dirty="0" smtClean="0"/>
              <a:t>holding the third variable constant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smtClean="0"/>
              <a:t>Ex:</a:t>
            </a:r>
            <a:r>
              <a:rPr lang="en-US" sz="2400" dirty="0" smtClean="0"/>
              <a:t> </a:t>
            </a:r>
            <a:r>
              <a:rPr lang="en-US" sz="2400" dirty="0"/>
              <a:t>The higher the price of gasoline per gallon, the fewer the number of miles driven per </a:t>
            </a:r>
            <a:r>
              <a:rPr lang="en-US" sz="2400" dirty="0" smtClean="0"/>
              <a:t>week, everything else constant. </a:t>
            </a:r>
          </a:p>
          <a:p>
            <a:endParaRPr lang="en-US" sz="2400" dirty="0"/>
          </a:p>
          <a:p>
            <a:r>
              <a:rPr lang="en-US" sz="2400" dirty="0" smtClean="0"/>
              <a:t>What are some possible variables that would need to be held constant?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And WHY do they need to be held constant? 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Dilute the relationship between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Contribute to drawing inaccurate 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9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1662</Words>
  <Application>Microsoft Office PowerPoint</Application>
  <PresentationFormat>On-screen Show (4:3)</PresentationFormat>
  <Paragraphs>296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Survey Research  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Design</dc:title>
  <dc:creator>spmcat50</dc:creator>
  <cp:lastModifiedBy>spmcat50</cp:lastModifiedBy>
  <cp:revision>40</cp:revision>
  <dcterms:created xsi:type="dcterms:W3CDTF">2015-09-23T14:54:35Z</dcterms:created>
  <dcterms:modified xsi:type="dcterms:W3CDTF">2015-10-09T14:57:26Z</dcterms:modified>
</cp:coreProperties>
</file>