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4"/>
    <p:restoredTop sz="94737"/>
  </p:normalViewPr>
  <p:slideViewPr>
    <p:cSldViewPr>
      <p:cViewPr varScale="1">
        <p:scale>
          <a:sx n="69" d="100"/>
          <a:sy n="69" d="100"/>
        </p:scale>
        <p:origin x="200" y="13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16012-836B-664F-BE01-80D0607E9111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53E23-051D-FF4A-8560-3B9FC817A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85433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0E6EC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0E6EC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009DD9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0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0076A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74736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58AAF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0E6EC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0E6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337185" cy="2845435"/>
          </a:xfrm>
          <a:custGeom>
            <a:avLst/>
            <a:gdLst/>
            <a:ahLst/>
            <a:cxnLst/>
            <a:rect l="l" t="t" r="r" b="b"/>
            <a:pathLst>
              <a:path w="337185" h="2845434">
                <a:moveTo>
                  <a:pt x="0" y="0"/>
                </a:moveTo>
                <a:lnTo>
                  <a:pt x="0" y="2845307"/>
                </a:lnTo>
                <a:lnTo>
                  <a:pt x="336804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0E6EC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6841" y="629158"/>
            <a:ext cx="797031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85433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0E6EC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0E6EC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009DD9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0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0076A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74736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58AAF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0E6EC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0E6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337185" cy="2845435"/>
          </a:xfrm>
          <a:custGeom>
            <a:avLst/>
            <a:gdLst/>
            <a:ahLst/>
            <a:cxnLst/>
            <a:rect l="l" t="t" r="r" b="b"/>
            <a:pathLst>
              <a:path w="337185" h="2845434">
                <a:moveTo>
                  <a:pt x="0" y="0"/>
                </a:moveTo>
                <a:lnTo>
                  <a:pt x="0" y="2845307"/>
                </a:lnTo>
                <a:lnTo>
                  <a:pt x="336804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0E6EC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E6EC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85433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0E6EC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0E6EC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009DD9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0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0076A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74736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58AAF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0E6EC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0E6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337185" cy="2845435"/>
          </a:xfrm>
          <a:custGeom>
            <a:avLst/>
            <a:gdLst/>
            <a:ahLst/>
            <a:cxnLst/>
            <a:rect l="l" t="t" r="r" b="b"/>
            <a:pathLst>
              <a:path w="337185" h="2845434">
                <a:moveTo>
                  <a:pt x="0" y="0"/>
                </a:moveTo>
                <a:lnTo>
                  <a:pt x="0" y="2845307"/>
                </a:lnTo>
                <a:lnTo>
                  <a:pt x="336804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0E6EC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E6EC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962" y="2439161"/>
            <a:ext cx="3276600" cy="376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85433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0E6EC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0E6EC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009DD9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0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0076A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74736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58AAF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0E6EC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0E6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337185" cy="2845435"/>
          </a:xfrm>
          <a:custGeom>
            <a:avLst/>
            <a:gdLst/>
            <a:ahLst/>
            <a:cxnLst/>
            <a:rect l="l" t="t" r="r" b="b"/>
            <a:pathLst>
              <a:path w="337185" h="2845434">
                <a:moveTo>
                  <a:pt x="0" y="0"/>
                </a:moveTo>
                <a:lnTo>
                  <a:pt x="0" y="2845307"/>
                </a:lnTo>
                <a:lnTo>
                  <a:pt x="336804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0E6EC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E6EC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85433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0E6EC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0E6EC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009DD9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0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0076A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74736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58AAF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0E6EC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0E6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841" y="629158"/>
            <a:ext cx="797031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E6EC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3014598"/>
            <a:ext cx="7919719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g"/><Relationship Id="rId12" Type="http://schemas.openxmlformats.org/officeDocument/2006/relationships/image" Target="../media/image23.png"/><Relationship Id="rId13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7" Type="http://schemas.openxmlformats.org/officeDocument/2006/relationships/image" Target="../media/image18.jpg"/><Relationship Id="rId8" Type="http://schemas.openxmlformats.org/officeDocument/2006/relationships/image" Target="../media/image19.png"/><Relationship Id="rId9" Type="http://schemas.openxmlformats.org/officeDocument/2006/relationships/image" Target="../media/image20.jpg"/><Relationship Id="rId1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2460" cy="5666740"/>
          </a:xfrm>
          <a:custGeom>
            <a:avLst/>
            <a:gdLst/>
            <a:ahLst/>
            <a:cxnLst/>
            <a:rect l="l" t="t" r="r" b="b"/>
            <a:pathLst>
              <a:path w="632460" h="5666740">
                <a:moveTo>
                  <a:pt x="632460" y="0"/>
                </a:moveTo>
                <a:lnTo>
                  <a:pt x="0" y="0"/>
                </a:lnTo>
                <a:lnTo>
                  <a:pt x="0" y="5666232"/>
                </a:lnTo>
                <a:lnTo>
                  <a:pt x="632460" y="0"/>
                </a:lnTo>
                <a:close/>
              </a:path>
            </a:pathLst>
          </a:custGeom>
          <a:solidFill>
            <a:srgbClr val="0E6EC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9684" y="1162811"/>
            <a:ext cx="1578864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9088" y="1981200"/>
            <a:ext cx="1520952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908548" y="1194560"/>
            <a:ext cx="203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84" y="1062712"/>
            <a:ext cx="4572000" cy="741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8548" y="4953000"/>
            <a:ext cx="228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By: Humzah Butt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02" y="1326579"/>
            <a:ext cx="3669069" cy="229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371600"/>
            <a:ext cx="35052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2791" y="1155191"/>
            <a:ext cx="3688079" cy="2316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219200"/>
            <a:ext cx="35052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7750" y="1200150"/>
            <a:ext cx="3543300" cy="2171700"/>
          </a:xfrm>
          <a:custGeom>
            <a:avLst/>
            <a:gdLst/>
            <a:ahLst/>
            <a:cxnLst/>
            <a:rect l="l" t="t" r="r" b="b"/>
            <a:pathLst>
              <a:path w="3543300" h="2171700">
                <a:moveTo>
                  <a:pt x="0" y="2171700"/>
                </a:moveTo>
                <a:lnTo>
                  <a:pt x="3543300" y="2171700"/>
                </a:lnTo>
                <a:lnTo>
                  <a:pt x="3543300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" y="3822191"/>
            <a:ext cx="3688079" cy="2392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3886200"/>
            <a:ext cx="3505200" cy="2209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950" y="3867150"/>
            <a:ext cx="3543300" cy="2247900"/>
          </a:xfrm>
          <a:custGeom>
            <a:avLst/>
            <a:gdLst/>
            <a:ahLst/>
            <a:cxnLst/>
            <a:rect l="l" t="t" r="r" b="b"/>
            <a:pathLst>
              <a:path w="3543300" h="2247900">
                <a:moveTo>
                  <a:pt x="0" y="2247900"/>
                </a:moveTo>
                <a:lnTo>
                  <a:pt x="3543300" y="2247900"/>
                </a:lnTo>
                <a:lnTo>
                  <a:pt x="3543300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140" y="6121095"/>
            <a:ext cx="20250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Sensing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Gloves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4628" y="3454730"/>
            <a:ext cx="101726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3D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Audio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7340" y="399034"/>
            <a:ext cx="2880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D0D0D"/>
                </a:solidFill>
                <a:latin typeface="Times New Roman"/>
                <a:cs typeface="Times New Roman"/>
              </a:rPr>
              <a:t>Output</a:t>
            </a:r>
            <a:r>
              <a:rPr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D0D0D"/>
                </a:solidFill>
                <a:latin typeface="Times New Roman"/>
                <a:cs typeface="Times New Roman"/>
              </a:rPr>
              <a:t>Devices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70828" y="6273495"/>
            <a:ext cx="1097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Helsinki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2791" y="3974591"/>
            <a:ext cx="3688079" cy="2316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6800" y="4038600"/>
            <a:ext cx="3505200" cy="2133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7750" y="4019550"/>
            <a:ext cx="3543300" cy="2171700"/>
          </a:xfrm>
          <a:custGeom>
            <a:avLst/>
            <a:gdLst/>
            <a:ahLst/>
            <a:cxnLst/>
            <a:rect l="l" t="t" r="r" b="b"/>
            <a:pathLst>
              <a:path w="3543300" h="2171700">
                <a:moveTo>
                  <a:pt x="0" y="2171700"/>
                </a:moveTo>
                <a:lnTo>
                  <a:pt x="3543300" y="2171700"/>
                </a:lnTo>
                <a:lnTo>
                  <a:pt x="3543300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1950" y="1352550"/>
            <a:ext cx="3543300" cy="21717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2044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D0D0D"/>
                </a:solidFill>
                <a:latin typeface="Trebuchet MS"/>
                <a:cs typeface="Trebuchet MS"/>
              </a:rPr>
              <a:t>Headset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841" y="629158"/>
            <a:ext cx="6137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5" dirty="0" smtClean="0">
                <a:solidFill>
                  <a:srgbClr val="0E6EC5"/>
                </a:solidFill>
                <a:latin typeface="Trebuchet MS"/>
                <a:cs typeface="Trebuchet MS"/>
              </a:rPr>
              <a:t>Introduction to VR-Couture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768" y="1600200"/>
            <a:ext cx="4899813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dirty="0"/>
              <a:t>VR-Couture is a mobile-friendly web app specifically designed to help targeted consumers explore the different varieties of apparel that the consumer would be interested in buying </a:t>
            </a:r>
            <a:r>
              <a:rPr lang="en-US" sz="2400" dirty="0" smtClean="0"/>
              <a:t>without leaving the comfort of their home. </a:t>
            </a:r>
            <a:r>
              <a:rPr lang="en-US" sz="2400" dirty="0"/>
              <a:t>Its major features </a:t>
            </a:r>
            <a:r>
              <a:rPr lang="en-US" sz="2400" dirty="0" smtClean="0"/>
              <a:t>include Augmented Reality, Automated face tracking and more. </a:t>
            </a:r>
            <a:endParaRPr lang="en-US" sz="240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756" r="1391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3100" kern="1200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“</a:t>
            </a:r>
            <a:r>
              <a:rPr lang="en-US" sz="3100" kern="1200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Try on at any time in the comfort of your home”</a:t>
            </a:r>
            <a:endParaRPr lang="en-US" sz="31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42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1" y="783081"/>
            <a:ext cx="53333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u="sng" spc="-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SWOT Analysis of VR- Couture</a:t>
            </a:r>
            <a:endParaRPr sz="2800" b="1" u="sng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20982"/>
            <a:ext cx="6588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Strength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Great Global Navigation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Spatial Audio (helps users hear info from all angles and directions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255" y="2939143"/>
            <a:ext cx="4722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Weakness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possible lack of technological acceptance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Possible high cost of maintenance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862473"/>
            <a:ext cx="5797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Opportunities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VR products that support the goal to stimulate creativity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Creating new ways to retain our loyal user base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8255" y="5180634"/>
            <a:ext cx="396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Threats</a:t>
            </a:r>
          </a:p>
          <a:p>
            <a:r>
              <a:rPr lang="en-US" dirty="0" smtClean="0"/>
              <a:t>- Data privacy issues through body scans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6482" y="1089405"/>
            <a:ext cx="5487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Cost to Develop VR-Couture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9255" y="1766454"/>
            <a:ext cx="5494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VR App Development : $50 - $250 per hour</a:t>
            </a:r>
          </a:p>
          <a:p>
            <a:r>
              <a:rPr lang="en-US" sz="2400" dirty="0" smtClean="0"/>
              <a:t>Simple VR Application : $5,000 - $ 10,000 </a:t>
            </a:r>
          </a:p>
          <a:p>
            <a:endParaRPr lang="en-US" sz="2400" dirty="0"/>
          </a:p>
          <a:p>
            <a:r>
              <a:rPr lang="en-US" sz="2400" dirty="0" smtClean="0"/>
              <a:t>Due to VR-Couture app’s development being more complex to suit many different users at once as well as being able to work efficiently on multiple platforms with a strong success rate, The estimated cost for the app will be as high as $50,000 - $100,000.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841" y="629158"/>
            <a:ext cx="6259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How to Scale the App = Profit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7962" y="1829561"/>
            <a:ext cx="3276600" cy="405239"/>
          </a:xfrm>
          <a:prstGeom prst="rect">
            <a:avLst/>
          </a:prstGeom>
          <a:ln w="19811">
            <a:solidFill>
              <a:srgbClr val="009DD9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64235">
              <a:lnSpc>
                <a:spcPct val="100000"/>
              </a:lnSpc>
              <a:spcBef>
                <a:spcPts val="280"/>
              </a:spcBef>
            </a:pPr>
            <a:r>
              <a:rPr lang="en-US" sz="2400" spc="-5" dirty="0" smtClean="0">
                <a:latin typeface="Trebuchet MS"/>
                <a:cs typeface="Trebuchet MS"/>
              </a:rPr>
              <a:t>How to Scale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962" y="2439161"/>
            <a:ext cx="3276600" cy="4117794"/>
          </a:xfrm>
          <a:prstGeom prst="rect">
            <a:avLst/>
          </a:prstGeom>
          <a:ln w="19811">
            <a:solidFill>
              <a:srgbClr val="009DD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3070" marR="396875" indent="-342900">
              <a:lnSpc>
                <a:spcPct val="100000"/>
              </a:lnSpc>
              <a:spcBef>
                <a:spcPts val="310"/>
              </a:spcBef>
              <a:buFontTx/>
              <a:buChar char="-"/>
              <a:tabLst>
                <a:tab pos="433070" algn="l"/>
              </a:tabLst>
            </a:pPr>
            <a:r>
              <a:rPr lang="en-US" sz="2000" spc="-10" dirty="0" smtClean="0">
                <a:solidFill>
                  <a:srgbClr val="0E6EC5"/>
                </a:solidFill>
                <a:latin typeface="Times New Roman"/>
                <a:cs typeface="Times New Roman"/>
              </a:rPr>
              <a:t>Adding an All-Day battery life</a:t>
            </a:r>
          </a:p>
          <a:p>
            <a:pPr marL="433070" marR="396875" indent="-342900">
              <a:lnSpc>
                <a:spcPct val="100000"/>
              </a:lnSpc>
              <a:spcBef>
                <a:spcPts val="310"/>
              </a:spcBef>
              <a:buFontTx/>
              <a:buChar char="-"/>
              <a:tabLst>
                <a:tab pos="433070" algn="l"/>
              </a:tabLst>
            </a:pPr>
            <a:r>
              <a:rPr lang="en-US" sz="2000" spc="-10" dirty="0" smtClean="0">
                <a:solidFill>
                  <a:srgbClr val="0E6EC5"/>
                </a:solidFill>
                <a:latin typeface="Times New Roman"/>
                <a:cs typeface="Times New Roman"/>
              </a:rPr>
              <a:t>Add the compatibility of Smart glasses to expand brand extensions</a:t>
            </a:r>
          </a:p>
          <a:p>
            <a:pPr marL="433070" marR="396875" indent="-342900">
              <a:lnSpc>
                <a:spcPct val="100000"/>
              </a:lnSpc>
              <a:spcBef>
                <a:spcPts val="310"/>
              </a:spcBef>
              <a:buFontTx/>
              <a:buChar char="-"/>
              <a:tabLst>
                <a:tab pos="433070" algn="l"/>
              </a:tabLst>
            </a:pPr>
            <a:r>
              <a:rPr lang="en-US" sz="2000" spc="-10" dirty="0" smtClean="0">
                <a:solidFill>
                  <a:srgbClr val="0E6EC5"/>
                </a:solidFill>
                <a:latin typeface="Times New Roman"/>
                <a:cs typeface="Times New Roman"/>
              </a:rPr>
              <a:t>Add advertisements to the app</a:t>
            </a:r>
          </a:p>
          <a:p>
            <a:pPr marL="433070" marR="396875" indent="-342900">
              <a:lnSpc>
                <a:spcPct val="100000"/>
              </a:lnSpc>
              <a:spcBef>
                <a:spcPts val="310"/>
              </a:spcBef>
              <a:buFontTx/>
              <a:buChar char="-"/>
              <a:tabLst>
                <a:tab pos="433070" algn="l"/>
              </a:tabLst>
            </a:pPr>
            <a:r>
              <a:rPr lang="en-US" sz="2000" spc="-10" dirty="0" smtClean="0">
                <a:solidFill>
                  <a:srgbClr val="0E6EC5"/>
                </a:solidFill>
                <a:latin typeface="Times New Roman"/>
                <a:cs typeface="Times New Roman"/>
              </a:rPr>
              <a:t>Sell user info to government (Just Kidding)</a:t>
            </a:r>
          </a:p>
          <a:p>
            <a:pPr marL="433070" marR="396875" indent="-342900">
              <a:lnSpc>
                <a:spcPct val="100000"/>
              </a:lnSpc>
              <a:spcBef>
                <a:spcPts val="310"/>
              </a:spcBef>
              <a:buFontTx/>
              <a:buChar char="-"/>
              <a:tabLst>
                <a:tab pos="433070" algn="l"/>
              </a:tabLst>
            </a:pPr>
            <a:endParaRPr lang="en-US" sz="1450" spc="-10" dirty="0" smtClean="0">
              <a:solidFill>
                <a:srgbClr val="0E6EC5"/>
              </a:solidFill>
              <a:latin typeface="Times New Roman"/>
              <a:cs typeface="Times New Roman"/>
            </a:endParaRPr>
          </a:p>
          <a:p>
            <a:pPr marL="433070" marR="396875" indent="-342900">
              <a:lnSpc>
                <a:spcPct val="100000"/>
              </a:lnSpc>
              <a:spcBef>
                <a:spcPts val="310"/>
              </a:spcBef>
              <a:tabLst>
                <a:tab pos="433070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761" y="2439161"/>
            <a:ext cx="3276600" cy="3761740"/>
          </a:xfrm>
          <a:custGeom>
            <a:avLst/>
            <a:gdLst/>
            <a:ahLst/>
            <a:cxnLst/>
            <a:rect l="l" t="t" r="r" b="b"/>
            <a:pathLst>
              <a:path w="3276600" h="3761740">
                <a:moveTo>
                  <a:pt x="0" y="3761232"/>
                </a:moveTo>
                <a:lnTo>
                  <a:pt x="3276599" y="3761232"/>
                </a:lnTo>
                <a:lnTo>
                  <a:pt x="3276599" y="0"/>
                </a:lnTo>
                <a:lnTo>
                  <a:pt x="0" y="0"/>
                </a:lnTo>
                <a:lnTo>
                  <a:pt x="0" y="3761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91761" y="2586481"/>
            <a:ext cx="3352800" cy="3932487"/>
          </a:xfrm>
          <a:prstGeom prst="rect">
            <a:avLst/>
          </a:prstGeom>
          <a:ln w="19811">
            <a:solidFill>
              <a:srgbClr val="009DD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33705" marR="257810" indent="-342900">
              <a:lnSpc>
                <a:spcPct val="100000"/>
              </a:lnSpc>
              <a:spcBef>
                <a:spcPts val="305"/>
              </a:spcBef>
              <a:tabLst>
                <a:tab pos="433705" algn="l"/>
              </a:tabLst>
            </a:pPr>
            <a:r>
              <a:rPr sz="1500" spc="20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lang="en-US" sz="1900" spc="-5" dirty="0" smtClean="0">
                <a:latin typeface="Trebuchet MS"/>
                <a:cs typeface="Trebuchet MS"/>
              </a:rPr>
              <a:t>E-Commerce has slowly taken over traditional brick and motor shops (heavy increase in bankrupt department stores</a:t>
            </a:r>
            <a:endParaRPr sz="1900" dirty="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  <a:spcBef>
                <a:spcPts val="994"/>
              </a:spcBef>
              <a:tabLst>
                <a:tab pos="506730" algn="l"/>
              </a:tabLst>
            </a:pPr>
            <a:r>
              <a:rPr sz="1500" spc="20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rebuchet MS"/>
                <a:cs typeface="Trebuchet MS"/>
              </a:rPr>
              <a:t>It consists </a:t>
            </a:r>
            <a:r>
              <a:rPr sz="1900" spc="-5" dirty="0" smtClean="0">
                <a:latin typeface="Trebuchet MS"/>
                <a:cs typeface="Trebuchet MS"/>
              </a:rPr>
              <a:t>of</a:t>
            </a:r>
            <a:r>
              <a:rPr lang="en-US" sz="1900" dirty="0">
                <a:latin typeface="Trebuchet MS"/>
                <a:cs typeface="Trebuchet MS"/>
              </a:rPr>
              <a:t> </a:t>
            </a:r>
            <a:r>
              <a:rPr lang="en-US" sz="1900" spc="-30" dirty="0">
                <a:latin typeface="Trebuchet MS"/>
                <a:cs typeface="Trebuchet MS"/>
              </a:rPr>
              <a:t>t</a:t>
            </a:r>
            <a:r>
              <a:rPr sz="1900" spc="-30" dirty="0" smtClean="0">
                <a:latin typeface="Trebuchet MS"/>
                <a:cs typeface="Trebuchet MS"/>
              </a:rPr>
              <a:t>echnology</a:t>
            </a:r>
            <a:r>
              <a:rPr lang="en-US" sz="1900" spc="-30" dirty="0" smtClean="0">
                <a:latin typeface="Trebuchet MS"/>
                <a:cs typeface="Trebuchet MS"/>
              </a:rPr>
              <a:t>    	which is cost-efficient to  	keep updating </a:t>
            </a:r>
            <a:r>
              <a:rPr sz="1900" spc="-30" dirty="0" smtClean="0">
                <a:latin typeface="Trebuchet MS"/>
                <a:cs typeface="Trebuchet MS"/>
              </a:rPr>
              <a:t>.</a:t>
            </a:r>
            <a:endParaRPr sz="1900" dirty="0">
              <a:latin typeface="Trebuchet MS"/>
              <a:cs typeface="Trebuchet MS"/>
            </a:endParaRPr>
          </a:p>
          <a:p>
            <a:pPr marL="433705" marR="245745" indent="-342900">
              <a:lnSpc>
                <a:spcPct val="100000"/>
              </a:lnSpc>
              <a:spcBef>
                <a:spcPts val="994"/>
              </a:spcBef>
              <a:tabLst>
                <a:tab pos="506730" algn="l"/>
              </a:tabLst>
            </a:pPr>
            <a:r>
              <a:rPr sz="1500" spc="20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0E6EC5"/>
                </a:solidFill>
                <a:latin typeface="Times New Roman"/>
                <a:cs typeface="Times New Roman"/>
              </a:rPr>
              <a:t>		</a:t>
            </a:r>
            <a:r>
              <a:rPr lang="en-US" sz="1900" spc="-5" dirty="0" smtClean="0">
                <a:latin typeface="Trebuchet MS"/>
                <a:cs typeface="Trebuchet MS"/>
              </a:rPr>
              <a:t>Advertisements = $$$</a:t>
            </a:r>
            <a:endParaRPr lang="en-US" sz="1900" dirty="0">
              <a:latin typeface="Trebuchet MS"/>
              <a:cs typeface="Trebuchet MS"/>
            </a:endParaRPr>
          </a:p>
          <a:p>
            <a:pPr marL="433705" marR="245745" indent="-342900">
              <a:lnSpc>
                <a:spcPct val="100000"/>
              </a:lnSpc>
              <a:spcBef>
                <a:spcPts val="994"/>
              </a:spcBef>
              <a:tabLst>
                <a:tab pos="506730" algn="l"/>
              </a:tabLst>
            </a:pPr>
            <a:r>
              <a:rPr lang="en-US" sz="1900" spc="-5" dirty="0">
                <a:latin typeface="Trebuchet MS"/>
                <a:cs typeface="Trebuchet MS"/>
              </a:rPr>
              <a:t>	</a:t>
            </a:r>
            <a:r>
              <a:rPr lang="en-US" sz="1900" spc="-5" dirty="0" smtClean="0">
                <a:latin typeface="Trebuchet MS"/>
                <a:cs typeface="Trebuchet MS"/>
              </a:rPr>
              <a:t>    (YouTube/Google)   		       Method</a:t>
            </a:r>
          </a:p>
        </p:txBody>
      </p:sp>
      <p:sp>
        <p:nvSpPr>
          <p:cNvPr id="7" name="object 7"/>
          <p:cNvSpPr/>
          <p:nvPr/>
        </p:nvSpPr>
        <p:spPr>
          <a:xfrm>
            <a:off x="4191761" y="1829561"/>
            <a:ext cx="3352800" cy="462280"/>
          </a:xfrm>
          <a:custGeom>
            <a:avLst/>
            <a:gdLst/>
            <a:ahLst/>
            <a:cxnLst/>
            <a:rect l="l" t="t" r="r" b="b"/>
            <a:pathLst>
              <a:path w="3352800" h="462280">
                <a:moveTo>
                  <a:pt x="0" y="461772"/>
                </a:moveTo>
                <a:lnTo>
                  <a:pt x="3352799" y="461772"/>
                </a:lnTo>
                <a:lnTo>
                  <a:pt x="3352799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1761" y="1664590"/>
            <a:ext cx="3123439" cy="774571"/>
          </a:xfrm>
          <a:prstGeom prst="rect">
            <a:avLst/>
          </a:prstGeom>
          <a:ln w="19811">
            <a:solidFill>
              <a:srgbClr val="009DD9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713740">
              <a:lnSpc>
                <a:spcPct val="100000"/>
              </a:lnSpc>
              <a:spcBef>
                <a:spcPts val="280"/>
              </a:spcBef>
            </a:pPr>
            <a:r>
              <a:rPr lang="en-US" sz="2400" spc="-5" dirty="0" smtClean="0">
                <a:latin typeface="Trebuchet MS"/>
                <a:cs typeface="Trebuchet MS"/>
              </a:rPr>
              <a:t>HOW IS IT PROFITABBLE?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4169373-E625-4BAD-B93B-3BA93BE5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4436" y="1152144"/>
            <a:ext cx="3017520" cy="2943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400" kern="1200" dirty="0" smtClean="0">
                <a:solidFill>
                  <a:schemeClr val="tx1"/>
                </a:solidFill>
                <a:latin typeface="+mj-lt"/>
                <a:cs typeface="+mj-cs"/>
              </a:rPr>
              <a:t>Mockup of VR-Couture Mobile for The Gap</a:t>
            </a:r>
            <a:endParaRPr lang="en-US" sz="34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../Desktop/Screen%20Shot%202020-05-13%20at%207.42.16%20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r="13605" b="2"/>
          <a:stretch/>
        </p:blipFill>
        <p:spPr bwMode="auto">
          <a:xfrm>
            <a:off x="453048" y="10"/>
            <a:ext cx="5026493" cy="6857990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DF00571-E53F-4406-874C-D5333B3E84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22442" y="73152"/>
            <a:ext cx="884224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805A8E07-08A3-48C5-A937-BA5C099EB6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xmlns="" id="{BD95D223-D0F4-4A5A-A97F-904E11575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xmlns="" id="{C234CFCF-E56D-4C71-AEA5-41C17CD2F6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xmlns="" id="{4EE72264-410F-4071-B6A9-A94E1050E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xmlns="" id="{38730288-0A00-4A97-8CE6-E7DFE81E3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xmlns="" id="{4EDA3E11-9FAA-4CBF-9FC7-A75068E7B6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xmlns="" id="{7327A321-A57A-4019-AC19-30C3FEDE08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xmlns="" id="{45B013C8-DE8B-4D46-A566-8925FF2AB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xmlns="" id="{D70623DD-9665-463E-9FF2-E11E767649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xmlns="" id="{EF230DD2-4D19-4039-A31E-475B24712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xmlns="" id="{A0DE572C-1F7E-41DF-B316-6D79DD0035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xmlns="" id="{75E93974-7575-4E1C-BB69-30CDE7C145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xmlns="" id="{AB02B977-55BB-4684-B6DC-50B49F2691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xmlns="" id="{B8A7D2FD-4604-411A-8446-AAD738B9D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xmlns="" id="{2FC67E06-3570-4522-8495-454D7C87E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xmlns="" id="{E6A1839D-1BE9-41CB-B29B-AF529145D7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xmlns="" id="{20C714F7-E8CA-484B-8A29-E3194EC7C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xmlns="" id="{B4E21E71-D285-4AED-AA11-100533981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xmlns="" id="{13568E8F-C4DD-4452-A8BE-CDC9A4FE48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xmlns="" id="{56ABD5AB-B13C-4AA9-9066-E872473A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499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337185" cy="2845435"/>
          </a:xfrm>
          <a:custGeom>
            <a:avLst/>
            <a:gdLst/>
            <a:ahLst/>
            <a:cxnLst/>
            <a:rect l="l" t="t" r="r" b="b"/>
            <a:pathLst>
              <a:path w="337185" h="2845434">
                <a:moveTo>
                  <a:pt x="0" y="0"/>
                </a:moveTo>
                <a:lnTo>
                  <a:pt x="0" y="2845307"/>
                </a:lnTo>
                <a:lnTo>
                  <a:pt x="336804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0E6EC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841" y="629158"/>
            <a:ext cx="18408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841" y="1497456"/>
            <a:ext cx="4793615" cy="349582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0E6EC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What is 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Virtual</a:t>
            </a:r>
            <a:r>
              <a:rPr sz="24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Reality?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60" dirty="0" smtClean="0">
                <a:solidFill>
                  <a:srgbClr val="404040"/>
                </a:solidFill>
                <a:latin typeface="Trebuchet MS"/>
                <a:cs typeface="Trebuchet MS"/>
              </a:rPr>
              <a:t>Types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Virtual</a:t>
            </a:r>
            <a:r>
              <a:rPr sz="2400" spc="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Reality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0E6EC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Hardware used in </a:t>
            </a:r>
            <a:r>
              <a:rPr sz="2400" spc="-15" dirty="0" smtClean="0">
                <a:solidFill>
                  <a:srgbClr val="404040"/>
                </a:solidFill>
                <a:latin typeface="Trebuchet MS"/>
                <a:cs typeface="Trebuchet MS"/>
              </a:rPr>
              <a:t>Virtual</a:t>
            </a:r>
            <a:r>
              <a:rPr sz="2400" spc="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Reality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0E6EC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Introduction of VR-Couture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0E6EC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SWOT Analysis of App</a:t>
            </a: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0E6EC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Cost to Develop App</a:t>
            </a: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0E6EC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Scalability/Profitable?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78282"/>
            <a:ext cx="4243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What is </a:t>
            </a:r>
            <a:r>
              <a:rPr sz="3200" spc="-15" dirty="0"/>
              <a:t>Virtual</a:t>
            </a:r>
            <a:r>
              <a:rPr sz="3200" spc="-20" dirty="0"/>
              <a:t> Reality?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1321053"/>
            <a:ext cx="5906135" cy="247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0555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Virtual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Reality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means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feeling the imaginary(virtual) world,  rather than the real one. The imaginary world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simulation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running in 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computer.</a:t>
            </a:r>
            <a:endParaRPr sz="1800">
              <a:latin typeface="Times New Roman"/>
              <a:cs typeface="Times New Roman"/>
            </a:endParaRPr>
          </a:p>
          <a:p>
            <a:pPr marL="355600" marR="216535" indent="-343535" algn="just">
              <a:lnSpc>
                <a:spcPct val="100000"/>
              </a:lnSpc>
              <a:spcBef>
                <a:spcPts val="1000"/>
              </a:spcBef>
              <a:buClr>
                <a:srgbClr val="0E6EC5"/>
              </a:buClr>
              <a:buSzPct val="80555"/>
              <a:buFont typeface="Wingdings"/>
              <a:buChar char=""/>
              <a:tabLst>
                <a:tab pos="356235" algn="l"/>
              </a:tabLst>
            </a:pP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Virtual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reality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 term used for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computer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generated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3D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environments that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allow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user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 enter and interact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  alternate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realities.</a:t>
            </a:r>
            <a:endParaRPr sz="1800">
              <a:latin typeface="Times New Roman"/>
              <a:cs typeface="Times New Roman"/>
            </a:endParaRPr>
          </a:p>
          <a:p>
            <a:pPr marL="408940" indent="-396875" algn="just">
              <a:lnSpc>
                <a:spcPct val="100000"/>
              </a:lnSpc>
              <a:spcBef>
                <a:spcPts val="1005"/>
              </a:spcBef>
              <a:buClr>
                <a:srgbClr val="0E6EC5"/>
              </a:buClr>
              <a:buSzPct val="80555"/>
              <a:buFont typeface="Wingdings"/>
              <a:buChar char=""/>
              <a:tabLst>
                <a:tab pos="40957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definition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‘virtual’</a:t>
            </a:r>
            <a:r>
              <a:rPr sz="1800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near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‘reality’</a:t>
            </a:r>
            <a:r>
              <a:rPr sz="18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what we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experience as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human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beings.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76500" y="3962399"/>
            <a:ext cx="4191000" cy="289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841" y="629158"/>
            <a:ext cx="4762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Types </a:t>
            </a:r>
            <a:r>
              <a:rPr dirty="0"/>
              <a:t>of </a:t>
            </a:r>
            <a:r>
              <a:rPr spc="-15" dirty="0"/>
              <a:t>Virtual</a:t>
            </a:r>
            <a:r>
              <a:rPr spc="30" dirty="0"/>
              <a:t> </a:t>
            </a:r>
            <a:r>
              <a:rPr spc="-25" dirty="0"/>
              <a:t>Reality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033752"/>
            <a:ext cx="4022090" cy="13195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  <a:tab pos="1675764" algn="l"/>
              </a:tabLst>
            </a:pPr>
            <a:r>
              <a:rPr sz="1600" spc="-5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Immersive	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Virtual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Reality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2205990" algn="l"/>
              </a:tabLst>
            </a:pPr>
            <a:r>
              <a:rPr sz="1600" spc="-5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Non-Immersive	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Virtual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Reality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Window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world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Virtual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Reality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12038"/>
            <a:ext cx="4261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Immersive </a:t>
            </a:r>
            <a:r>
              <a:rPr sz="3200" spc="-30" dirty="0">
                <a:solidFill>
                  <a:srgbClr val="006FC0"/>
                </a:solidFill>
                <a:latin typeface="Times New Roman"/>
                <a:cs typeface="Times New Roman"/>
              </a:rPr>
              <a:t>Virtual</a:t>
            </a:r>
            <a:r>
              <a:rPr sz="3200" spc="-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Reality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795017"/>
            <a:ext cx="4398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Immersion </a:t>
            </a:r>
            <a:r>
              <a:rPr sz="1600" spc="-5" dirty="0">
                <a:latin typeface="Times New Roman"/>
                <a:cs typeface="Times New Roman"/>
              </a:rPr>
              <a:t>into virtual reality is a perception of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being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physically present in a non-physical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world.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3014598"/>
            <a:ext cx="412178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Elements </a:t>
            </a:r>
            <a:r>
              <a:rPr sz="1600" spc="-5" dirty="0">
                <a:latin typeface="Times New Roman"/>
                <a:cs typeface="Times New Roman"/>
              </a:rPr>
              <a:t>of virtual environments that increase the  immersiveness of the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experience: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14629" indent="-202565">
              <a:lnSpc>
                <a:spcPct val="100000"/>
              </a:lnSpc>
              <a:buAutoNum type="arabicPeriod"/>
              <a:tabLst>
                <a:tab pos="215265" algn="l"/>
              </a:tabLst>
            </a:pPr>
            <a:r>
              <a:rPr sz="1600" spc="-5" dirty="0">
                <a:latin typeface="Times New Roman"/>
                <a:cs typeface="Times New Roman"/>
              </a:rPr>
              <a:t>Continuity of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surroundings</a:t>
            </a:r>
            <a:endParaRPr sz="1600">
              <a:latin typeface="Times New Roman"/>
              <a:cs typeface="Times New Roman"/>
            </a:endParaRPr>
          </a:p>
          <a:p>
            <a:pPr marL="214629" indent="-202565">
              <a:lnSpc>
                <a:spcPct val="100000"/>
              </a:lnSpc>
              <a:buAutoNum type="arabicPeriod"/>
              <a:tabLst>
                <a:tab pos="215265" algn="l"/>
              </a:tabLst>
            </a:pPr>
            <a:r>
              <a:rPr sz="1600" spc="-5" dirty="0">
                <a:latin typeface="Times New Roman"/>
                <a:cs typeface="Times New Roman"/>
              </a:rPr>
              <a:t>Conformance to </a:t>
            </a:r>
            <a:r>
              <a:rPr sz="1600" spc="-10" dirty="0">
                <a:latin typeface="Times New Roman"/>
                <a:cs typeface="Times New Roman"/>
              </a:rPr>
              <a:t>human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vision</a:t>
            </a:r>
            <a:endParaRPr sz="1600">
              <a:latin typeface="Times New Roman"/>
              <a:cs typeface="Times New Roman"/>
            </a:endParaRPr>
          </a:p>
          <a:p>
            <a:pPr marL="214629" indent="-202565">
              <a:lnSpc>
                <a:spcPct val="100000"/>
              </a:lnSpc>
              <a:buAutoNum type="arabicPeriod"/>
              <a:tabLst>
                <a:tab pos="215265" algn="l"/>
              </a:tabLst>
            </a:pPr>
            <a:r>
              <a:rPr sz="1600" spc="-5" dirty="0">
                <a:latin typeface="Times New Roman"/>
                <a:cs typeface="Times New Roman"/>
              </a:rPr>
              <a:t>Freedom of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movement</a:t>
            </a:r>
            <a:endParaRPr sz="1600">
              <a:latin typeface="Times New Roman"/>
              <a:cs typeface="Times New Roman"/>
            </a:endParaRPr>
          </a:p>
          <a:p>
            <a:pPr marL="215265" indent="-203200">
              <a:lnSpc>
                <a:spcPct val="100000"/>
              </a:lnSpc>
              <a:buAutoNum type="arabicPeriod"/>
              <a:tabLst>
                <a:tab pos="215900" algn="l"/>
              </a:tabLst>
            </a:pPr>
            <a:r>
              <a:rPr sz="1600" spc="-5" dirty="0">
                <a:latin typeface="Times New Roman"/>
                <a:cs typeface="Times New Roman"/>
              </a:rPr>
              <a:t>Physical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interaction</a:t>
            </a:r>
            <a:endParaRPr sz="1600">
              <a:latin typeface="Times New Roman"/>
              <a:cs typeface="Times New Roman"/>
            </a:endParaRPr>
          </a:p>
          <a:p>
            <a:pPr marL="214629" indent="-202565">
              <a:lnSpc>
                <a:spcPct val="100000"/>
              </a:lnSpc>
              <a:buAutoNum type="arabicPeriod"/>
              <a:tabLst>
                <a:tab pos="215265" algn="l"/>
              </a:tabLst>
            </a:pPr>
            <a:r>
              <a:rPr sz="1600" spc="-5" dirty="0">
                <a:latin typeface="Times New Roman"/>
                <a:cs typeface="Times New Roman"/>
              </a:rPr>
              <a:t>Physical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feedback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3200400"/>
            <a:ext cx="3073907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381000"/>
            <a:ext cx="32004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841" y="618489"/>
            <a:ext cx="5715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70225" algn="l"/>
              </a:tabLst>
            </a:pPr>
            <a:r>
              <a:rPr sz="3200" spc="-5" dirty="0">
                <a:solidFill>
                  <a:srgbClr val="006FC0"/>
                </a:solidFill>
                <a:latin typeface="Palatino Linotype"/>
                <a:cs typeface="Palatino Linotype"/>
              </a:rPr>
              <a:t>Non-Immersive	</a:t>
            </a:r>
            <a:r>
              <a:rPr sz="3200" spc="-15" dirty="0">
                <a:solidFill>
                  <a:srgbClr val="006FC0"/>
                </a:solidFill>
                <a:latin typeface="Palatino Linotype"/>
                <a:cs typeface="Palatino Linotype"/>
              </a:rPr>
              <a:t>Virtual</a:t>
            </a:r>
            <a:r>
              <a:rPr sz="3200" spc="-55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Palatino Linotype"/>
                <a:cs typeface="Palatino Linotype"/>
              </a:rPr>
              <a:t>Reality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841" y="1779778"/>
            <a:ext cx="493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-10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Large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display,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but doesn’t surround the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user.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819400"/>
            <a:ext cx="31242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2743200"/>
            <a:ext cx="3200400" cy="3438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841" y="627634"/>
            <a:ext cx="6141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006FC0"/>
                </a:solidFill>
                <a:latin typeface="Times New Roman"/>
                <a:cs typeface="Times New Roman"/>
              </a:rPr>
              <a:t>Window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on world </a:t>
            </a:r>
            <a:r>
              <a:rPr spc="-35" dirty="0">
                <a:solidFill>
                  <a:srgbClr val="006FC0"/>
                </a:solidFill>
                <a:latin typeface="Times New Roman"/>
                <a:cs typeface="Times New Roman"/>
              </a:rPr>
              <a:t>Virtual</a:t>
            </a:r>
            <a:r>
              <a:rPr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6FC0"/>
                </a:solidFill>
                <a:latin typeface="Times New Roman"/>
                <a:cs typeface="Times New Roman"/>
              </a:rPr>
              <a:t>Reality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841" y="1625853"/>
            <a:ext cx="6285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-10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Desktop- based </a:t>
            </a:r>
            <a:r>
              <a:rPr sz="1800" spc="-20" dirty="0">
                <a:latin typeface="Times New Roman"/>
                <a:cs typeface="Times New Roman"/>
              </a:rPr>
              <a:t>Virtual </a:t>
            </a:r>
            <a:r>
              <a:rPr sz="1800" dirty="0">
                <a:latin typeface="Times New Roman"/>
                <a:cs typeface="Times New Roman"/>
              </a:rPr>
              <a:t>Reality involves displaying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3-dimensional </a:t>
            </a:r>
            <a:r>
              <a:rPr sz="1800" dirty="0">
                <a:latin typeface="Times New Roman"/>
                <a:cs typeface="Times New Roman"/>
              </a:rPr>
              <a:t>virtual on regular desktop display without </a:t>
            </a:r>
            <a:r>
              <a:rPr sz="1800" spc="-5" dirty="0">
                <a:latin typeface="Times New Roman"/>
                <a:cs typeface="Times New Roman"/>
              </a:rPr>
              <a:t>use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any specialized </a:t>
            </a:r>
            <a:r>
              <a:rPr sz="1800" spc="-5" dirty="0">
                <a:latin typeface="Times New Roman"/>
                <a:cs typeface="Times New Roman"/>
              </a:rPr>
              <a:t>movement </a:t>
            </a:r>
            <a:r>
              <a:rPr sz="1800" dirty="0">
                <a:latin typeface="Times New Roman"/>
                <a:cs typeface="Times New Roman"/>
              </a:rPr>
              <a:t>tracking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environment.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2895600"/>
            <a:ext cx="35814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2895600"/>
            <a:ext cx="3438144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841" y="629158"/>
            <a:ext cx="3686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Hardware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4320"/>
            <a:ext cx="2588260" cy="113601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250" spc="-5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2250" spc="-5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250" spc="-10" dirty="0">
                <a:solidFill>
                  <a:srgbClr val="0E6EC5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D0D0D"/>
                </a:solidFill>
                <a:latin typeface="Times New Roman"/>
                <a:cs typeface="Times New Roman"/>
              </a:rPr>
              <a:t>Output</a:t>
            </a:r>
            <a:r>
              <a:rPr sz="2800" spc="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Devices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3575" y="6198819"/>
            <a:ext cx="1344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rebuchet MS"/>
                <a:cs typeface="Trebuchet MS"/>
              </a:rPr>
              <a:t>Magic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wand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690" y="1478967"/>
            <a:ext cx="2387297" cy="1916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24000"/>
            <a:ext cx="2223516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550" y="1504950"/>
            <a:ext cx="2261870" cy="1790700"/>
          </a:xfrm>
          <a:custGeom>
            <a:avLst/>
            <a:gdLst/>
            <a:ahLst/>
            <a:cxnLst/>
            <a:rect l="l" t="t" r="r" b="b"/>
            <a:pathLst>
              <a:path w="2261870" h="1790700">
                <a:moveTo>
                  <a:pt x="0" y="1790700"/>
                </a:moveTo>
                <a:lnTo>
                  <a:pt x="2261616" y="1790700"/>
                </a:lnTo>
                <a:lnTo>
                  <a:pt x="2261616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7191" y="4126991"/>
            <a:ext cx="2697480" cy="193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4191000"/>
            <a:ext cx="2514600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2150" y="4171950"/>
            <a:ext cx="2552700" cy="1790700"/>
          </a:xfrm>
          <a:custGeom>
            <a:avLst/>
            <a:gdLst/>
            <a:ahLst/>
            <a:cxnLst/>
            <a:rect l="l" t="t" r="r" b="b"/>
            <a:pathLst>
              <a:path w="2552700" h="1790700">
                <a:moveTo>
                  <a:pt x="0" y="1790700"/>
                </a:moveTo>
                <a:lnTo>
                  <a:pt x="2552700" y="1790700"/>
                </a:lnTo>
                <a:lnTo>
                  <a:pt x="2552700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791" y="4126991"/>
            <a:ext cx="2621280" cy="1920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4191000"/>
            <a:ext cx="2438400" cy="1737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750" y="4171950"/>
            <a:ext cx="2476500" cy="1775460"/>
          </a:xfrm>
          <a:custGeom>
            <a:avLst/>
            <a:gdLst/>
            <a:ahLst/>
            <a:cxnLst/>
            <a:rect l="l" t="t" r="r" b="b"/>
            <a:pathLst>
              <a:path w="2476500" h="1775460">
                <a:moveTo>
                  <a:pt x="0" y="1775460"/>
                </a:moveTo>
                <a:lnTo>
                  <a:pt x="2476500" y="1775460"/>
                </a:lnTo>
                <a:lnTo>
                  <a:pt x="2476500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2985" y="4145967"/>
            <a:ext cx="2526086" cy="1916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0" y="4191000"/>
            <a:ext cx="2362200" cy="1752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28950" y="4171950"/>
            <a:ext cx="2400300" cy="1790700"/>
          </a:xfrm>
          <a:custGeom>
            <a:avLst/>
            <a:gdLst/>
            <a:ahLst/>
            <a:cxnLst/>
            <a:rect l="l" t="t" r="r" b="b"/>
            <a:pathLst>
              <a:path w="2400300" h="1790700">
                <a:moveTo>
                  <a:pt x="0" y="1790700"/>
                </a:moveTo>
                <a:lnTo>
                  <a:pt x="2400300" y="1790700"/>
                </a:lnTo>
                <a:lnTo>
                  <a:pt x="2400300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3391" y="1383791"/>
            <a:ext cx="2621280" cy="2011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0" y="1447800"/>
            <a:ext cx="2438400" cy="182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8350" y="1428750"/>
            <a:ext cx="2476500" cy="1866900"/>
          </a:xfrm>
          <a:custGeom>
            <a:avLst/>
            <a:gdLst/>
            <a:ahLst/>
            <a:cxnLst/>
            <a:rect l="l" t="t" r="r" b="b"/>
            <a:pathLst>
              <a:path w="2476500" h="1866900">
                <a:moveTo>
                  <a:pt x="0" y="1866900"/>
                </a:moveTo>
                <a:lnTo>
                  <a:pt x="2476500" y="1866900"/>
                </a:lnTo>
                <a:lnTo>
                  <a:pt x="2476500" y="0"/>
                </a:lnTo>
                <a:lnTo>
                  <a:pt x="0" y="0"/>
                </a:lnTo>
                <a:lnTo>
                  <a:pt x="0" y="1866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4389" y="1478967"/>
            <a:ext cx="2754682" cy="19165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9400" y="1524000"/>
            <a:ext cx="2590800" cy="1752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00350" y="1504950"/>
            <a:ext cx="2628900" cy="1790700"/>
          </a:xfrm>
          <a:custGeom>
            <a:avLst/>
            <a:gdLst/>
            <a:ahLst/>
            <a:cxnLst/>
            <a:rect l="l" t="t" r="r" b="b"/>
            <a:pathLst>
              <a:path w="2628900" h="1790700">
                <a:moveTo>
                  <a:pt x="0" y="1790700"/>
                </a:moveTo>
                <a:lnTo>
                  <a:pt x="2628900" y="1790700"/>
                </a:lnTo>
                <a:lnTo>
                  <a:pt x="2628900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0739" y="3454730"/>
            <a:ext cx="8369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rebuchet MS"/>
                <a:cs typeface="Trebuchet MS"/>
              </a:rPr>
              <a:t>Prio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VR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340" y="6198819"/>
            <a:ext cx="5994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Stem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7375" y="3454730"/>
            <a:ext cx="1406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Razer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Hydra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3228" y="3454730"/>
            <a:ext cx="14097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Leap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0828" y="6122619"/>
            <a:ext cx="1235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rebuchet MS"/>
                <a:cs typeface="Trebuchet MS"/>
              </a:rPr>
              <a:t>Control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VR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35940" y="246075"/>
            <a:ext cx="2576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Devices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442</Words>
  <Application>Microsoft Macintosh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Palatino Linotype</vt:lpstr>
      <vt:lpstr>Times New Roman</vt:lpstr>
      <vt:lpstr>Trebuchet MS</vt:lpstr>
      <vt:lpstr>Wingdings</vt:lpstr>
      <vt:lpstr>Wingdings 3</vt:lpstr>
      <vt:lpstr>Office Theme</vt:lpstr>
      <vt:lpstr>PowerPoint Presentation</vt:lpstr>
      <vt:lpstr>Contents</vt:lpstr>
      <vt:lpstr>What is Virtual Reality?</vt:lpstr>
      <vt:lpstr>Types of Virtual Reality</vt:lpstr>
      <vt:lpstr>Immersive Virtual Reality</vt:lpstr>
      <vt:lpstr>PowerPoint Presentation</vt:lpstr>
      <vt:lpstr>Window on world Virtual Reality</vt:lpstr>
      <vt:lpstr>Hardware Devices</vt:lpstr>
      <vt:lpstr>Input Devices</vt:lpstr>
      <vt:lpstr>Output Devices</vt:lpstr>
      <vt:lpstr>PowerPoint Presentation</vt:lpstr>
      <vt:lpstr>“Try on at any time in the comfort of your home”</vt:lpstr>
      <vt:lpstr>SWOT Analysis of VR- Couture</vt:lpstr>
      <vt:lpstr>Cost to Develop VR-Couture</vt:lpstr>
      <vt:lpstr>How to Scale the App = Profit</vt:lpstr>
      <vt:lpstr>Mockup of VR-Couture Mobile for The Gap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Humzah.Butt@mail.citytech.cuny.edu</cp:lastModifiedBy>
  <cp:revision>8</cp:revision>
  <dcterms:created xsi:type="dcterms:W3CDTF">2020-05-17T20:39:16Z</dcterms:created>
  <dcterms:modified xsi:type="dcterms:W3CDTF">2020-05-18T19:21:30Z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2020-05-17T00:00:00Z</vt:filetime>
  </property>
</Properties>
</file>