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131"/>
    <p:restoredTop sz="94659"/>
  </p:normalViewPr>
  <p:slideViewPr>
    <p:cSldViewPr snapToGrid="0" snapToObjects="1">
      <p:cViewPr>
        <p:scale>
          <a:sx n="83" d="100"/>
          <a:sy n="83" d="100"/>
        </p:scale>
        <p:origin x="1552" y="7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1043A31-381D-6548-9A45-AB41CCDFF5A1}" type="datetimeFigureOut">
              <a:rPr lang="en-US" smtClean="0"/>
              <a:t>5/12/20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49CF63-9397-8B42-B9E9-577C337FF895}" type="slidenum">
              <a:rPr lang="en-US" smtClean="0"/>
              <a:t>‹#›</a:t>
            </a:fld>
            <a:endParaRPr lang="en-US"/>
          </a:p>
        </p:txBody>
      </p:sp>
    </p:spTree>
    <p:extLst>
      <p:ext uri="{BB962C8B-B14F-4D97-AF65-F5344CB8AC3E}">
        <p14:creationId xmlns:p14="http://schemas.microsoft.com/office/powerpoint/2010/main" val="677661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dirty="0"/>
              <a:pPr/>
              <a:t>5/12/20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dirty="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dirty="0"/>
              <a:t>5/12/20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dirty="0"/>
              <a:pPr/>
              <a:t>5/12/20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smtClean="0"/>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dirty="0"/>
              <a:t>5/12/20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dirty="0"/>
              <a:t>5/12/20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dirty="0"/>
              <a:t>5/12/20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dirty="0"/>
              <a:t>5/12/20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dirty="0"/>
              <a:pPr/>
              <a:t>5/12/20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dirty="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dirty="0"/>
              <a:pPr/>
              <a:t>5/12/20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dirty="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5" Type="http://schemas.openxmlformats.org/officeDocument/2006/relationships/image" Target="../media/image9.png"/><Relationship Id="rId6"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 Id="rId3"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1.png"/><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a:xfrm>
            <a:off x="665755" y="5112114"/>
            <a:ext cx="6831673" cy="1086237"/>
          </a:xfrm>
        </p:spPr>
        <p:txBody>
          <a:bodyPr/>
          <a:lstStyle/>
          <a:p>
            <a:r>
              <a:rPr lang="en-US" dirty="0" smtClean="0"/>
              <a:t>By: Humzah Butt</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5442" y="2401171"/>
            <a:ext cx="7340600" cy="2098226"/>
          </a:xfrm>
          <a:prstGeom prst="rect">
            <a:avLst/>
          </a:prstGeom>
        </p:spPr>
      </p:pic>
    </p:spTree>
    <p:extLst>
      <p:ext uri="{BB962C8B-B14F-4D97-AF65-F5344CB8AC3E}">
        <p14:creationId xmlns:p14="http://schemas.microsoft.com/office/powerpoint/2010/main" val="15090414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95865"/>
          </a:xfrm>
        </p:spPr>
        <p:txBody>
          <a:bodyPr/>
          <a:lstStyle/>
          <a:p>
            <a:r>
              <a:rPr lang="en-US" dirty="0" smtClean="0"/>
              <a:t>                    Marketing Mix</a:t>
            </a:r>
            <a:endParaRPr lang="en-US" dirty="0"/>
          </a:p>
        </p:txBody>
      </p:sp>
      <p:sp>
        <p:nvSpPr>
          <p:cNvPr id="3" name="Content Placeholder 2"/>
          <p:cNvSpPr>
            <a:spLocks noGrp="1"/>
          </p:cNvSpPr>
          <p:nvPr>
            <p:ph idx="1"/>
          </p:nvPr>
        </p:nvSpPr>
        <p:spPr>
          <a:xfrm>
            <a:off x="1371600" y="1581665"/>
            <a:ext cx="9601200" cy="4186881"/>
          </a:xfrm>
        </p:spPr>
        <p:txBody>
          <a:bodyPr>
            <a:normAutofit/>
          </a:bodyPr>
          <a:lstStyle/>
          <a:p>
            <a:pPr marL="0" indent="0">
              <a:buNone/>
            </a:pPr>
            <a:r>
              <a:rPr lang="en-US" sz="3200" b="1" dirty="0" smtClean="0"/>
              <a:t>                                     </a:t>
            </a:r>
            <a:r>
              <a:rPr lang="en-US" sz="3200" b="1" u="sng" dirty="0" smtClean="0"/>
              <a:t>Products</a:t>
            </a:r>
          </a:p>
          <a:p>
            <a:pPr marL="0" indent="0">
              <a:buNone/>
            </a:pPr>
            <a:endParaRPr lang="en-US" sz="3200"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800" y="2463800"/>
            <a:ext cx="2280082" cy="3403600"/>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17067" y="2463800"/>
            <a:ext cx="1405467" cy="179817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317067" y="4626982"/>
            <a:ext cx="1405467" cy="1894852"/>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9669" y="2463800"/>
            <a:ext cx="1562100" cy="179817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49669" y="4626982"/>
            <a:ext cx="1562100" cy="1894852"/>
          </a:xfrm>
          <a:prstGeom prst="rect">
            <a:avLst/>
          </a:prstGeom>
        </p:spPr>
      </p:pic>
    </p:spTree>
    <p:extLst>
      <p:ext uri="{BB962C8B-B14F-4D97-AF65-F5344CB8AC3E}">
        <p14:creationId xmlns:p14="http://schemas.microsoft.com/office/powerpoint/2010/main" val="9145344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23081"/>
          </a:xfrm>
        </p:spPr>
        <p:txBody>
          <a:bodyPr/>
          <a:lstStyle/>
          <a:p>
            <a:r>
              <a:rPr lang="en-US" dirty="0" smtClean="0"/>
              <a:t>                    Marketing Mix</a:t>
            </a:r>
            <a:endParaRPr lang="en-US" dirty="0"/>
          </a:p>
        </p:txBody>
      </p:sp>
      <p:sp>
        <p:nvSpPr>
          <p:cNvPr id="3" name="Content Placeholder 2"/>
          <p:cNvSpPr>
            <a:spLocks noGrp="1"/>
          </p:cNvSpPr>
          <p:nvPr>
            <p:ph idx="1"/>
          </p:nvPr>
        </p:nvSpPr>
        <p:spPr>
          <a:xfrm>
            <a:off x="1371600" y="1713053"/>
            <a:ext cx="9601200" cy="4154347"/>
          </a:xfrm>
        </p:spPr>
        <p:txBody>
          <a:bodyPr/>
          <a:lstStyle/>
          <a:p>
            <a:pPr marL="0" indent="0">
              <a:buNone/>
            </a:pPr>
            <a:r>
              <a:rPr lang="en-US" sz="3200" b="1" dirty="0" smtClean="0"/>
              <a:t>                                          </a:t>
            </a:r>
            <a:r>
              <a:rPr lang="en-US" sz="3200" b="1" u="sng" dirty="0" smtClean="0"/>
              <a:t>Price</a:t>
            </a:r>
          </a:p>
          <a:p>
            <a:r>
              <a:rPr lang="en-US" dirty="0" smtClean="0"/>
              <a:t>Coats </a:t>
            </a:r>
            <a:r>
              <a:rPr lang="en-US" dirty="0"/>
              <a:t>: 700 to 4990€</a:t>
            </a:r>
          </a:p>
          <a:p>
            <a:r>
              <a:rPr lang="en-US" dirty="0"/>
              <a:t>Tops : 580 to 3300€</a:t>
            </a:r>
          </a:p>
          <a:p>
            <a:r>
              <a:rPr lang="en-US" dirty="0"/>
              <a:t>Trousers : 950 to 1390€</a:t>
            </a:r>
          </a:p>
          <a:p>
            <a:r>
              <a:rPr lang="en-US" dirty="0"/>
              <a:t>Dresses : 2250 to 6900€</a:t>
            </a:r>
          </a:p>
          <a:p>
            <a:r>
              <a:rPr lang="en-US" dirty="0"/>
              <a:t>Bags : 780 to 3300€</a:t>
            </a:r>
          </a:p>
          <a:p>
            <a:r>
              <a:rPr lang="en-US" dirty="0"/>
              <a:t>Shoes : 380 to 820€</a:t>
            </a:r>
          </a:p>
        </p:txBody>
      </p:sp>
    </p:spTree>
    <p:extLst>
      <p:ext uri="{BB962C8B-B14F-4D97-AF65-F5344CB8AC3E}">
        <p14:creationId xmlns:p14="http://schemas.microsoft.com/office/powerpoint/2010/main" val="11555899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0650" y="685800"/>
            <a:ext cx="4705346" cy="1485900"/>
          </a:xfrm>
        </p:spPr>
        <p:txBody>
          <a:bodyPr>
            <a:normAutofit/>
          </a:bodyPr>
          <a:lstStyle/>
          <a:p>
            <a:r>
              <a:rPr lang="en-US" dirty="0"/>
              <a:t>                    Marketing Mix</a:t>
            </a:r>
          </a:p>
        </p:txBody>
      </p:sp>
      <p:sp>
        <p:nvSpPr>
          <p:cNvPr id="3" name="Content Placeholder 2"/>
          <p:cNvSpPr>
            <a:spLocks noGrp="1"/>
          </p:cNvSpPr>
          <p:nvPr>
            <p:ph idx="1"/>
          </p:nvPr>
        </p:nvSpPr>
        <p:spPr>
          <a:xfrm>
            <a:off x="1390649" y="2286000"/>
            <a:ext cx="4743353" cy="3581400"/>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US" dirty="0"/>
              <a:t>                                         </a:t>
            </a:r>
            <a:r>
              <a:rPr lang="en-US" b="1" u="sng" dirty="0"/>
              <a:t>Place</a:t>
            </a:r>
          </a:p>
          <a:p>
            <a:r>
              <a:rPr lang="en-US" dirty="0"/>
              <a:t>100+ stores worldwide in 4 continents</a:t>
            </a:r>
          </a:p>
          <a:p>
            <a:r>
              <a:rPr lang="en-US" dirty="0"/>
              <a:t>Department stores such as Barneys New York, Bergdorf Goodman, Harrods (London) and </a:t>
            </a:r>
            <a:r>
              <a:rPr lang="en-US" dirty="0" err="1"/>
              <a:t>Galeries</a:t>
            </a:r>
            <a:r>
              <a:rPr lang="en-US" dirty="0"/>
              <a:t> Lafayette (Paris)</a:t>
            </a:r>
          </a:p>
          <a:p>
            <a:r>
              <a:rPr lang="en-US" dirty="0"/>
              <a:t>Very selective distribution</a:t>
            </a:r>
          </a:p>
          <a:p>
            <a:r>
              <a:rPr lang="en-US" dirty="0"/>
              <a:t>No partnerships with e-shops</a:t>
            </a:r>
          </a:p>
          <a:p>
            <a:pPr marL="0" marR="0" lvl="0" indent="0" defTabSz="914400" eaLnBrk="1" fontAlgn="auto" latinLnBrk="0" hangingPunct="1">
              <a:spcBef>
                <a:spcPts val="0"/>
              </a:spcBef>
              <a:spcAft>
                <a:spcPts val="0"/>
              </a:spcAft>
              <a:buClrTx/>
              <a:buSzTx/>
              <a:buFontTx/>
              <a:buNone/>
              <a:tabLst/>
              <a:defRPr/>
            </a:pPr>
            <a:endParaRPr lang="en-US" b="1" u="sng" dirty="0"/>
          </a:p>
        </p:txBody>
      </p:sp>
      <p:pic>
        <p:nvPicPr>
          <p:cNvPr id="5" name="Picture 4"/>
          <p:cNvPicPr>
            <a:picLocks noChangeAspect="1"/>
          </p:cNvPicPr>
          <p:nvPr/>
        </p:nvPicPr>
        <p:blipFill rotWithShape="1">
          <a:blip r:embed="rId2">
            <a:extLst>
              <a:ext uri="{28A0092B-C50C-407E-A947-70E740481C1C}">
                <a14:useLocalDpi xmlns:a14="http://schemas.microsoft.com/office/drawing/2010/main" val="0"/>
              </a:ext>
            </a:extLst>
          </a:blip>
          <a:srcRect t="1283" r="3" b="3"/>
          <a:stretch/>
        </p:blipFill>
        <p:spPr>
          <a:xfrm>
            <a:off x="6742277" y="685801"/>
            <a:ext cx="4806252" cy="2762250"/>
          </a:xfrm>
          <a:prstGeom prst="rect">
            <a:avLst/>
          </a:prstGeom>
        </p:spPr>
      </p:pic>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t="34633" r="-2" b="-2"/>
          <a:stretch/>
        </p:blipFill>
        <p:spPr>
          <a:xfrm>
            <a:off x="6729220" y="3790951"/>
            <a:ext cx="4819307" cy="2402616"/>
          </a:xfrm>
          <a:prstGeom prst="rect">
            <a:avLst/>
          </a:prstGeom>
        </p:spPr>
      </p:pic>
    </p:spTree>
    <p:extLst>
      <p:ext uri="{BB962C8B-B14F-4D97-AF65-F5344CB8AC3E}">
        <p14:creationId xmlns:p14="http://schemas.microsoft.com/office/powerpoint/2010/main" val="1433580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 xmlns:a16="http://schemas.microsoft.com/office/drawing/2014/main" id="{CD5322C4-F75C-437F-A239-D2E23FD4EE4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694712" y="685800"/>
            <a:ext cx="4760685" cy="1485900"/>
          </a:xfrm>
        </p:spPr>
        <p:txBody>
          <a:bodyPr>
            <a:normAutofit/>
          </a:bodyPr>
          <a:lstStyle/>
          <a:p>
            <a:r>
              <a:rPr lang="en-US" dirty="0"/>
              <a:t>                     Marketing Mix</a:t>
            </a:r>
          </a:p>
        </p:txBody>
      </p:sp>
      <p:sp>
        <p:nvSpPr>
          <p:cNvPr id="14" name="Freeform: Shape 13">
            <a:extLst>
              <a:ext uri="{FF2B5EF4-FFF2-40B4-BE49-F238E27FC236}">
                <a16:creationId xmlns="" xmlns:a16="http://schemas.microsoft.com/office/drawing/2014/main" id="{9BEEA9C9-EE31-4A53-B812-CDFE913A41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67832" cy="6858000"/>
          </a:xfrm>
          <a:custGeom>
            <a:avLst/>
            <a:gdLst>
              <a:gd name="connsiteX0" fmla="*/ 2222074 w 6167832"/>
              <a:gd name="connsiteY0" fmla="*/ 0 h 6858000"/>
              <a:gd name="connsiteX1" fmla="*/ 2313514 w 6167832"/>
              <a:gd name="connsiteY1" fmla="*/ 0 h 6858000"/>
              <a:gd name="connsiteX2" fmla="*/ 2313514 w 6167832"/>
              <a:gd name="connsiteY2" fmla="*/ 1289050 h 6858000"/>
              <a:gd name="connsiteX3" fmla="*/ 2315124 w 6167832"/>
              <a:gd name="connsiteY3" fmla="*/ 1289050 h 6858000"/>
              <a:gd name="connsiteX4" fmla="*/ 2315124 w 6167832"/>
              <a:gd name="connsiteY4" fmla="*/ 3064146 h 6858000"/>
              <a:gd name="connsiteX5" fmla="*/ 4113801 w 6167832"/>
              <a:gd name="connsiteY5" fmla="*/ 3064146 h 6858000"/>
              <a:gd name="connsiteX6" fmla="*/ 4113801 w 6167832"/>
              <a:gd name="connsiteY6" fmla="*/ 3991970 h 6858000"/>
              <a:gd name="connsiteX7" fmla="*/ 6097611 w 6167832"/>
              <a:gd name="connsiteY7" fmla="*/ 3991970 h 6858000"/>
              <a:gd name="connsiteX8" fmla="*/ 6097611 w 6167832"/>
              <a:gd name="connsiteY8" fmla="*/ 401294 h 6858000"/>
              <a:gd name="connsiteX9" fmla="*/ 6096001 w 6167832"/>
              <a:gd name="connsiteY9" fmla="*/ 401294 h 6858000"/>
              <a:gd name="connsiteX10" fmla="*/ 6096001 w 6167832"/>
              <a:gd name="connsiteY10" fmla="*/ 0 h 6858000"/>
              <a:gd name="connsiteX11" fmla="*/ 6167832 w 6167832"/>
              <a:gd name="connsiteY11" fmla="*/ 0 h 6858000"/>
              <a:gd name="connsiteX12" fmla="*/ 6167832 w 6167832"/>
              <a:gd name="connsiteY12" fmla="*/ 6858000 h 6858000"/>
              <a:gd name="connsiteX13" fmla="*/ 6096000 w 6167832"/>
              <a:gd name="connsiteY13" fmla="*/ 6858000 h 6858000"/>
              <a:gd name="connsiteX14" fmla="*/ 6096000 w 6167832"/>
              <a:gd name="connsiteY14" fmla="*/ 4070350 h 6858000"/>
              <a:gd name="connsiteX15" fmla="*/ 4099283 w 6167832"/>
              <a:gd name="connsiteY15" fmla="*/ 4070350 h 6858000"/>
              <a:gd name="connsiteX16" fmla="*/ 4099283 w 6167832"/>
              <a:gd name="connsiteY16" fmla="*/ 6858000 h 6858000"/>
              <a:gd name="connsiteX17" fmla="*/ 4023084 w 6167832"/>
              <a:gd name="connsiteY17" fmla="*/ 6858000 h 6858000"/>
              <a:gd name="connsiteX18" fmla="*/ 4023084 w 6167832"/>
              <a:gd name="connsiteY18" fmla="*/ 3142771 h 6858000"/>
              <a:gd name="connsiteX19" fmla="*/ 0 w 6167832"/>
              <a:gd name="connsiteY19" fmla="*/ 3142771 h 6858000"/>
              <a:gd name="connsiteX20" fmla="*/ 0 w 6167832"/>
              <a:gd name="connsiteY20" fmla="*/ 3051330 h 6858000"/>
              <a:gd name="connsiteX21" fmla="*/ 2222074 w 6167832"/>
              <a:gd name="connsiteY21" fmla="*/ 305133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6167832" h="6858000">
                <a:moveTo>
                  <a:pt x="2222074" y="0"/>
                </a:moveTo>
                <a:lnTo>
                  <a:pt x="2313514" y="0"/>
                </a:lnTo>
                <a:lnTo>
                  <a:pt x="2313514" y="1289050"/>
                </a:lnTo>
                <a:lnTo>
                  <a:pt x="2315124" y="1289050"/>
                </a:lnTo>
                <a:lnTo>
                  <a:pt x="2315124" y="3064146"/>
                </a:lnTo>
                <a:lnTo>
                  <a:pt x="4113801" y="3064146"/>
                </a:lnTo>
                <a:lnTo>
                  <a:pt x="4113801" y="3991970"/>
                </a:lnTo>
                <a:lnTo>
                  <a:pt x="6097611" y="3991970"/>
                </a:lnTo>
                <a:lnTo>
                  <a:pt x="6097611" y="401294"/>
                </a:lnTo>
                <a:lnTo>
                  <a:pt x="6096001" y="401294"/>
                </a:lnTo>
                <a:lnTo>
                  <a:pt x="6096001" y="0"/>
                </a:lnTo>
                <a:lnTo>
                  <a:pt x="6167832" y="0"/>
                </a:lnTo>
                <a:lnTo>
                  <a:pt x="6167832" y="6858000"/>
                </a:lnTo>
                <a:lnTo>
                  <a:pt x="6096000" y="6858000"/>
                </a:lnTo>
                <a:lnTo>
                  <a:pt x="6096000" y="4070350"/>
                </a:lnTo>
                <a:lnTo>
                  <a:pt x="4099283" y="4070350"/>
                </a:lnTo>
                <a:lnTo>
                  <a:pt x="4099283" y="6858000"/>
                </a:lnTo>
                <a:lnTo>
                  <a:pt x="4023084" y="6858000"/>
                </a:lnTo>
                <a:lnTo>
                  <a:pt x="4023084" y="3142771"/>
                </a:lnTo>
                <a:lnTo>
                  <a:pt x="0" y="3142771"/>
                </a:lnTo>
                <a:lnTo>
                  <a:pt x="0" y="3051330"/>
                </a:lnTo>
                <a:lnTo>
                  <a:pt x="2222074" y="3051330"/>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259" y="340986"/>
            <a:ext cx="1630638" cy="248957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9731" y="340985"/>
            <a:ext cx="3092642" cy="248957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7386" y="3420993"/>
            <a:ext cx="2273988" cy="2985632"/>
          </a:xfrm>
          <a:prstGeom prst="rect">
            <a:avLst/>
          </a:prstGeom>
        </p:spPr>
      </p:pic>
      <p:sp>
        <p:nvSpPr>
          <p:cNvPr id="3" name="Content Placeholder 2"/>
          <p:cNvSpPr>
            <a:spLocks noGrp="1"/>
          </p:cNvSpPr>
          <p:nvPr>
            <p:ph idx="1"/>
          </p:nvPr>
        </p:nvSpPr>
        <p:spPr>
          <a:xfrm>
            <a:off x="6694714" y="2285999"/>
            <a:ext cx="4760685" cy="3749831"/>
          </a:xfrm>
        </p:spPr>
        <p:txBody>
          <a:bodyPr>
            <a:normAutofit/>
          </a:bodyPr>
          <a:lstStyle/>
          <a:p>
            <a:pPr marL="0" marR="0" lvl="0" indent="0" defTabSz="914400" eaLnBrk="1" fontAlgn="auto" latinLnBrk="0" hangingPunct="1">
              <a:spcBef>
                <a:spcPts val="0"/>
              </a:spcBef>
              <a:spcAft>
                <a:spcPts val="0"/>
              </a:spcAft>
              <a:buClrTx/>
              <a:buSzTx/>
              <a:buFontTx/>
              <a:buNone/>
              <a:tabLst/>
              <a:defRPr/>
            </a:pPr>
            <a:r>
              <a:rPr lang="en-US" dirty="0"/>
              <a:t>                                    </a:t>
            </a:r>
            <a:r>
              <a:rPr lang="en-US" b="1" u="sng" dirty="0"/>
              <a:t>Promotion</a:t>
            </a:r>
          </a:p>
          <a:p>
            <a:r>
              <a:rPr lang="en-US" dirty="0"/>
              <a:t>Very traditional ads</a:t>
            </a:r>
          </a:p>
          <a:p>
            <a:r>
              <a:rPr lang="en-US" dirty="0"/>
              <a:t>No presence on social media</a:t>
            </a:r>
          </a:p>
          <a:p>
            <a:r>
              <a:rPr lang="en-US" dirty="0"/>
              <a:t>No E-shops</a:t>
            </a:r>
          </a:p>
          <a:p>
            <a:r>
              <a:rPr lang="en-US" dirty="0"/>
              <a:t>Strong image control</a:t>
            </a:r>
          </a:p>
          <a:p>
            <a:pPr marL="0" marR="0" lvl="0" indent="0" defTabSz="914400" eaLnBrk="1" fontAlgn="auto" latinLnBrk="0" hangingPunct="1">
              <a:spcBef>
                <a:spcPts val="0"/>
              </a:spcBef>
              <a:spcAft>
                <a:spcPts val="0"/>
              </a:spcAft>
              <a:buClrTx/>
              <a:buSzTx/>
              <a:buFontTx/>
              <a:buNone/>
              <a:tabLst/>
              <a:defRPr/>
            </a:pPr>
            <a:endParaRPr lang="en-US" b="1" u="sng"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31185" y="4266499"/>
            <a:ext cx="1573879" cy="2367269"/>
          </a:xfrm>
          <a:prstGeom prst="rect">
            <a:avLst/>
          </a:prstGeom>
        </p:spPr>
      </p:pic>
      <p:sp>
        <p:nvSpPr>
          <p:cNvPr id="8" name="TextBox 7"/>
          <p:cNvSpPr txBox="1"/>
          <p:nvPr/>
        </p:nvSpPr>
        <p:spPr>
          <a:xfrm>
            <a:off x="7455877" y="-2426677"/>
            <a:ext cx="184731" cy="646331"/>
          </a:xfrm>
          <a:prstGeom prst="rect">
            <a:avLst/>
          </a:prstGeom>
          <a:noFill/>
        </p:spPr>
        <p:txBody>
          <a:bodyPr wrap="none" rtlCol="0">
            <a:spAutoFit/>
          </a:bodyPr>
          <a:lstStyle/>
          <a:p>
            <a:endParaRPr lang="en-US" dirty="0" smtClean="0"/>
          </a:p>
          <a:p>
            <a:endParaRPr lang="en-US" dirty="0"/>
          </a:p>
        </p:txBody>
      </p:sp>
    </p:spTree>
    <p:extLst>
      <p:ext uri="{BB962C8B-B14F-4D97-AF65-F5344CB8AC3E}">
        <p14:creationId xmlns:p14="http://schemas.microsoft.com/office/powerpoint/2010/main" val="4278268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204626-2220-4678-A939-FD94EA7B53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dirty="0"/>
              <a:t>   </a:t>
            </a:r>
            <a:r>
              <a:rPr lang="en-US" dirty="0" smtClean="0"/>
              <a:t>Competitive </a:t>
            </a:r>
            <a:r>
              <a:rPr lang="en-US" dirty="0"/>
              <a:t>Analysis</a:t>
            </a:r>
          </a:p>
        </p:txBody>
      </p:sp>
      <p:sp>
        <p:nvSpPr>
          <p:cNvPr id="3" name="Content Placeholder 2"/>
          <p:cNvSpPr>
            <a:spLocks noGrp="1"/>
          </p:cNvSpPr>
          <p:nvPr>
            <p:ph idx="1"/>
          </p:nvPr>
        </p:nvSpPr>
        <p:spPr>
          <a:xfrm>
            <a:off x="784743" y="2286000"/>
            <a:ext cx="5958837" cy="3581400"/>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dirty="0"/>
              <a:t>                        </a:t>
            </a:r>
            <a:r>
              <a:rPr lang="en-US" b="1" dirty="0"/>
              <a:t>Competitor: </a:t>
            </a:r>
            <a:r>
              <a:rPr lang="en-US" b="1" dirty="0" err="1"/>
              <a:t>Jil</a:t>
            </a:r>
            <a:r>
              <a:rPr lang="en-US" b="1" dirty="0"/>
              <a:t> Sander </a:t>
            </a:r>
          </a:p>
          <a:p>
            <a:pPr>
              <a:spcBef>
                <a:spcPts val="0"/>
              </a:spcBef>
              <a:spcAft>
                <a:spcPts val="600"/>
              </a:spcAft>
            </a:pPr>
            <a:r>
              <a:rPr lang="en-US" dirty="0"/>
              <a:t>The fashion house “</a:t>
            </a:r>
            <a:r>
              <a:rPr lang="en-US" dirty="0" err="1"/>
              <a:t>Jil</a:t>
            </a:r>
            <a:r>
              <a:rPr lang="en-US" dirty="0"/>
              <a:t> Sander” was founded in </a:t>
            </a:r>
            <a:r>
              <a:rPr lang="en-US" dirty="0" err="1"/>
              <a:t>Rotherbaum</a:t>
            </a:r>
            <a:r>
              <a:rPr lang="en-US" dirty="0"/>
              <a:t>, Germany in 1968 by </a:t>
            </a:r>
            <a:r>
              <a:rPr lang="en-US" dirty="0" err="1"/>
              <a:t>Jil</a:t>
            </a:r>
            <a:r>
              <a:rPr lang="en-US" dirty="0"/>
              <a:t> Sander</a:t>
            </a:r>
          </a:p>
          <a:p>
            <a:pPr>
              <a:spcBef>
                <a:spcPts val="0"/>
              </a:spcBef>
              <a:spcAft>
                <a:spcPts val="600"/>
              </a:spcAft>
            </a:pPr>
            <a:endParaRPr lang="en-US" dirty="0"/>
          </a:p>
          <a:p>
            <a:pPr marL="0" indent="0">
              <a:spcBef>
                <a:spcPts val="0"/>
              </a:spcBef>
              <a:spcAft>
                <a:spcPts val="600"/>
              </a:spcAft>
              <a:buNone/>
            </a:pPr>
            <a:r>
              <a:rPr lang="en-US" u="sng" dirty="0"/>
              <a:t>Product Range</a:t>
            </a:r>
          </a:p>
          <a:p>
            <a:pPr>
              <a:spcBef>
                <a:spcPts val="0"/>
              </a:spcBef>
              <a:spcAft>
                <a:spcPts val="600"/>
              </a:spcAft>
            </a:pPr>
            <a:r>
              <a:rPr lang="en-US" dirty="0"/>
              <a:t>Woman Clothing</a:t>
            </a:r>
          </a:p>
          <a:p>
            <a:pPr>
              <a:spcBef>
                <a:spcPts val="0"/>
              </a:spcBef>
              <a:spcAft>
                <a:spcPts val="600"/>
              </a:spcAft>
            </a:pPr>
            <a:r>
              <a:rPr lang="en-US" dirty="0"/>
              <a:t>Men Clothing</a:t>
            </a:r>
          </a:p>
          <a:p>
            <a:pPr>
              <a:spcBef>
                <a:spcPts val="0"/>
              </a:spcBef>
              <a:spcAft>
                <a:spcPts val="600"/>
              </a:spcAft>
            </a:pPr>
            <a:r>
              <a:rPr lang="en-US" dirty="0"/>
              <a:t>Accessories</a:t>
            </a:r>
          </a:p>
          <a:p>
            <a:pPr>
              <a:spcBef>
                <a:spcPts val="0"/>
              </a:spcBef>
              <a:spcAft>
                <a:spcPts val="600"/>
              </a:spcAft>
            </a:pPr>
            <a:r>
              <a:rPr lang="en-US"/>
              <a:t>Fragrances</a:t>
            </a:r>
            <a:endParaRPr lang="en-US" dirty="0"/>
          </a:p>
        </p:txBody>
      </p:sp>
      <p:sp>
        <p:nvSpPr>
          <p:cNvPr id="11" name="Rectangle 10">
            <a:extLst>
              <a:ext uri="{FF2B5EF4-FFF2-40B4-BE49-F238E27FC236}">
                <a16:creationId xmlns="" xmlns:a16="http://schemas.microsoft.com/office/drawing/2014/main" id="{EB97D8A6-1C5A-42B6-AE78-F3D0F9BDF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52340" y="809911"/>
            <a:ext cx="3299579" cy="5237426"/>
          </a:xfrm>
          <a:prstGeom prst="rect">
            <a:avLst/>
          </a:prstGeom>
        </p:spPr>
      </p:pic>
    </p:spTree>
    <p:extLst>
      <p:ext uri="{BB962C8B-B14F-4D97-AF65-F5344CB8AC3E}">
        <p14:creationId xmlns:p14="http://schemas.microsoft.com/office/powerpoint/2010/main" val="3841379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 xmlns:a16="http://schemas.microsoft.com/office/drawing/2014/main" id="{9A204626-2220-4678-A939-FD94EA7B5362}"/>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784743" y="685800"/>
            <a:ext cx="5958837" cy="1485900"/>
          </a:xfrm>
        </p:spPr>
        <p:txBody>
          <a:bodyPr>
            <a:normAutofit/>
          </a:bodyPr>
          <a:lstStyle/>
          <a:p>
            <a:r>
              <a:rPr lang="en-US"/>
              <a:t>   </a:t>
            </a:r>
            <a:r>
              <a:rPr lang="en-US" smtClean="0"/>
              <a:t>Competitive </a:t>
            </a:r>
            <a:r>
              <a:rPr lang="en-US" dirty="0"/>
              <a:t>Analysis   </a:t>
            </a:r>
          </a:p>
        </p:txBody>
      </p:sp>
      <p:sp>
        <p:nvSpPr>
          <p:cNvPr id="3" name="Content Placeholder 2"/>
          <p:cNvSpPr>
            <a:spLocks noGrp="1"/>
          </p:cNvSpPr>
          <p:nvPr>
            <p:ph idx="1"/>
          </p:nvPr>
        </p:nvSpPr>
        <p:spPr>
          <a:xfrm>
            <a:off x="784743" y="2286000"/>
            <a:ext cx="5958837" cy="3581400"/>
          </a:xfrm>
        </p:spPr>
        <p:txBody>
          <a:bodyPr>
            <a:normAutofit/>
          </a:bodyPr>
          <a:lstStyle/>
          <a:p>
            <a:pPr marL="0" marR="0" lvl="0" indent="0" defTabSz="914400" eaLnBrk="1" fontAlgn="auto" latinLnBrk="0" hangingPunct="1">
              <a:spcBef>
                <a:spcPts val="0"/>
              </a:spcBef>
              <a:spcAft>
                <a:spcPts val="600"/>
              </a:spcAft>
              <a:buClrTx/>
              <a:buSzTx/>
              <a:buFontTx/>
              <a:buNone/>
              <a:tabLst/>
              <a:defRPr/>
            </a:pPr>
            <a:r>
              <a:rPr lang="en-US" sz="1900" b="1" u="sng" dirty="0"/>
              <a:t>Target and Positioning</a:t>
            </a:r>
          </a:p>
          <a:p>
            <a:pPr>
              <a:spcBef>
                <a:spcPts val="0"/>
              </a:spcBef>
              <a:spcAft>
                <a:spcPts val="600"/>
              </a:spcAft>
            </a:pPr>
            <a:r>
              <a:rPr lang="en-US" sz="1900" dirty="0"/>
              <a:t>Women: </a:t>
            </a:r>
            <a:r>
              <a:rPr lang="en-US" sz="1900" dirty="0" smtClean="0"/>
              <a:t>30</a:t>
            </a:r>
            <a:r>
              <a:rPr lang="en-US" sz="1900" dirty="0"/>
              <a:t>+</a:t>
            </a:r>
          </a:p>
          <a:p>
            <a:pPr>
              <a:spcBef>
                <a:spcPts val="0"/>
              </a:spcBef>
              <a:spcAft>
                <a:spcPts val="600"/>
              </a:spcAft>
            </a:pPr>
            <a:r>
              <a:rPr lang="en-US" sz="1900" dirty="0"/>
              <a:t>Fashion Aware</a:t>
            </a:r>
          </a:p>
          <a:p>
            <a:pPr>
              <a:spcBef>
                <a:spcPts val="0"/>
              </a:spcBef>
              <a:spcAft>
                <a:spcPts val="600"/>
              </a:spcAft>
            </a:pPr>
            <a:r>
              <a:rPr lang="en-US" sz="1900" dirty="0"/>
              <a:t>High Income</a:t>
            </a:r>
          </a:p>
          <a:p>
            <a:pPr>
              <a:spcBef>
                <a:spcPts val="0"/>
              </a:spcBef>
              <a:spcAft>
                <a:spcPts val="600"/>
              </a:spcAft>
            </a:pPr>
            <a:r>
              <a:rPr lang="en-US" sz="1900" dirty="0"/>
              <a:t>Educated</a:t>
            </a:r>
          </a:p>
          <a:p>
            <a:pPr>
              <a:spcBef>
                <a:spcPts val="0"/>
              </a:spcBef>
              <a:spcAft>
                <a:spcPts val="600"/>
              </a:spcAft>
            </a:pPr>
            <a:endParaRPr lang="en-US" sz="1900" dirty="0"/>
          </a:p>
          <a:p>
            <a:pPr>
              <a:spcBef>
                <a:spcPts val="0"/>
              </a:spcBef>
              <a:spcAft>
                <a:spcPts val="600"/>
              </a:spcAft>
            </a:pPr>
            <a:r>
              <a:rPr lang="en-US" sz="1900" dirty="0"/>
              <a:t>Minimalistic</a:t>
            </a:r>
          </a:p>
          <a:p>
            <a:pPr>
              <a:spcBef>
                <a:spcPts val="0"/>
              </a:spcBef>
              <a:spcAft>
                <a:spcPts val="600"/>
              </a:spcAft>
            </a:pPr>
            <a:r>
              <a:rPr lang="en-US" sz="1900" dirty="0" smtClean="0"/>
              <a:t>Playing with </a:t>
            </a:r>
            <a:r>
              <a:rPr lang="en-US" sz="1900" dirty="0" err="1" smtClean="0"/>
              <a:t>Femini</a:t>
            </a:r>
            <a:r>
              <a:rPr lang="en-US" sz="1900" dirty="0" smtClean="0"/>
              <a:t>/Masculinity</a:t>
            </a:r>
            <a:endParaRPr lang="en-US" sz="1900" dirty="0"/>
          </a:p>
          <a:p>
            <a:pPr>
              <a:spcBef>
                <a:spcPts val="0"/>
              </a:spcBef>
              <a:spcAft>
                <a:spcPts val="600"/>
              </a:spcAft>
            </a:pPr>
            <a:r>
              <a:rPr lang="en-US" sz="1900" dirty="0" smtClean="0"/>
              <a:t>Simple</a:t>
            </a:r>
            <a:endParaRPr lang="en-US" sz="1900" dirty="0"/>
          </a:p>
        </p:txBody>
      </p:sp>
      <p:sp>
        <p:nvSpPr>
          <p:cNvPr id="11" name="Rectangle 10">
            <a:extLst>
              <a:ext uri="{FF2B5EF4-FFF2-40B4-BE49-F238E27FC236}">
                <a16:creationId xmlns="" xmlns:a16="http://schemas.microsoft.com/office/drawing/2014/main" id="{EB97D8A6-1C5A-42B6-AE78-F3D0F9BDF024}"/>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383661" y="0"/>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93725" y="639704"/>
            <a:ext cx="2816808" cy="5577840"/>
          </a:xfrm>
          <a:prstGeom prst="rect">
            <a:avLst/>
          </a:prstGeom>
        </p:spPr>
      </p:pic>
    </p:spTree>
    <p:extLst>
      <p:ext uri="{BB962C8B-B14F-4D97-AF65-F5344CB8AC3E}">
        <p14:creationId xmlns:p14="http://schemas.microsoft.com/office/powerpoint/2010/main" val="18908296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0491"/>
          </a:xfrm>
        </p:spPr>
        <p:txBody>
          <a:bodyPr/>
          <a:lstStyle/>
          <a:p>
            <a:r>
              <a:rPr lang="en-US" smtClean="0"/>
              <a:t>              Competitive Analysis</a:t>
            </a:r>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75680" y="1496291"/>
            <a:ext cx="5793039" cy="3202329"/>
          </a:xfrm>
        </p:spPr>
      </p:pic>
      <p:sp>
        <p:nvSpPr>
          <p:cNvPr id="6" name="TextBox 5"/>
          <p:cNvSpPr txBox="1"/>
          <p:nvPr/>
        </p:nvSpPr>
        <p:spPr>
          <a:xfrm>
            <a:off x="3275681" y="4698620"/>
            <a:ext cx="2680982" cy="646331"/>
          </a:xfrm>
          <a:prstGeom prst="rect">
            <a:avLst/>
          </a:prstGeom>
          <a:noFill/>
        </p:spPr>
        <p:txBody>
          <a:bodyPr wrap="square" rtlCol="0">
            <a:spAutoFit/>
          </a:bodyPr>
          <a:lstStyle/>
          <a:p>
            <a:r>
              <a:rPr lang="en-US" dirty="0" smtClean="0"/>
              <a:t>             </a:t>
            </a:r>
            <a:r>
              <a:rPr lang="en-US" b="1" dirty="0" err="1" smtClean="0"/>
              <a:t>Jil</a:t>
            </a:r>
            <a:r>
              <a:rPr lang="en-US" b="1" dirty="0" smtClean="0"/>
              <a:t> Sander</a:t>
            </a:r>
          </a:p>
          <a:p>
            <a:r>
              <a:rPr lang="en-US" dirty="0" smtClean="0"/>
              <a:t>         Price: 650 EUR</a:t>
            </a:r>
            <a:endParaRPr lang="en-US" dirty="0"/>
          </a:p>
        </p:txBody>
      </p:sp>
      <p:sp>
        <p:nvSpPr>
          <p:cNvPr id="7" name="TextBox 6"/>
          <p:cNvSpPr txBox="1"/>
          <p:nvPr/>
        </p:nvSpPr>
        <p:spPr>
          <a:xfrm>
            <a:off x="6512017" y="4698620"/>
            <a:ext cx="2339162" cy="646331"/>
          </a:xfrm>
          <a:prstGeom prst="rect">
            <a:avLst/>
          </a:prstGeom>
          <a:noFill/>
        </p:spPr>
        <p:txBody>
          <a:bodyPr wrap="square" rtlCol="0">
            <a:spAutoFit/>
          </a:bodyPr>
          <a:lstStyle/>
          <a:p>
            <a:r>
              <a:rPr lang="en-US" dirty="0" smtClean="0"/>
              <a:t>             </a:t>
            </a:r>
            <a:r>
              <a:rPr lang="en-US" b="1" dirty="0" smtClean="0"/>
              <a:t>Celine</a:t>
            </a:r>
          </a:p>
          <a:p>
            <a:r>
              <a:rPr lang="en-US" dirty="0" smtClean="0"/>
              <a:t>       Price: 739 EUR</a:t>
            </a:r>
            <a:endParaRPr lang="en-US" dirty="0"/>
          </a:p>
        </p:txBody>
      </p:sp>
    </p:spTree>
    <p:extLst>
      <p:ext uri="{BB962C8B-B14F-4D97-AF65-F5344CB8AC3E}">
        <p14:creationId xmlns:p14="http://schemas.microsoft.com/office/powerpoint/2010/main" val="17795317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077686"/>
          </a:xfrm>
        </p:spPr>
        <p:txBody>
          <a:bodyPr/>
          <a:lstStyle/>
          <a:p>
            <a:r>
              <a:rPr lang="en-US" dirty="0" smtClean="0"/>
              <a:t>               Competitive Analysis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02180" y="1763486"/>
            <a:ext cx="3940040" cy="2743200"/>
          </a:xfrm>
        </p:spPr>
      </p:pic>
      <p:sp>
        <p:nvSpPr>
          <p:cNvPr id="6" name="TextBox 5"/>
          <p:cNvSpPr txBox="1"/>
          <p:nvPr/>
        </p:nvSpPr>
        <p:spPr>
          <a:xfrm>
            <a:off x="4202180" y="4506686"/>
            <a:ext cx="1654620" cy="646331"/>
          </a:xfrm>
          <a:prstGeom prst="rect">
            <a:avLst/>
          </a:prstGeom>
          <a:noFill/>
        </p:spPr>
        <p:txBody>
          <a:bodyPr wrap="none" rtlCol="0">
            <a:spAutoFit/>
          </a:bodyPr>
          <a:lstStyle/>
          <a:p>
            <a:r>
              <a:rPr lang="en-US" dirty="0" smtClean="0"/>
              <a:t>     </a:t>
            </a:r>
            <a:r>
              <a:rPr lang="en-US" b="1" dirty="0" err="1" smtClean="0"/>
              <a:t>Jil</a:t>
            </a:r>
            <a:r>
              <a:rPr lang="en-US" b="1" dirty="0" smtClean="0"/>
              <a:t> Sander</a:t>
            </a:r>
          </a:p>
          <a:p>
            <a:r>
              <a:rPr lang="en-US" dirty="0" smtClean="0"/>
              <a:t>Price: 405 EUR</a:t>
            </a:r>
            <a:endParaRPr lang="en-US" dirty="0"/>
          </a:p>
        </p:txBody>
      </p:sp>
      <p:sp>
        <p:nvSpPr>
          <p:cNvPr id="7" name="TextBox 6"/>
          <p:cNvSpPr txBox="1"/>
          <p:nvPr/>
        </p:nvSpPr>
        <p:spPr>
          <a:xfrm>
            <a:off x="6487600" y="4478442"/>
            <a:ext cx="1654620" cy="646331"/>
          </a:xfrm>
          <a:prstGeom prst="rect">
            <a:avLst/>
          </a:prstGeom>
          <a:noFill/>
        </p:spPr>
        <p:txBody>
          <a:bodyPr wrap="none" rtlCol="0">
            <a:spAutoFit/>
          </a:bodyPr>
          <a:lstStyle/>
          <a:p>
            <a:r>
              <a:rPr lang="en-US" dirty="0" smtClean="0"/>
              <a:t>       </a:t>
            </a:r>
            <a:r>
              <a:rPr lang="en-US" b="1" dirty="0" smtClean="0"/>
              <a:t>Celine</a:t>
            </a:r>
          </a:p>
          <a:p>
            <a:r>
              <a:rPr lang="en-US" dirty="0" smtClean="0"/>
              <a:t>Price: 680 EUR</a:t>
            </a:r>
            <a:endParaRPr lang="en-US" dirty="0"/>
          </a:p>
        </p:txBody>
      </p:sp>
    </p:spTree>
    <p:extLst>
      <p:ext uri="{BB962C8B-B14F-4D97-AF65-F5344CB8AC3E}">
        <p14:creationId xmlns:p14="http://schemas.microsoft.com/office/powerpoint/2010/main" val="14098577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09368"/>
          </a:xfrm>
        </p:spPr>
        <p:txBody>
          <a:bodyPr/>
          <a:lstStyle/>
          <a:p>
            <a:r>
              <a:rPr lang="en-US" dirty="0" smtClean="0"/>
              <a:t>              </a:t>
            </a:r>
            <a:r>
              <a:rPr lang="en-US" dirty="0" smtClean="0"/>
              <a:t>  Competitive </a:t>
            </a:r>
            <a:r>
              <a:rPr lang="en-US" dirty="0" smtClean="0"/>
              <a:t>Analysis</a:t>
            </a:r>
            <a:endParaRPr lang="en-US" dirty="0"/>
          </a:p>
        </p:txBody>
      </p:sp>
      <p:pic>
        <p:nvPicPr>
          <p:cNvPr id="3" name="Content Placeholder 2"/>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829050" y="1495168"/>
            <a:ext cx="4686300" cy="2952846"/>
          </a:xfrm>
        </p:spPr>
      </p:pic>
      <p:sp>
        <p:nvSpPr>
          <p:cNvPr id="4" name="TextBox 3"/>
          <p:cNvSpPr txBox="1"/>
          <p:nvPr/>
        </p:nvSpPr>
        <p:spPr>
          <a:xfrm>
            <a:off x="3998563" y="4448014"/>
            <a:ext cx="1643783" cy="646331"/>
          </a:xfrm>
          <a:prstGeom prst="rect">
            <a:avLst/>
          </a:prstGeom>
          <a:noFill/>
        </p:spPr>
        <p:txBody>
          <a:bodyPr wrap="none" rtlCol="0">
            <a:spAutoFit/>
          </a:bodyPr>
          <a:lstStyle/>
          <a:p>
            <a:r>
              <a:rPr lang="en-US" dirty="0" smtClean="0"/>
              <a:t>    </a:t>
            </a:r>
            <a:r>
              <a:rPr lang="en-US" b="1" dirty="0" err="1" smtClean="0"/>
              <a:t>Jil</a:t>
            </a:r>
            <a:r>
              <a:rPr lang="en-US" b="1" dirty="0" smtClean="0"/>
              <a:t> Sander</a:t>
            </a:r>
          </a:p>
          <a:p>
            <a:r>
              <a:rPr lang="en-US" dirty="0" smtClean="0"/>
              <a:t>Price: 331 EUR</a:t>
            </a:r>
            <a:endParaRPr lang="en-US" dirty="0"/>
          </a:p>
        </p:txBody>
      </p:sp>
      <p:sp>
        <p:nvSpPr>
          <p:cNvPr id="6" name="TextBox 5"/>
          <p:cNvSpPr txBox="1"/>
          <p:nvPr/>
        </p:nvSpPr>
        <p:spPr>
          <a:xfrm>
            <a:off x="6741762" y="4448014"/>
            <a:ext cx="1654620" cy="646331"/>
          </a:xfrm>
          <a:prstGeom prst="rect">
            <a:avLst/>
          </a:prstGeom>
          <a:noFill/>
        </p:spPr>
        <p:txBody>
          <a:bodyPr wrap="none" rtlCol="0">
            <a:spAutoFit/>
          </a:bodyPr>
          <a:lstStyle/>
          <a:p>
            <a:r>
              <a:rPr lang="en-US" dirty="0" smtClean="0"/>
              <a:t>        </a:t>
            </a:r>
            <a:r>
              <a:rPr lang="en-US" b="1" dirty="0" smtClean="0"/>
              <a:t>Celine</a:t>
            </a:r>
          </a:p>
          <a:p>
            <a:r>
              <a:rPr lang="en-US" dirty="0" smtClean="0"/>
              <a:t>Price: 603 EUR</a:t>
            </a:r>
            <a:endParaRPr lang="en-US" dirty="0"/>
          </a:p>
        </p:txBody>
      </p:sp>
    </p:spTree>
    <p:extLst>
      <p:ext uri="{BB962C8B-B14F-4D97-AF65-F5344CB8AC3E}">
        <p14:creationId xmlns:p14="http://schemas.microsoft.com/office/powerpoint/2010/main" val="10805170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724546"/>
          </a:xfrm>
        </p:spPr>
        <p:txBody>
          <a:bodyPr/>
          <a:lstStyle/>
          <a:p>
            <a:r>
              <a:rPr lang="en-US" dirty="0" smtClean="0"/>
              <a:t>                   Positioning Map</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506474" y="1741159"/>
            <a:ext cx="7331452" cy="3853729"/>
          </a:xfrm>
        </p:spPr>
      </p:pic>
    </p:spTree>
    <p:extLst>
      <p:ext uri="{BB962C8B-B14F-4D97-AF65-F5344CB8AC3E}">
        <p14:creationId xmlns:p14="http://schemas.microsoft.com/office/powerpoint/2010/main" val="15760391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1600" y="2286000"/>
            <a:ext cx="9601200" cy="3718193"/>
          </a:xfrm>
        </p:spPr>
        <p:txBody>
          <a:bodyPr>
            <a:normAutofit/>
          </a:bodyPr>
          <a:lstStyle/>
          <a:p>
            <a:pPr marL="0" indent="0">
              <a:buNone/>
            </a:pPr>
            <a:r>
              <a:rPr lang="en-US" sz="3600" u="sng" dirty="0" smtClean="0"/>
              <a:t>Plan</a:t>
            </a:r>
          </a:p>
          <a:p>
            <a:pPr>
              <a:buFont typeface="Wingdings" charset="2"/>
              <a:buChar char="§"/>
            </a:pPr>
            <a:r>
              <a:rPr lang="en-US" dirty="0" smtClean="0"/>
              <a:t>Analysis of the Brand				</a:t>
            </a:r>
          </a:p>
          <a:p>
            <a:pPr>
              <a:buFont typeface="Arial" charset="0"/>
              <a:buChar char="•"/>
            </a:pPr>
            <a:r>
              <a:rPr lang="en-US" dirty="0" smtClean="0"/>
              <a:t>Identity, Positioning, Values</a:t>
            </a:r>
          </a:p>
          <a:p>
            <a:pPr>
              <a:buFont typeface="Arial" charset="0"/>
              <a:buChar char="•"/>
            </a:pPr>
            <a:r>
              <a:rPr lang="en-US" dirty="0" smtClean="0"/>
              <a:t>Marketing Mix</a:t>
            </a:r>
          </a:p>
          <a:p>
            <a:pPr>
              <a:buFont typeface="Arial" charset="0"/>
              <a:buChar char="•"/>
            </a:pPr>
            <a:r>
              <a:rPr lang="en-US" dirty="0" smtClean="0"/>
              <a:t>Competitive Analysis</a:t>
            </a:r>
          </a:p>
          <a:p>
            <a:pPr>
              <a:buFont typeface="Arial" charset="0"/>
              <a:buChar char="•"/>
            </a:pPr>
            <a:r>
              <a:rPr lang="en-US" dirty="0" smtClean="0"/>
              <a:t>Marketing Strategy</a:t>
            </a:r>
            <a:endParaRPr lang="en-US" dirty="0"/>
          </a:p>
          <a:p>
            <a:pPr>
              <a:buFont typeface="Arial" charset="0"/>
              <a:buChar char="•"/>
            </a:pPr>
            <a:endParaRPr lang="en-US" dirty="0"/>
          </a:p>
          <a:p>
            <a:pPr>
              <a:buFont typeface="Arial" charset="0"/>
              <a:buChar char="•"/>
            </a:pPr>
            <a:endParaRPr lang="en-US" dirty="0" smtClean="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67419" y="685800"/>
            <a:ext cx="5609561" cy="1603428"/>
          </a:xfrm>
          <a:prstGeom prst="rect">
            <a:avLst/>
          </a:prstGeom>
        </p:spPr>
      </p:pic>
    </p:spTree>
    <p:extLst>
      <p:ext uri="{BB962C8B-B14F-4D97-AF65-F5344CB8AC3E}">
        <p14:creationId xmlns:p14="http://schemas.microsoft.com/office/powerpoint/2010/main" val="10147424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7536"/>
          </a:xfrm>
        </p:spPr>
        <p:txBody>
          <a:bodyPr/>
          <a:lstStyle/>
          <a:p>
            <a:r>
              <a:rPr lang="en-US" smtClean="0"/>
              <a:t>Marketing Strategy</a:t>
            </a:r>
            <a:endParaRPr lang="en-US"/>
          </a:p>
        </p:txBody>
      </p:sp>
      <p:sp>
        <p:nvSpPr>
          <p:cNvPr id="3" name="Content Placeholder 2"/>
          <p:cNvSpPr>
            <a:spLocks noGrp="1"/>
          </p:cNvSpPr>
          <p:nvPr>
            <p:ph idx="1"/>
          </p:nvPr>
        </p:nvSpPr>
        <p:spPr>
          <a:xfrm>
            <a:off x="1371600" y="1503336"/>
            <a:ext cx="9601200" cy="4364064"/>
          </a:xfrm>
        </p:spPr>
        <p:txBody>
          <a:bodyPr>
            <a:normAutofit fontScale="92500" lnSpcReduction="20000"/>
          </a:bodyPr>
          <a:lstStyle/>
          <a:p>
            <a:r>
              <a:rPr lang="en-US" dirty="0"/>
              <a:t>The goal for Celine is to position them in the luxury fashion market as a pioneer in sustainable/wearable technology. In order to introduce the wearable tech products with the ability to customize, they’d have to start by hosting events where their consumer base can come and try out the customizable feature when it comes to their </a:t>
            </a:r>
            <a:r>
              <a:rPr lang="en-US" dirty="0" smtClean="0"/>
              <a:t>Belt </a:t>
            </a:r>
            <a:r>
              <a:rPr lang="en-US" dirty="0"/>
              <a:t>and Classic bags by using AR technology.</a:t>
            </a:r>
            <a:r>
              <a:rPr lang="en-US" dirty="0"/>
              <a:t> </a:t>
            </a:r>
            <a:endParaRPr lang="en-US" dirty="0" smtClean="0"/>
          </a:p>
          <a:p>
            <a:endParaRPr lang="en-US" b="1" dirty="0" smtClean="0"/>
          </a:p>
          <a:p>
            <a:r>
              <a:rPr lang="en-US" b="1" dirty="0" smtClean="0"/>
              <a:t>Spring </a:t>
            </a:r>
            <a:r>
              <a:rPr lang="en-US" b="1" dirty="0"/>
              <a:t>2020</a:t>
            </a:r>
            <a:r>
              <a:rPr lang="en-US" dirty="0"/>
              <a:t>- Introduce “Douane by Celine” by hosting a Member’s Only Event party at the Paris Flagship store where loyal customers who have been shopping with Celine for a while can check out a try out the new bag as well as post it on their social media pages with the hashtag “#</a:t>
            </a:r>
            <a:r>
              <a:rPr lang="en-US" dirty="0" err="1"/>
              <a:t>DouaneNights</a:t>
            </a:r>
            <a:r>
              <a:rPr lang="en-US" dirty="0"/>
              <a:t>”.</a:t>
            </a:r>
          </a:p>
          <a:p>
            <a:r>
              <a:rPr lang="en-US" b="1" dirty="0"/>
              <a:t>Summer 2020</a:t>
            </a:r>
            <a:r>
              <a:rPr lang="en-US" dirty="0"/>
              <a:t>- Hosting a virtual fashion show that showcases their new upcoming Douane Collection of Ready-To-Wear mixed with the leather goods which will exclusively show on their Instagram Live for the mass audience to view and possibly want to purchase.</a:t>
            </a:r>
          </a:p>
          <a:p>
            <a:r>
              <a:rPr lang="en-US" b="1" dirty="0"/>
              <a:t>Fall 2020- </a:t>
            </a:r>
            <a:r>
              <a:rPr lang="en-US" dirty="0"/>
              <a:t>Douane Collection available to purchase in 3-5 colorways with more styles and colors coming in 2021. </a:t>
            </a:r>
          </a:p>
          <a:p>
            <a:pPr marL="457200" indent="-457200">
              <a:buFont typeface="+mj-lt"/>
              <a:buAutoNum type="arabicPeriod"/>
            </a:pPr>
            <a:endParaRPr lang="en-US" dirty="0"/>
          </a:p>
        </p:txBody>
      </p:sp>
    </p:spTree>
    <p:extLst>
      <p:ext uri="{BB962C8B-B14F-4D97-AF65-F5344CB8AC3E}">
        <p14:creationId xmlns:p14="http://schemas.microsoft.com/office/powerpoint/2010/main" val="1213016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1371600" y="2285999"/>
            <a:ext cx="9601200" cy="4180901"/>
          </a:xfrm>
        </p:spPr>
        <p:txBody>
          <a:bodyPr>
            <a:normAutofit/>
          </a:bodyPr>
          <a:lstStyle/>
          <a:p>
            <a:pPr marL="0" indent="0">
              <a:buNone/>
            </a:pPr>
            <a:r>
              <a:rPr lang="en-US" b="1" u="sng" dirty="0" smtClean="0"/>
              <a:t>KEY DATES</a:t>
            </a:r>
          </a:p>
          <a:p>
            <a:r>
              <a:rPr lang="en-US" dirty="0" smtClean="0"/>
              <a:t>Analysis </a:t>
            </a:r>
            <a:r>
              <a:rPr lang="en-US" dirty="0"/>
              <a:t>of the brand</a:t>
            </a:r>
          </a:p>
          <a:p>
            <a:r>
              <a:rPr lang="en-US" dirty="0"/>
              <a:t>1945 : </a:t>
            </a:r>
            <a:r>
              <a:rPr lang="en-US" b="1" dirty="0"/>
              <a:t>Céline Vipiana </a:t>
            </a:r>
            <a:r>
              <a:rPr lang="en-US" dirty="0"/>
              <a:t>and her husband created a made-to-measure children's shoe business.</a:t>
            </a:r>
          </a:p>
          <a:p>
            <a:r>
              <a:rPr lang="en-US" dirty="0"/>
              <a:t>1960 : New positioning, focus on women's RTW business with a </a:t>
            </a:r>
            <a:r>
              <a:rPr lang="en-US" dirty="0" smtClean="0"/>
              <a:t>sportswear </a:t>
            </a:r>
            <a:r>
              <a:rPr lang="en-US" dirty="0"/>
              <a:t>touch.</a:t>
            </a:r>
          </a:p>
          <a:p>
            <a:r>
              <a:rPr lang="en-US" dirty="0"/>
              <a:t>1996 : Céline integrated the LVMH Group.</a:t>
            </a:r>
          </a:p>
          <a:p>
            <a:r>
              <a:rPr lang="en-US" dirty="0"/>
              <a:t>1997 : </a:t>
            </a:r>
            <a:r>
              <a:rPr lang="en-US" b="1" dirty="0"/>
              <a:t>Michael Kors </a:t>
            </a:r>
            <a:r>
              <a:rPr lang="en-US" dirty="0"/>
              <a:t>became Céline's first women RTW designer and Creative Director</a:t>
            </a:r>
          </a:p>
          <a:p>
            <a:r>
              <a:rPr lang="en-US" dirty="0"/>
              <a:t>2008 : Bernard </a:t>
            </a:r>
            <a:r>
              <a:rPr lang="en-US" dirty="0" err="1"/>
              <a:t>Arnault</a:t>
            </a:r>
            <a:r>
              <a:rPr lang="en-US" dirty="0"/>
              <a:t> appointed </a:t>
            </a:r>
            <a:r>
              <a:rPr lang="en-US" b="1" dirty="0"/>
              <a:t>Phoebe Philo </a:t>
            </a:r>
            <a:r>
              <a:rPr lang="en-US" dirty="0"/>
              <a:t>as the new CD for the </a:t>
            </a:r>
            <a:r>
              <a:rPr lang="en-US" dirty="0" smtClean="0"/>
              <a:t>brand</a:t>
            </a:r>
          </a:p>
          <a:p>
            <a:r>
              <a:rPr lang="en-US" dirty="0" smtClean="0"/>
              <a:t>2018: Philo steps down as CD, </a:t>
            </a:r>
            <a:r>
              <a:rPr lang="en-US" b="1" dirty="0" smtClean="0"/>
              <a:t>Hedi Slimane </a:t>
            </a:r>
            <a:r>
              <a:rPr lang="en-US" dirty="0" smtClean="0"/>
              <a:t>enters</a:t>
            </a:r>
            <a:endParaRPr lang="en-US" dirty="0"/>
          </a:p>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86162" y="693322"/>
            <a:ext cx="5172075" cy="1478378"/>
          </a:xfrm>
          <a:prstGeom prst="rect">
            <a:avLst/>
          </a:prstGeom>
        </p:spPr>
      </p:pic>
    </p:spTree>
    <p:extLst>
      <p:ext uri="{BB962C8B-B14F-4D97-AF65-F5344CB8AC3E}">
        <p14:creationId xmlns:p14="http://schemas.microsoft.com/office/powerpoint/2010/main" val="672974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normAutofit/>
          </a:bodyPr>
          <a:lstStyle/>
          <a:p>
            <a:pPr marL="0" indent="0">
              <a:buNone/>
            </a:pPr>
            <a:endParaRPr lang="en-US" sz="3200" b="1" u="sng" dirty="0" smtClean="0"/>
          </a:p>
          <a:p>
            <a:pPr marL="0" indent="0">
              <a:buNone/>
            </a:pPr>
            <a:r>
              <a:rPr lang="en-US" sz="3200" b="1" u="sng" dirty="0" smtClean="0"/>
              <a:t>Brand Identity</a:t>
            </a:r>
          </a:p>
          <a:p>
            <a:r>
              <a:rPr lang="en-US" dirty="0"/>
              <a:t>Positioning : Céline is a Parisian luxury brand that offers innovative and timeless RTW and leather goods designed for elegant women who are looking for an effortless style.</a:t>
            </a:r>
          </a:p>
          <a:p>
            <a:endParaRPr lang="en-US" b="1" u="sng"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42417" y="680824"/>
            <a:ext cx="5215796" cy="1490875"/>
          </a:xfrm>
          <a:prstGeom prst="rect">
            <a:avLst/>
          </a:prstGeom>
        </p:spPr>
      </p:pic>
    </p:spTree>
    <p:extLst>
      <p:ext uri="{BB962C8B-B14F-4D97-AF65-F5344CB8AC3E}">
        <p14:creationId xmlns:p14="http://schemas.microsoft.com/office/powerpoint/2010/main" val="1678956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2494"/>
          </a:xfrm>
        </p:spPr>
        <p:txBody>
          <a:bodyPr/>
          <a:lstStyle/>
          <a:p>
            <a:r>
              <a:rPr lang="en-US" dirty="0" smtClean="0"/>
              <a:t>                         Physique</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flipH="1">
            <a:off x="1641206" y="2000251"/>
            <a:ext cx="2545031" cy="2251148"/>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33975" y="4247486"/>
            <a:ext cx="2452688" cy="2326352"/>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77251" y="1851592"/>
            <a:ext cx="2409824" cy="2395894"/>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13420" y="2472624"/>
            <a:ext cx="4036648" cy="1153829"/>
          </a:xfrm>
          <a:prstGeom prst="rect">
            <a:avLst/>
          </a:prstGeom>
        </p:spPr>
      </p:pic>
    </p:spTree>
    <p:extLst>
      <p:ext uri="{BB962C8B-B14F-4D97-AF65-F5344CB8AC3E}">
        <p14:creationId xmlns:p14="http://schemas.microsoft.com/office/powerpoint/2010/main" val="18900955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914400"/>
          </a:xfrm>
        </p:spPr>
        <p:txBody>
          <a:bodyPr/>
          <a:lstStyle/>
          <a:p>
            <a:r>
              <a:rPr lang="en-US" dirty="0" smtClean="0"/>
              <a:t>                        Personality</a:t>
            </a:r>
            <a:endParaRPr lang="en-US" dirty="0"/>
          </a:p>
        </p:txBody>
      </p:sp>
      <p:sp>
        <p:nvSpPr>
          <p:cNvPr id="3" name="Content Placeholder 2"/>
          <p:cNvSpPr>
            <a:spLocks noGrp="1"/>
          </p:cNvSpPr>
          <p:nvPr>
            <p:ph idx="1"/>
          </p:nvPr>
        </p:nvSpPr>
        <p:spPr>
          <a:xfrm>
            <a:off x="1371600" y="1757363"/>
            <a:ext cx="9601200" cy="4110037"/>
          </a:xfrm>
        </p:spPr>
        <p:txBody>
          <a:bodyPr>
            <a:normAutofit/>
          </a:bodyPr>
          <a:lstStyle/>
          <a:p>
            <a:r>
              <a:rPr lang="en-US" sz="3200" dirty="0" smtClean="0"/>
              <a:t>Elegant</a:t>
            </a:r>
          </a:p>
          <a:p>
            <a:r>
              <a:rPr lang="en-US" sz="3200" dirty="0" smtClean="0"/>
              <a:t>Timeless</a:t>
            </a:r>
          </a:p>
          <a:p>
            <a:r>
              <a:rPr lang="en-US" sz="3200" dirty="0" smtClean="0"/>
              <a:t>Minimalist</a:t>
            </a:r>
          </a:p>
          <a:p>
            <a:r>
              <a:rPr lang="en-US" sz="3200" dirty="0" smtClean="0"/>
              <a:t>Chic</a:t>
            </a:r>
          </a:p>
          <a:p>
            <a:r>
              <a:rPr lang="en-US" sz="3200" dirty="0" smtClean="0"/>
              <a:t>Parisian</a:t>
            </a:r>
          </a:p>
          <a:p>
            <a:r>
              <a:rPr lang="en-US" sz="3200" dirty="0" smtClean="0"/>
              <a:t>Effortless</a:t>
            </a:r>
            <a:endParaRPr lang="en-US" sz="3200" dirty="0"/>
          </a:p>
        </p:txBody>
      </p:sp>
    </p:spTree>
    <p:extLst>
      <p:ext uri="{BB962C8B-B14F-4D97-AF65-F5344CB8AC3E}">
        <p14:creationId xmlns:p14="http://schemas.microsoft.com/office/powerpoint/2010/main" val="1655500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21724"/>
          </a:xfrm>
        </p:spPr>
        <p:txBody>
          <a:bodyPr/>
          <a:lstStyle/>
          <a:p>
            <a:r>
              <a:rPr lang="en-US" dirty="0" smtClean="0"/>
              <a:t>                           Culture</a:t>
            </a:r>
            <a:endParaRPr lang="en-US" dirty="0"/>
          </a:p>
        </p:txBody>
      </p:sp>
      <p:sp>
        <p:nvSpPr>
          <p:cNvPr id="3" name="Content Placeholder 2"/>
          <p:cNvSpPr>
            <a:spLocks noGrp="1"/>
          </p:cNvSpPr>
          <p:nvPr>
            <p:ph idx="1"/>
          </p:nvPr>
        </p:nvSpPr>
        <p:spPr>
          <a:xfrm>
            <a:off x="1371600" y="1865870"/>
            <a:ext cx="4349578" cy="4001530"/>
          </a:xfrm>
        </p:spPr>
        <p:txBody>
          <a:bodyPr>
            <a:normAutofit fontScale="92500"/>
          </a:bodyPr>
          <a:lstStyle/>
          <a:p>
            <a:r>
              <a:rPr lang="en-US" sz="3200" dirty="0" smtClean="0"/>
              <a:t>Parisian style of life</a:t>
            </a:r>
          </a:p>
          <a:p>
            <a:r>
              <a:rPr lang="en-US" sz="3200" dirty="0" smtClean="0"/>
              <a:t>French elegance at the cutting edge of fashion</a:t>
            </a:r>
          </a:p>
          <a:p>
            <a:r>
              <a:rPr lang="en-US" sz="3200" dirty="0" smtClean="0"/>
              <a:t>For trendy women who are looking for an effortless and minimalist Parisian look.</a:t>
            </a:r>
            <a:endParaRPr lang="en-US" sz="32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2013" y="1507524"/>
            <a:ext cx="2984500" cy="4508500"/>
          </a:xfrm>
          <a:prstGeom prst="rect">
            <a:avLst/>
          </a:prstGeom>
        </p:spPr>
      </p:pic>
    </p:spTree>
    <p:extLst>
      <p:ext uri="{BB962C8B-B14F-4D97-AF65-F5344CB8AC3E}">
        <p14:creationId xmlns:p14="http://schemas.microsoft.com/office/powerpoint/2010/main" val="5334846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14388"/>
          </a:xfrm>
        </p:spPr>
        <p:txBody>
          <a:bodyPr/>
          <a:lstStyle/>
          <a:p>
            <a:r>
              <a:rPr lang="en-US" dirty="0" smtClean="0"/>
              <a:t>                          Reflection</a:t>
            </a:r>
            <a:endParaRPr lang="en-US" dirty="0"/>
          </a:p>
        </p:txBody>
      </p:sp>
      <p:sp>
        <p:nvSpPr>
          <p:cNvPr id="3" name="Content Placeholder 2"/>
          <p:cNvSpPr>
            <a:spLocks noGrp="1"/>
          </p:cNvSpPr>
          <p:nvPr>
            <p:ph idx="1"/>
          </p:nvPr>
        </p:nvSpPr>
        <p:spPr>
          <a:xfrm>
            <a:off x="1371600" y="1757363"/>
            <a:ext cx="9601200" cy="4110037"/>
          </a:xfrm>
        </p:spPr>
        <p:txBody>
          <a:bodyPr>
            <a:normAutofit/>
          </a:bodyPr>
          <a:lstStyle/>
          <a:p>
            <a:endParaRPr lang="en-US" sz="3200" dirty="0" smtClean="0"/>
          </a:p>
          <a:p>
            <a:r>
              <a:rPr lang="en-US" sz="3200" dirty="0" smtClean="0"/>
              <a:t>This </a:t>
            </a:r>
            <a:r>
              <a:rPr lang="en-US" sz="3200" dirty="0"/>
              <a:t>brand is especially dedicated to intellectual women who have their inner and specific own style.</a:t>
            </a:r>
          </a:p>
          <a:p>
            <a:r>
              <a:rPr lang="en-US" sz="3200" dirty="0"/>
              <a:t>“Simplicity is the ultimate sophistication” - L. Da Vinci. This quote summarizes the idea of Céline internalization</a:t>
            </a:r>
            <a:r>
              <a:rPr lang="en-US" sz="3200" dirty="0" smtClean="0"/>
              <a:t>.</a:t>
            </a:r>
            <a:endParaRPr lang="en-US" sz="3200" dirty="0"/>
          </a:p>
        </p:txBody>
      </p:sp>
    </p:spTree>
    <p:extLst>
      <p:ext uri="{BB962C8B-B14F-4D97-AF65-F5344CB8AC3E}">
        <p14:creationId xmlns:p14="http://schemas.microsoft.com/office/powerpoint/2010/main" val="21224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858795"/>
          </a:xfrm>
        </p:spPr>
        <p:txBody>
          <a:bodyPr/>
          <a:lstStyle/>
          <a:p>
            <a:r>
              <a:rPr lang="en-US" dirty="0" smtClean="0"/>
              <a:t>                         Self-Image</a:t>
            </a:r>
            <a:endParaRPr lang="en-US" dirty="0"/>
          </a:p>
        </p:txBody>
      </p:sp>
      <p:sp>
        <p:nvSpPr>
          <p:cNvPr id="3" name="Content Placeholder 2"/>
          <p:cNvSpPr>
            <a:spLocks noGrp="1"/>
          </p:cNvSpPr>
          <p:nvPr>
            <p:ph idx="1"/>
          </p:nvPr>
        </p:nvSpPr>
        <p:spPr>
          <a:xfrm>
            <a:off x="1371600" y="1631092"/>
            <a:ext cx="9601200" cy="4236308"/>
          </a:xfrm>
        </p:spPr>
        <p:txBody>
          <a:bodyPr/>
          <a:lstStyle/>
          <a:p>
            <a:endParaRPr lang="en-US" sz="3200" dirty="0" smtClean="0"/>
          </a:p>
          <a:p>
            <a:endParaRPr lang="en-US" sz="3200" dirty="0"/>
          </a:p>
          <a:p>
            <a:r>
              <a:rPr lang="en-US" sz="3200" dirty="0" smtClean="0"/>
              <a:t>They </a:t>
            </a:r>
            <a:r>
              <a:rPr lang="en-US" sz="3200" dirty="0"/>
              <a:t>want to belong to the elites.</a:t>
            </a:r>
          </a:p>
          <a:p>
            <a:r>
              <a:rPr lang="en-US" sz="3200" dirty="0"/>
              <a:t>Céline is for confident consumers who strive for being at the cutting edge of fashion.</a:t>
            </a:r>
          </a:p>
          <a:p>
            <a:endParaRPr lang="en-US" dirty="0"/>
          </a:p>
        </p:txBody>
      </p:sp>
    </p:spTree>
    <p:extLst>
      <p:ext uri="{BB962C8B-B14F-4D97-AF65-F5344CB8AC3E}">
        <p14:creationId xmlns:p14="http://schemas.microsoft.com/office/powerpoint/2010/main" val="2014603122"/>
      </p:ext>
    </p:extLst>
  </p:cSld>
  <p:clrMapOvr>
    <a:masterClrMapping/>
  </p:clrMapOvr>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165</TotalTime>
  <Words>623</Words>
  <Application>Microsoft Macintosh PowerPoint</Application>
  <PresentationFormat>Widescreen</PresentationFormat>
  <Paragraphs>102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Calibri</vt:lpstr>
      <vt:lpstr>Franklin Gothic Book</vt:lpstr>
      <vt:lpstr>Wingdings</vt:lpstr>
      <vt:lpstr>Arial</vt:lpstr>
      <vt:lpstr>Crop</vt:lpstr>
      <vt:lpstr>PowerPoint Presentation</vt:lpstr>
      <vt:lpstr>PowerPoint Presentation</vt:lpstr>
      <vt:lpstr>PowerPoint Presentation</vt:lpstr>
      <vt:lpstr>PowerPoint Presentation</vt:lpstr>
      <vt:lpstr>                         Physique</vt:lpstr>
      <vt:lpstr>                        Personality</vt:lpstr>
      <vt:lpstr>                           Culture</vt:lpstr>
      <vt:lpstr>                          Reflection</vt:lpstr>
      <vt:lpstr>                         Self-Image</vt:lpstr>
      <vt:lpstr>                    Marketing Mix</vt:lpstr>
      <vt:lpstr>                    Marketing Mix</vt:lpstr>
      <vt:lpstr>                    Marketing Mix</vt:lpstr>
      <vt:lpstr>                     Marketing Mix</vt:lpstr>
      <vt:lpstr>   Competitive Analysis</vt:lpstr>
      <vt:lpstr>   Competitive Analysis   </vt:lpstr>
      <vt:lpstr>              Competitive Analysis</vt:lpstr>
      <vt:lpstr>               Competitive Analysis</vt:lpstr>
      <vt:lpstr>                Competitive Analysis</vt:lpstr>
      <vt:lpstr>                   Positioning Map</vt:lpstr>
      <vt:lpstr>Marketing Strategy</vt:lpstr>
    </vt:vector>
  </TitlesOfParts>
  <Company/>
  <LinksUpToDate>false</LinksUpToDate>
  <SharedDoc>false</SharedDoc>
  <HyperlinksChanged>false</HyperlinksChanged>
  <AppVersion>15.0037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Humzah.Butt@mail.citytech.cuny.edu</dc:creator>
  <cp:lastModifiedBy>Humzah.Butt@mail.citytech.cuny.edu</cp:lastModifiedBy>
  <cp:revision>15</cp:revision>
  <dcterms:created xsi:type="dcterms:W3CDTF">2020-05-12T15:57:41Z</dcterms:created>
  <dcterms:modified xsi:type="dcterms:W3CDTF">2020-05-12T18:57:12Z</dcterms:modified>
</cp:coreProperties>
</file>