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12"/>
  </p:handoutMasterIdLst>
  <p:sldIdLst>
    <p:sldId id="304" r:id="rId2"/>
    <p:sldId id="349" r:id="rId3"/>
    <p:sldId id="350" r:id="rId4"/>
    <p:sldId id="351" r:id="rId5"/>
    <p:sldId id="359" r:id="rId6"/>
    <p:sldId id="352" r:id="rId7"/>
    <p:sldId id="353" r:id="rId8"/>
    <p:sldId id="357" r:id="rId9"/>
    <p:sldId id="354" r:id="rId10"/>
    <p:sldId id="360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44" autoAdjust="0"/>
    <p:restoredTop sz="94660"/>
  </p:normalViewPr>
  <p:slideViewPr>
    <p:cSldViewPr>
      <p:cViewPr varScale="1">
        <p:scale>
          <a:sx n="76" d="100"/>
          <a:sy n="76" d="100"/>
        </p:scale>
        <p:origin x="6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9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21DB2A-1D2B-497E-B494-A0259F45C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0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8055-8947-4284-92F3-D29499745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7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8BE3-54F3-4C41-B1CD-A853FD2F8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E0-AF38-4B85-9ED6-33A63EC5B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35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2850" y="1766888"/>
            <a:ext cx="3808413" cy="1979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2850" y="3898900"/>
            <a:ext cx="380841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81C155-B75C-4E39-9070-10DD0E1EC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105B-5270-4FC5-BC19-6DE32930CB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3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F40-0222-4A6E-A5AD-597DA2569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2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8D05-9DB8-471F-8C56-EBA0955E8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8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A9E7-D8EB-4C17-A60D-A587E0969B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6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4B06-F202-4BEA-BC1B-C2B04E13F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0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9FE2-3CC7-4622-8A06-1CC31C852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338A-6DBD-4E7F-A340-121626FA2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7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35DE-0A66-49B9-80AD-E5FCE4FF74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4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EEFD6-080D-4BF9-A92A-2CFFA221B4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7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e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8.2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: Improvements on the Euler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Method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17500" y="1117600"/>
            <a:ext cx="8153400" cy="49530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Consider the initial value problem </a:t>
            </a:r>
            <a:r>
              <a:rPr lang="en-US" sz="2400" i="1" dirty="0"/>
              <a:t>y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i="1" dirty="0"/>
              <a:t>f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), </a:t>
            </a:r>
            <a:r>
              <a:rPr lang="en-US" sz="2400" i="1" dirty="0"/>
              <a:t>y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baseline="-25000" dirty="0"/>
              <a:t>0</a:t>
            </a:r>
            <a:r>
              <a:rPr lang="en-US" sz="2400" dirty="0"/>
              <a:t>) =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, with solution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).</a:t>
            </a:r>
          </a:p>
          <a:p>
            <a:r>
              <a:rPr lang="en-US" sz="2400" dirty="0">
                <a:sym typeface="Symbol" pitchFamily="18" charset="2"/>
              </a:rPr>
              <a:t>For many problems, Euler’s method requires a very small step size to produce sufficiently accurate results. In the next three sections, we will discuss several more efficient methods. </a:t>
            </a:r>
          </a:p>
          <a:p>
            <a:r>
              <a:rPr lang="en-US" sz="2400" dirty="0">
                <a:sym typeface="Symbol" pitchFamily="18" charset="2"/>
              </a:rPr>
              <a:t>In this section, we examine the </a:t>
            </a:r>
            <a:r>
              <a:rPr lang="en-US" sz="2400" b="1" dirty="0">
                <a:sym typeface="Symbol" pitchFamily="18" charset="2"/>
              </a:rPr>
              <a:t>Improved Euler Formula</a:t>
            </a:r>
            <a:r>
              <a:rPr lang="en-US" sz="2400" dirty="0">
                <a:sym typeface="Symbol" pitchFamily="18" charset="2"/>
              </a:rPr>
              <a:t>, or </a:t>
            </a:r>
            <a:r>
              <a:rPr lang="en-US" sz="2400" b="1" dirty="0" err="1">
                <a:sym typeface="Symbol" pitchFamily="18" charset="2"/>
              </a:rPr>
              <a:t>Heun</a:t>
            </a:r>
            <a:r>
              <a:rPr lang="en-US" sz="2400" b="1" dirty="0">
                <a:sym typeface="Symbol" pitchFamily="18" charset="2"/>
              </a:rPr>
              <a:t> formula.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This </a:t>
            </a:r>
            <a:r>
              <a:rPr lang="en-US" sz="2400" dirty="0">
                <a:sym typeface="Symbol" pitchFamily="18" charset="2"/>
              </a:rPr>
              <a:t>method better approximates the integral introduced in Chapter 8.1, where we had</a:t>
            </a:r>
          </a:p>
        </p:txBody>
      </p:sp>
      <p:graphicFrame>
        <p:nvGraphicFramePr>
          <p:cNvPr id="7476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151689"/>
              </p:ext>
            </p:extLst>
          </p:nvPr>
        </p:nvGraphicFramePr>
        <p:xfrm>
          <a:off x="1003300" y="4318000"/>
          <a:ext cx="3962400" cy="169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6" name="Equation" r:id="rId3" imgW="2222280" imgH="952200" progId="Equation.3">
                  <p:embed/>
                </p:oleObj>
              </mc:Choice>
              <mc:Fallback>
                <p:oleObj name="Equation" r:id="rId3" imgW="2222280" imgH="952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318000"/>
                        <a:ext cx="3962400" cy="169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4770" name="Picture 18" descr="C:\b\BOYCEALL\Art\ch08\w1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46700" y="4546600"/>
            <a:ext cx="378003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Programming Outline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706437" y="838200"/>
            <a:ext cx="7916863" cy="48768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A computer program for the improved Euler’s method with </a:t>
            </a:r>
            <a:r>
              <a:rPr lang="en-US" sz="2400" dirty="0"/>
              <a:t>a uniform step size </a:t>
            </a:r>
            <a:r>
              <a:rPr lang="en-US" sz="2400" dirty="0">
                <a:sym typeface="Symbol" pitchFamily="18" charset="2"/>
              </a:rPr>
              <a:t>will have the following structure.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1.  Define </a:t>
            </a:r>
            <a:r>
              <a:rPr lang="en-US" sz="2000" i="1" dirty="0">
                <a:sym typeface="Symbol" pitchFamily="18" charset="2"/>
              </a:rPr>
              <a:t>f 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i="1" dirty="0" err="1">
                <a:sym typeface="Symbol" pitchFamily="18" charset="2"/>
              </a:rPr>
              <a:t>t</a:t>
            </a:r>
            <a:r>
              <a:rPr lang="en-US" sz="2000" dirty="0" err="1">
                <a:sym typeface="Symbol" pitchFamily="18" charset="2"/>
              </a:rPr>
              <a:t>,</a:t>
            </a:r>
            <a:r>
              <a:rPr lang="en-US" sz="2000" i="1" dirty="0" err="1">
                <a:sym typeface="Symbol" pitchFamily="18" charset="2"/>
              </a:rPr>
              <a:t>y</a:t>
            </a:r>
            <a:r>
              <a:rPr lang="en-US" sz="2000" dirty="0">
                <a:sym typeface="Symbol" pitchFamily="18" charset="2"/>
              </a:rPr>
              <a:t>)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2.  Input initial values t0 and y0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3.  Input step size </a:t>
            </a:r>
            <a:r>
              <a:rPr lang="en-US" sz="2000" i="1" dirty="0">
                <a:sym typeface="Symbol" pitchFamily="18" charset="2"/>
              </a:rPr>
              <a:t>h</a:t>
            </a:r>
            <a:r>
              <a:rPr lang="en-US" sz="2000" dirty="0">
                <a:sym typeface="Symbol" pitchFamily="18" charset="2"/>
              </a:rPr>
              <a:t> and number of steps </a:t>
            </a:r>
            <a:r>
              <a:rPr lang="en-US" sz="2000" i="1" dirty="0">
                <a:sym typeface="Symbol" pitchFamily="18" charset="2"/>
              </a:rPr>
              <a:t>n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4.  Output t0 and y0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5.  For </a:t>
            </a:r>
            <a:r>
              <a:rPr lang="en-US" sz="2000" i="1" dirty="0">
                <a:sym typeface="Symbol" pitchFamily="18" charset="2"/>
              </a:rPr>
              <a:t>j</a:t>
            </a:r>
            <a:r>
              <a:rPr lang="en-US" sz="2000" dirty="0">
                <a:sym typeface="Symbol" pitchFamily="18" charset="2"/>
              </a:rPr>
              <a:t> from 1 to </a:t>
            </a:r>
            <a:r>
              <a:rPr lang="en-US" sz="2000" i="1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 do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6.     	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1 = </a:t>
            </a:r>
            <a:r>
              <a:rPr lang="en-US" sz="2000" i="1" dirty="0">
                <a:sym typeface="Symbol" pitchFamily="18" charset="2"/>
              </a:rPr>
              <a:t>f 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i="1" dirty="0">
                <a:sym typeface="Symbol" pitchFamily="18" charset="2"/>
              </a:rPr>
              <a:t>y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 marL="1828800" lvl="4" indent="0">
              <a:buNone/>
            </a:pPr>
            <a:r>
              <a:rPr lang="en-US" i="1" dirty="0">
                <a:sym typeface="Symbol" pitchFamily="18" charset="2"/>
              </a:rPr>
              <a:t>t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i="1" dirty="0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i="1" dirty="0">
                <a:sym typeface="Symbol" pitchFamily="18" charset="2"/>
              </a:rPr>
              <a:t>h</a:t>
            </a:r>
            <a:endParaRPr lang="en-US" dirty="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			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2 = </a:t>
            </a:r>
            <a:r>
              <a:rPr lang="en-US" sz="2000" i="1" dirty="0">
                <a:sym typeface="Symbol" pitchFamily="18" charset="2"/>
              </a:rPr>
              <a:t>f 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t</a:t>
            </a:r>
            <a:r>
              <a:rPr lang="en-US" sz="2000" dirty="0" smtClean="0">
                <a:sym typeface="Symbol" pitchFamily="18" charset="2"/>
              </a:rPr>
              <a:t>, </a:t>
            </a:r>
            <a:r>
              <a:rPr lang="en-US" sz="2000" i="1" dirty="0">
                <a:sym typeface="Symbol" pitchFamily="18" charset="2"/>
              </a:rPr>
              <a:t>y + h*k</a:t>
            </a:r>
            <a:r>
              <a:rPr lang="en-US" sz="2000" dirty="0">
                <a:sym typeface="Symbol" pitchFamily="18" charset="2"/>
              </a:rPr>
              <a:t>1) 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			</a:t>
            </a:r>
            <a:r>
              <a:rPr lang="en-US" sz="2000" i="1" dirty="0">
                <a:sym typeface="Symbol" pitchFamily="18" charset="2"/>
              </a:rPr>
              <a:t>y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i="1" dirty="0">
                <a:sym typeface="Symbol" pitchFamily="18" charset="2"/>
              </a:rPr>
              <a:t>y</a:t>
            </a:r>
            <a:r>
              <a:rPr lang="en-US" sz="2000" dirty="0">
                <a:sym typeface="Symbol" pitchFamily="18" charset="2"/>
              </a:rPr>
              <a:t> + (</a:t>
            </a:r>
            <a:r>
              <a:rPr lang="en-US" sz="2000" i="1" dirty="0">
                <a:sym typeface="Symbol" pitchFamily="18" charset="2"/>
              </a:rPr>
              <a:t>h</a:t>
            </a:r>
            <a:r>
              <a:rPr lang="en-US" sz="2000" dirty="0">
                <a:sym typeface="Symbol" pitchFamily="18" charset="2"/>
              </a:rPr>
              <a:t>/2)*(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1 +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2) </a:t>
            </a:r>
            <a:endParaRPr lang="en-US" sz="2000" i="1" dirty="0" smtClean="0">
              <a:sym typeface="Symbol" pitchFamily="18" charset="2"/>
            </a:endParaRPr>
          </a:p>
          <a:p>
            <a:pPr lvl="1"/>
            <a:r>
              <a:rPr lang="en-US" sz="2000" dirty="0" smtClean="0">
                <a:sym typeface="Symbol" pitchFamily="18" charset="2"/>
              </a:rPr>
              <a:t>Step 7.  Output </a:t>
            </a:r>
            <a:r>
              <a:rPr lang="en-US" sz="2000" i="1" dirty="0" smtClean="0">
                <a:sym typeface="Symbol" pitchFamily="18" charset="2"/>
              </a:rPr>
              <a:t>t</a:t>
            </a:r>
            <a:r>
              <a:rPr lang="en-US" sz="2000" dirty="0" smtClean="0">
                <a:sym typeface="Symbol" pitchFamily="18" charset="2"/>
              </a:rPr>
              <a:t> and </a:t>
            </a:r>
            <a:r>
              <a:rPr lang="en-US" sz="2000" i="1" dirty="0" smtClean="0">
                <a:sym typeface="Symbol" pitchFamily="18" charset="2"/>
              </a:rPr>
              <a:t>y</a:t>
            </a:r>
          </a:p>
          <a:p>
            <a:pPr lvl="1"/>
            <a:r>
              <a:rPr lang="en-US" sz="2000" dirty="0" smtClean="0">
                <a:sym typeface="Symbol" pitchFamily="18" charset="2"/>
              </a:rPr>
              <a:t>Step </a:t>
            </a:r>
            <a:r>
              <a:rPr lang="en-US" sz="2000" dirty="0">
                <a:sym typeface="Symbol" pitchFamily="18" charset="2"/>
              </a:rPr>
              <a:t>8. 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-33337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Improved Euler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Method: basic idea</a:t>
            </a:r>
            <a:endParaRPr lang="en-US" sz="32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077200" cy="4876800"/>
          </a:xfrm>
        </p:spPr>
        <p:txBody>
          <a:bodyPr/>
          <a:lstStyle/>
          <a:p>
            <a:r>
              <a:rPr lang="en-US" sz="2400" dirty="0"/>
              <a:t>Consider again the integral equation </a:t>
            </a:r>
          </a:p>
          <a:p>
            <a:endParaRPr lang="en-US" sz="2400" dirty="0"/>
          </a:p>
          <a:p>
            <a:endParaRPr lang="en-US" sz="12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Approximating the integrand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 err="1">
                <a:sym typeface="Symbol" pitchFamily="18" charset="2"/>
              </a:rPr>
              <a:t>t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)) with the average of its values at the two endpoints (see graph below), we obtain 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Replacing</a:t>
            </a:r>
            <a:r>
              <a:rPr lang="en-US" sz="2400" dirty="0"/>
              <a:t>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/>
              <a:t>t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>
                <a:sym typeface="Symbol" pitchFamily="18" charset="2"/>
              </a:rPr>
              <a:t>) and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) </a:t>
            </a:r>
            <a:endParaRPr lang="en-US" sz="24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   </a:t>
            </a:r>
            <a:r>
              <a:rPr lang="en-US" sz="2400" dirty="0" smtClean="0">
                <a:sym typeface="Symbol" pitchFamily="18" charset="2"/>
              </a:rPr>
              <a:t>by </a:t>
            </a:r>
            <a:r>
              <a:rPr lang="en-US" sz="2400" i="1" dirty="0"/>
              <a:t>y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>
                <a:sym typeface="Symbol" pitchFamily="18" charset="2"/>
              </a:rPr>
              <a:t> and</a:t>
            </a:r>
            <a:r>
              <a:rPr lang="en-US" sz="2400" dirty="0"/>
              <a:t>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dirty="0"/>
              <a:t>we obtain</a:t>
            </a:r>
          </a:p>
        </p:txBody>
      </p:sp>
      <p:graphicFrame>
        <p:nvGraphicFramePr>
          <p:cNvPr id="19353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604351"/>
              </p:ext>
            </p:extLst>
          </p:nvPr>
        </p:nvGraphicFramePr>
        <p:xfrm>
          <a:off x="1143000" y="1447800"/>
          <a:ext cx="36893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60" name="Equation" r:id="rId3" imgW="2031840" imgH="355320" progId="Equation.3">
                  <p:embed/>
                </p:oleObj>
              </mc:Choice>
              <mc:Fallback>
                <p:oleObj name="Equation" r:id="rId3" imgW="2031840" imgH="35532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47800"/>
                        <a:ext cx="36893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37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749229"/>
              </p:ext>
            </p:extLst>
          </p:nvPr>
        </p:nvGraphicFramePr>
        <p:xfrm>
          <a:off x="914400" y="3048000"/>
          <a:ext cx="58578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61" name="Equation" r:id="rId5" imgW="3225600" imgH="393480" progId="Equation.3">
                  <p:embed/>
                </p:oleObj>
              </mc:Choice>
              <mc:Fallback>
                <p:oleObj name="Equation" r:id="rId5" imgW="3225600" imgH="39348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48000"/>
                        <a:ext cx="58578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38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405212"/>
              </p:ext>
            </p:extLst>
          </p:nvPr>
        </p:nvGraphicFramePr>
        <p:xfrm>
          <a:off x="267139" y="4779962"/>
          <a:ext cx="38862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62" name="Equation" r:id="rId7" imgW="2171520" imgH="393480" progId="Equation.3">
                  <p:embed/>
                </p:oleObj>
              </mc:Choice>
              <mc:Fallback>
                <p:oleObj name="Equation" r:id="rId7" imgW="2171520" imgH="39348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39" y="4779962"/>
                        <a:ext cx="3886200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2587" name="Picture 11" descr="C:\b\BOYCEALL\Art\ch08\w12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05711" y="3886200"/>
            <a:ext cx="473336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6050" y="0"/>
            <a:ext cx="8229600" cy="779463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Improved Euler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Method: formula</a:t>
            </a:r>
            <a:endParaRPr lang="en-US" sz="32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17563"/>
            <a:ext cx="8077200" cy="4876800"/>
          </a:xfrm>
        </p:spPr>
        <p:txBody>
          <a:bodyPr/>
          <a:lstStyle/>
          <a:p>
            <a:r>
              <a:rPr lang="en-US" sz="2400" dirty="0"/>
              <a:t>Our formula defines </a:t>
            </a:r>
            <a:r>
              <a:rPr lang="en-US" sz="2400" i="1" dirty="0"/>
              <a:t>y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/>
              <a:t> implicitly, instead of explicitly: </a:t>
            </a:r>
          </a:p>
          <a:p>
            <a:endParaRPr lang="en-US" sz="2400" dirty="0"/>
          </a:p>
          <a:p>
            <a:endParaRPr lang="en-US" sz="1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Replacing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>
                <a:sym typeface="Symbol" pitchFamily="18" charset="2"/>
              </a:rPr>
              <a:t> by its value from the Euler formula</a:t>
            </a:r>
          </a:p>
          <a:p>
            <a:endParaRPr lang="en-US" sz="28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/>
              <a:t>	we obtain the </a:t>
            </a:r>
            <a:r>
              <a:rPr lang="en-US" sz="2400" b="1" dirty="0"/>
              <a:t>improved Euler formula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2400" dirty="0"/>
              <a:t>	where </a:t>
            </a:r>
            <a:r>
              <a:rPr lang="en-US" sz="2400" i="1" dirty="0" err="1">
                <a:sym typeface="Symbol" pitchFamily="18" charset="2"/>
              </a:rPr>
              <a:t>f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 err="1">
                <a:sym typeface="Symbol" pitchFamily="18" charset="2"/>
              </a:rPr>
              <a:t>t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 err="1">
                <a:sym typeface="Symbol" pitchFamily="18" charset="2"/>
              </a:rPr>
              <a:t>y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) and </a:t>
            </a:r>
            <a:r>
              <a:rPr lang="en-US" sz="2400" i="1" dirty="0"/>
              <a:t>t</a:t>
            </a:r>
            <a:r>
              <a:rPr lang="en-US" sz="2400" i="1" baseline="-25000" dirty="0"/>
              <a:t>n+</a:t>
            </a:r>
            <a:r>
              <a:rPr lang="en-US" sz="2400" baseline="-25000" dirty="0"/>
              <a:t>1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/>
              <a:t>=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 + </a:t>
            </a:r>
            <a:r>
              <a:rPr lang="en-US" sz="2400" i="1" dirty="0">
                <a:sym typeface="Symbol" pitchFamily="18" charset="2"/>
              </a:rPr>
              <a:t>h</a:t>
            </a:r>
            <a:r>
              <a:rPr lang="en-US" sz="2400" dirty="0">
                <a:sym typeface="Symbol" pitchFamily="18" charset="2"/>
              </a:rPr>
              <a:t>.  </a:t>
            </a:r>
            <a:r>
              <a:rPr lang="en-US" sz="2400" dirty="0"/>
              <a:t> </a:t>
            </a:r>
          </a:p>
        </p:txBody>
      </p:sp>
      <p:graphicFrame>
        <p:nvGraphicFramePr>
          <p:cNvPr id="1761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955645"/>
              </p:ext>
            </p:extLst>
          </p:nvPr>
        </p:nvGraphicFramePr>
        <p:xfrm>
          <a:off x="1524000" y="1350963"/>
          <a:ext cx="38862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9" name="Equation" r:id="rId3" imgW="2171520" imgH="393480" progId="Equation.3">
                  <p:embed/>
                </p:oleObj>
              </mc:Choice>
              <mc:Fallback>
                <p:oleObj name="Equation" r:id="rId3" imgW="21715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50963"/>
                        <a:ext cx="3886200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615217"/>
              </p:ext>
            </p:extLst>
          </p:nvPr>
        </p:nvGraphicFramePr>
        <p:xfrm>
          <a:off x="1371600" y="2493963"/>
          <a:ext cx="26606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60" name="Equation" r:id="rId5" imgW="1358640" imgH="228600" progId="Equation.3">
                  <p:embed/>
                </p:oleObj>
              </mc:Choice>
              <mc:Fallback>
                <p:oleObj name="Equation" r:id="rId5" imgW="13586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493963"/>
                        <a:ext cx="26606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491073"/>
              </p:ext>
            </p:extLst>
          </p:nvPr>
        </p:nvGraphicFramePr>
        <p:xfrm>
          <a:off x="1295400" y="3484563"/>
          <a:ext cx="39782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61" name="Equation" r:id="rId7" imgW="2222280" imgH="393480" progId="Equation.3">
                  <p:embed/>
                </p:oleObj>
              </mc:Choice>
              <mc:Fallback>
                <p:oleObj name="Equation" r:id="rId7" imgW="22222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484563"/>
                        <a:ext cx="3978275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Error Estimates</a:t>
            </a:r>
          </a:p>
        </p:txBody>
      </p:sp>
      <p:sp>
        <p:nvSpPr>
          <p:cNvPr id="177155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improved Euler formula is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It can be shown that the local truncation error is proportional to </a:t>
            </a:r>
            <a:r>
              <a:rPr lang="en-US" sz="2400" i="1" dirty="0">
                <a:sym typeface="Symbol" pitchFamily="18" charset="2"/>
              </a:rPr>
              <a:t>h</a:t>
            </a:r>
            <a:r>
              <a:rPr lang="en-US" sz="2400" baseline="30000" dirty="0">
                <a:sym typeface="Symbol" pitchFamily="18" charset="2"/>
              </a:rPr>
              <a:t>3</a:t>
            </a:r>
            <a:r>
              <a:rPr lang="en-US" sz="2400" dirty="0">
                <a:sym typeface="Symbol" pitchFamily="18" charset="2"/>
              </a:rPr>
              <a:t>. </a:t>
            </a:r>
            <a:r>
              <a:rPr lang="en-US" sz="2400" dirty="0" smtClean="0">
                <a:sym typeface="Symbol" pitchFamily="18" charset="2"/>
              </a:rPr>
              <a:t>This </a:t>
            </a:r>
            <a:r>
              <a:rPr lang="en-US" sz="2400" dirty="0">
                <a:sym typeface="Symbol" pitchFamily="18" charset="2"/>
              </a:rPr>
              <a:t>is an improvement over</a:t>
            </a:r>
            <a:r>
              <a:rPr lang="en-US" sz="2400" dirty="0"/>
              <a:t> the Euler method, where the local truncation error is proportional to </a:t>
            </a:r>
            <a:r>
              <a:rPr lang="en-US" sz="2400" i="1" dirty="0">
                <a:sym typeface="Symbol" pitchFamily="18" charset="2"/>
              </a:rPr>
              <a:t>h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.</a:t>
            </a:r>
            <a:r>
              <a:rPr lang="en-US" sz="2800" dirty="0">
                <a:sym typeface="Symbol" pitchFamily="18" charset="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For a finite interval, it can be shown that the global truncation error is bounded by a constant times </a:t>
            </a:r>
            <a:r>
              <a:rPr lang="en-US" sz="2400" i="1" dirty="0">
                <a:sym typeface="Symbol" pitchFamily="18" charset="2"/>
              </a:rPr>
              <a:t>h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. </a:t>
            </a:r>
            <a:r>
              <a:rPr lang="en-US" sz="2400" dirty="0" smtClean="0">
                <a:sym typeface="Symbol" pitchFamily="18" charset="2"/>
              </a:rPr>
              <a:t>Thus </a:t>
            </a:r>
            <a:r>
              <a:rPr lang="en-US" sz="2400" dirty="0">
                <a:sym typeface="Symbol" pitchFamily="18" charset="2"/>
              </a:rPr>
              <a:t>the improved Euler method is a second order method, whereas Euler’s method is a first order method.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This greater accuracy comes at expense of more computational work, as it is now necessary to evaluate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1200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) twice in order to go from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 to </a:t>
            </a:r>
            <a:r>
              <a:rPr lang="en-US" sz="2400" i="1" dirty="0"/>
              <a:t>t</a:t>
            </a:r>
            <a:r>
              <a:rPr lang="en-US" sz="2400" i="1" baseline="-25000" dirty="0"/>
              <a:t>n+</a:t>
            </a:r>
            <a:r>
              <a:rPr lang="en-US" sz="2400" baseline="-25000" dirty="0"/>
              <a:t>1</a:t>
            </a:r>
            <a:r>
              <a:rPr lang="en-US" sz="2400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177158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688009"/>
              </p:ext>
            </p:extLst>
          </p:nvPr>
        </p:nvGraphicFramePr>
        <p:xfrm>
          <a:off x="1371600" y="1524000"/>
          <a:ext cx="404653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6" name="Equation" r:id="rId3" imgW="2260440" imgH="393480" progId="Equation.3">
                  <p:embed/>
                </p:oleObj>
              </mc:Choice>
              <mc:Fallback>
                <p:oleObj name="Equation" r:id="rId3" imgW="2260440" imgH="393480" progId="Equation.3">
                  <p:embed/>
                  <p:pic>
                    <p:nvPicPr>
                      <p:cNvPr id="0" name="Picture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4046538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8001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Comparison: Euler/Improved Euler Computations</a:t>
            </a:r>
            <a:endParaRPr lang="en-US" sz="32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82296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Reca</a:t>
            </a:r>
            <a:r>
              <a:rPr lang="en-US" sz="2400" dirty="0" smtClean="0"/>
              <a:t>ll that  </a:t>
            </a:r>
            <a:r>
              <a:rPr lang="en-US" sz="2400" i="1" dirty="0" err="1">
                <a:sym typeface="Symbol" pitchFamily="18" charset="2"/>
              </a:rPr>
              <a:t>f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 err="1">
                <a:sym typeface="Symbol" pitchFamily="18" charset="2"/>
              </a:rPr>
              <a:t>t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 err="1">
                <a:sym typeface="Symbol" pitchFamily="18" charset="2"/>
              </a:rPr>
              <a:t>y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) and </a:t>
            </a:r>
            <a:r>
              <a:rPr lang="en-US" sz="2400" i="1" dirty="0"/>
              <a:t>t</a:t>
            </a:r>
            <a:r>
              <a:rPr lang="en-US" sz="2400" i="1" baseline="-25000" dirty="0"/>
              <a:t>n+</a:t>
            </a:r>
            <a:r>
              <a:rPr lang="en-US" sz="2400" baseline="-25000" dirty="0"/>
              <a:t>1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/>
              <a:t>=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 + </a:t>
            </a:r>
            <a:r>
              <a:rPr lang="en-US" sz="2400" i="1" dirty="0" smtClean="0">
                <a:sym typeface="Symbol" pitchFamily="18" charset="2"/>
              </a:rPr>
              <a:t>h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Euler </a:t>
            </a:r>
            <a:r>
              <a:rPr lang="en-US" sz="2400" dirty="0"/>
              <a:t>and improved Euler formulas are given by, respectively,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improved Euler method requires two evaluations of </a:t>
            </a:r>
            <a:r>
              <a:rPr lang="en-US" sz="2400" i="1" dirty="0"/>
              <a:t>f</a:t>
            </a:r>
            <a:r>
              <a:rPr lang="en-US" sz="2400" dirty="0"/>
              <a:t> at each step, whereas the Euler method requires only one. 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This is significant because typically most of the computing time in each step is spent evaluating </a:t>
            </a:r>
            <a:r>
              <a:rPr lang="en-US" sz="2400" i="1" dirty="0"/>
              <a:t>f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Thus, for a given step size </a:t>
            </a:r>
            <a:r>
              <a:rPr lang="en-US" sz="2400" i="1" dirty="0"/>
              <a:t>h</a:t>
            </a:r>
            <a:r>
              <a:rPr lang="en-US" sz="2400" dirty="0"/>
              <a:t>, the improved Euler method requires twice as many evaluations of </a:t>
            </a:r>
            <a:r>
              <a:rPr lang="en-US" sz="2400" i="1" dirty="0"/>
              <a:t>f</a:t>
            </a:r>
            <a:r>
              <a:rPr lang="en-US" sz="2400" dirty="0"/>
              <a:t> as the Euler method.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Alternatively, the improved Euler method for step size </a:t>
            </a:r>
            <a:r>
              <a:rPr lang="en-US" sz="2400" i="1" dirty="0"/>
              <a:t>h</a:t>
            </a:r>
            <a:r>
              <a:rPr lang="en-US" sz="2400" dirty="0"/>
              <a:t> requires the same number of evaluations of </a:t>
            </a:r>
            <a:r>
              <a:rPr lang="en-US" sz="2400" i="1" dirty="0"/>
              <a:t>f</a:t>
            </a:r>
            <a:r>
              <a:rPr lang="en-US" sz="2400" dirty="0"/>
              <a:t> as the Euler method with step size </a:t>
            </a:r>
            <a:r>
              <a:rPr lang="en-US" sz="2400" i="1" dirty="0"/>
              <a:t>h</a:t>
            </a:r>
            <a:r>
              <a:rPr lang="en-US" sz="2400" dirty="0"/>
              <a:t>/2.    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186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327146"/>
              </p:ext>
            </p:extLst>
          </p:nvPr>
        </p:nvGraphicFramePr>
        <p:xfrm>
          <a:off x="1608138" y="1860550"/>
          <a:ext cx="4637087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1" name="Equation" r:id="rId3" imgW="2590560" imgH="507960" progId="Equation.DSMT4">
                  <p:embed/>
                </p:oleObj>
              </mc:Choice>
              <mc:Fallback>
                <p:oleObj name="Equation" r:id="rId3" imgW="259056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1860550"/>
                        <a:ext cx="4637087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85825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Trapezoid Rule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85825"/>
            <a:ext cx="8077200" cy="4876800"/>
          </a:xfrm>
        </p:spPr>
        <p:txBody>
          <a:bodyPr/>
          <a:lstStyle/>
          <a:p>
            <a:r>
              <a:rPr lang="en-US" sz="2400" dirty="0"/>
              <a:t>The improved Euler formula is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1200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) depends only on </a:t>
            </a:r>
            <a:r>
              <a:rPr lang="en-US" sz="2400" i="1" dirty="0">
                <a:sym typeface="Symbol" pitchFamily="18" charset="2"/>
              </a:rPr>
              <a:t>t </a:t>
            </a:r>
            <a:r>
              <a:rPr lang="en-US" sz="2400" dirty="0">
                <a:sym typeface="Symbol" pitchFamily="18" charset="2"/>
              </a:rPr>
              <a:t>and not on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, then we have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12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/>
              <a:t>	which is the trapezoid rule for numerical integration.</a:t>
            </a:r>
          </a:p>
        </p:txBody>
      </p:sp>
      <p:graphicFrame>
        <p:nvGraphicFramePr>
          <p:cNvPr id="1792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896265"/>
              </p:ext>
            </p:extLst>
          </p:nvPr>
        </p:nvGraphicFramePr>
        <p:xfrm>
          <a:off x="1712913" y="1397000"/>
          <a:ext cx="375126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24" name="Equation" r:id="rId3" imgW="2095200" imgH="419040" progId="Equation.DSMT4">
                  <p:embed/>
                </p:oleObj>
              </mc:Choice>
              <mc:Fallback>
                <p:oleObj name="Equation" r:id="rId3" imgW="209520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1397000"/>
                        <a:ext cx="3751262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175167"/>
              </p:ext>
            </p:extLst>
          </p:nvPr>
        </p:nvGraphicFramePr>
        <p:xfrm>
          <a:off x="1430338" y="2638425"/>
          <a:ext cx="370681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25" name="Equation" r:id="rId5" imgW="2070000" imgH="393480" progId="Equation.DSMT4">
                  <p:embed/>
                </p:oleObj>
              </mc:Choice>
              <mc:Fallback>
                <p:oleObj name="Equation" r:id="rId5" imgW="20700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2638425"/>
                        <a:ext cx="3706812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3213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Example 1: Improved Euler Method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(1 of 3)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525462" y="1295400"/>
            <a:ext cx="8229600" cy="5029200"/>
          </a:xfrm>
        </p:spPr>
        <p:txBody>
          <a:bodyPr/>
          <a:lstStyle/>
          <a:p>
            <a:r>
              <a:rPr lang="en-US" sz="2400" dirty="0"/>
              <a:t>For our initial value problem 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we have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</a:p>
          <a:p>
            <a:r>
              <a:rPr lang="en-US" sz="2400" dirty="0"/>
              <a:t>Further, </a:t>
            </a:r>
          </a:p>
          <a:p>
            <a:endParaRPr lang="en-US" sz="2400" dirty="0"/>
          </a:p>
          <a:p>
            <a:r>
              <a:rPr lang="en-US" sz="2400" dirty="0"/>
              <a:t>For </a:t>
            </a:r>
            <a:r>
              <a:rPr lang="en-US" sz="2400" i="1" dirty="0"/>
              <a:t>h</a:t>
            </a:r>
            <a:r>
              <a:rPr lang="en-US" sz="2400" dirty="0"/>
              <a:t> = 0.025, it follows that</a:t>
            </a:r>
          </a:p>
          <a:p>
            <a:endParaRPr lang="en-US" sz="2800" dirty="0"/>
          </a:p>
          <a:p>
            <a:r>
              <a:rPr lang="en-US" sz="2400" dirty="0"/>
              <a:t>Thus</a:t>
            </a:r>
          </a:p>
        </p:txBody>
      </p:sp>
      <p:graphicFrame>
        <p:nvGraphicFramePr>
          <p:cNvPr id="19456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615753"/>
              </p:ext>
            </p:extLst>
          </p:nvPr>
        </p:nvGraphicFramePr>
        <p:xfrm>
          <a:off x="1598613" y="2644775"/>
          <a:ext cx="438626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4" name="Equation" r:id="rId3" imgW="2450880" imgH="482400" progId="Equation.DSMT4">
                  <p:embed/>
                </p:oleObj>
              </mc:Choice>
              <mc:Fallback>
                <p:oleObj name="Equation" r:id="rId3" imgW="2450880" imgH="482400" progId="Equation.DSMT4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2644775"/>
                        <a:ext cx="4386262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613010"/>
              </p:ext>
            </p:extLst>
          </p:nvPr>
        </p:nvGraphicFramePr>
        <p:xfrm>
          <a:off x="1439862" y="1828800"/>
          <a:ext cx="27432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5" name="Equation" r:id="rId5" imgW="1473120" imgH="203040" progId="Equation.3">
                  <p:embed/>
                </p:oleObj>
              </mc:Choice>
              <mc:Fallback>
                <p:oleObj name="Equation" r:id="rId5" imgW="147312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2" y="1828800"/>
                        <a:ext cx="27432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251693"/>
              </p:ext>
            </p:extLst>
          </p:nvPr>
        </p:nvGraphicFramePr>
        <p:xfrm>
          <a:off x="1363662" y="5791200"/>
          <a:ext cx="47720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6" name="Equation" r:id="rId7" imgW="2666880" imgH="215640" progId="Equation.3">
                  <p:embed/>
                </p:oleObj>
              </mc:Choice>
              <mc:Fallback>
                <p:oleObj name="Equation" r:id="rId7" imgW="26668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2" y="5791200"/>
                        <a:ext cx="47720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460033"/>
              </p:ext>
            </p:extLst>
          </p:nvPr>
        </p:nvGraphicFramePr>
        <p:xfrm>
          <a:off x="1439862" y="3962400"/>
          <a:ext cx="40465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7" name="Equation" r:id="rId9" imgW="2260440" imgH="228600" progId="Equation.3">
                  <p:embed/>
                </p:oleObj>
              </mc:Choice>
              <mc:Fallback>
                <p:oleObj name="Equation" r:id="rId9" imgW="2260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2" y="3962400"/>
                        <a:ext cx="4046538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660527"/>
              </p:ext>
            </p:extLst>
          </p:nvPr>
        </p:nvGraphicFramePr>
        <p:xfrm>
          <a:off x="1363662" y="4876800"/>
          <a:ext cx="60245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8" name="Equation" r:id="rId11" imgW="3365280" imgH="228600" progId="Equation.3">
                  <p:embed/>
                </p:oleObj>
              </mc:Choice>
              <mc:Fallback>
                <p:oleObj name="Equation" r:id="rId11" imgW="33652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2" y="4876800"/>
                        <a:ext cx="602456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039206"/>
              </p:ext>
            </p:extLst>
          </p:nvPr>
        </p:nvGraphicFramePr>
        <p:xfrm>
          <a:off x="4662488" y="28575"/>
          <a:ext cx="4002087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9" name="Equation" r:id="rId13" imgW="2234880" imgH="393480" progId="Equation.DSMT4">
                  <p:embed/>
                </p:oleObj>
              </mc:Choice>
              <mc:Fallback>
                <p:oleObj name="Equation" r:id="rId13" imgW="22348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28575"/>
                        <a:ext cx="4002087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Example 1: Second Step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(2 of 3)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229600" cy="5029200"/>
          </a:xfrm>
        </p:spPr>
        <p:txBody>
          <a:bodyPr/>
          <a:lstStyle/>
          <a:p>
            <a:r>
              <a:rPr lang="en-US" sz="2400" dirty="0"/>
              <a:t>For the second step, we have 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</a:p>
          <a:p>
            <a:r>
              <a:rPr lang="en-US" sz="2400" dirty="0"/>
              <a:t>Also,</a:t>
            </a:r>
          </a:p>
          <a:p>
            <a:endParaRPr lang="en-US" sz="2800" dirty="0"/>
          </a:p>
          <a:p>
            <a:pPr>
              <a:buFontTx/>
              <a:buNone/>
            </a:pPr>
            <a:r>
              <a:rPr lang="en-US" sz="2400" dirty="0"/>
              <a:t>	and</a:t>
            </a:r>
          </a:p>
          <a:p>
            <a:pPr>
              <a:buFontTx/>
              <a:buNone/>
            </a:pPr>
            <a:endParaRPr lang="en-US" sz="2800" dirty="0"/>
          </a:p>
          <a:p>
            <a:r>
              <a:rPr lang="en-US" sz="2400" dirty="0"/>
              <a:t>Therefore </a:t>
            </a:r>
          </a:p>
        </p:txBody>
      </p:sp>
      <p:graphicFrame>
        <p:nvGraphicFramePr>
          <p:cNvPr id="195584" name="Object 1024"/>
          <p:cNvGraphicFramePr>
            <a:graphicFrameLocks noChangeAspect="1"/>
          </p:cNvGraphicFramePr>
          <p:nvPr/>
        </p:nvGraphicFramePr>
        <p:xfrm>
          <a:off x="1447800" y="5410200"/>
          <a:ext cx="56134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4" name="Equation" r:id="rId3" imgW="3136680" imgH="406080" progId="Equation.3">
                  <p:embed/>
                </p:oleObj>
              </mc:Choice>
              <mc:Fallback>
                <p:oleObj name="Equation" r:id="rId3" imgW="3136680" imgH="40608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410200"/>
                        <a:ext cx="5613400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85" name="Object 1025"/>
          <p:cNvGraphicFramePr>
            <a:graphicFrameLocks noChangeAspect="1"/>
          </p:cNvGraphicFramePr>
          <p:nvPr/>
        </p:nvGraphicFramePr>
        <p:xfrm>
          <a:off x="1524000" y="2133600"/>
          <a:ext cx="431958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5" name="Equation" r:id="rId5" imgW="2412720" imgH="457200" progId="Equation.3">
                  <p:embed/>
                </p:oleObj>
              </mc:Choice>
              <mc:Fallback>
                <p:oleObj name="Equation" r:id="rId5" imgW="2412720" imgH="4572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3600"/>
                        <a:ext cx="4319588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86" name="Object 1026"/>
          <p:cNvGraphicFramePr>
            <a:graphicFrameLocks noChangeAspect="1"/>
          </p:cNvGraphicFramePr>
          <p:nvPr/>
        </p:nvGraphicFramePr>
        <p:xfrm>
          <a:off x="1524000" y="3505200"/>
          <a:ext cx="58435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6" name="Equation" r:id="rId7" imgW="3263760" imgH="215640" progId="Equation.3">
                  <p:embed/>
                </p:oleObj>
              </mc:Choice>
              <mc:Fallback>
                <p:oleObj name="Equation" r:id="rId7" imgW="3263760" imgH="21564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05200"/>
                        <a:ext cx="584358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87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20872"/>
              </p:ext>
            </p:extLst>
          </p:nvPr>
        </p:nvGraphicFramePr>
        <p:xfrm>
          <a:off x="1524000" y="4419600"/>
          <a:ext cx="5729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7" name="Equation" r:id="rId9" imgW="3200400" imgH="215640" progId="Equation.DSMT4">
                  <p:embed/>
                </p:oleObj>
              </mc:Choice>
              <mc:Fallback>
                <p:oleObj name="Equation" r:id="rId9" imgW="3200400" imgH="215640" progId="Equation.DSMT4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19600"/>
                        <a:ext cx="572928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88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023110"/>
              </p:ext>
            </p:extLst>
          </p:nvPr>
        </p:nvGraphicFramePr>
        <p:xfrm>
          <a:off x="4594225" y="152400"/>
          <a:ext cx="40005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8" name="Equation" r:id="rId11" imgW="2234880" imgH="393480" progId="Equation.DSMT4">
                  <p:embed/>
                </p:oleObj>
              </mc:Choice>
              <mc:Fallback>
                <p:oleObj name="Equation" r:id="rId11" imgW="2234880" imgH="393480" progId="Equation.DSMT4">
                  <p:embed/>
                  <p:pic>
                    <p:nvPicPr>
                      <p:cNvPr id="0" name="Picture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152400"/>
                        <a:ext cx="4000500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8900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Example 1: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Numerical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Results</a:t>
            </a:r>
            <a:r>
              <a:rPr lang="en-US" sz="3600" b="1" dirty="0">
                <a:solidFill>
                  <a:srgbClr val="2125D7"/>
                </a:solidFill>
                <a:latin typeface="+mn-lt"/>
              </a:rPr>
              <a:t> 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(3 of 3)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1066800"/>
            <a:ext cx="8153400" cy="4648200"/>
          </a:xfrm>
        </p:spPr>
        <p:txBody>
          <a:bodyPr/>
          <a:lstStyle/>
          <a:p>
            <a:r>
              <a:rPr lang="en-US" sz="2400"/>
              <a:t>Recall that for a given step size </a:t>
            </a:r>
            <a:r>
              <a:rPr lang="en-US" sz="2400" i="1"/>
              <a:t>h</a:t>
            </a:r>
            <a:r>
              <a:rPr lang="en-US" sz="2400"/>
              <a:t>, the improved Euler formula requires the same number of evaluations of </a:t>
            </a:r>
            <a:r>
              <a:rPr lang="en-US" sz="2400" i="1"/>
              <a:t>f</a:t>
            </a:r>
            <a:r>
              <a:rPr lang="en-US" sz="2400"/>
              <a:t> as the Euler method with step size </a:t>
            </a:r>
            <a:r>
              <a:rPr lang="en-US" sz="2400" i="1"/>
              <a:t>h</a:t>
            </a:r>
            <a:r>
              <a:rPr lang="en-US" sz="2400"/>
              <a:t>/2.</a:t>
            </a:r>
          </a:p>
          <a:p>
            <a:r>
              <a:rPr lang="en-US" sz="2400"/>
              <a:t>From the table below, we see that the improved Euler method is more efficient, and yields substantially better results or requiring much less total computing effort, or both. </a:t>
            </a:r>
          </a:p>
        </p:txBody>
      </p:sp>
      <p:graphicFrame>
        <p:nvGraphicFramePr>
          <p:cNvPr id="196608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774336"/>
              </p:ext>
            </p:extLst>
          </p:nvPr>
        </p:nvGraphicFramePr>
        <p:xfrm>
          <a:off x="6019800" y="88900"/>
          <a:ext cx="26050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4" name="Equation" r:id="rId3" imgW="1434960" imgH="203040" progId="Equation.3">
                  <p:embed/>
                </p:oleObj>
              </mc:Choice>
              <mc:Fallback>
                <p:oleObj name="Equation" r:id="rId3" imgW="1434960" imgH="20304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88900"/>
                        <a:ext cx="260508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09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928492"/>
              </p:ext>
            </p:extLst>
          </p:nvPr>
        </p:nvGraphicFramePr>
        <p:xfrm>
          <a:off x="152400" y="3581400"/>
          <a:ext cx="87845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5" name="Worksheet" r:id="rId5" imgW="6000981" imgH="1952840" progId="Excel.Sheet.8">
                  <p:embed/>
                </p:oleObj>
              </mc:Choice>
              <mc:Fallback>
                <p:oleObj name="Worksheet" r:id="rId5" imgW="6000981" imgH="1952840" progId="Excel.Sheet.8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81400"/>
                        <a:ext cx="8784500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615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Symbol</vt:lpstr>
      <vt:lpstr>Times</vt:lpstr>
      <vt:lpstr>Times New Roman</vt:lpstr>
      <vt:lpstr>Wingdings</vt:lpstr>
      <vt:lpstr>Office Theme</vt:lpstr>
      <vt:lpstr>Equation</vt:lpstr>
      <vt:lpstr>MathType 5.0 Equation</vt:lpstr>
      <vt:lpstr>Worksheet</vt:lpstr>
      <vt:lpstr>8.2: Improvements on the Euler Method  Elementary Differential Equations and Boundary Value Problems, 10th edition, by William E. Boyce and Richard C. DiPrima, ©2013 by John Wiley &amp; Sons, Inc.</vt:lpstr>
      <vt:lpstr>Improved Euler Method: basic idea</vt:lpstr>
      <vt:lpstr>Improved Euler Method: formula</vt:lpstr>
      <vt:lpstr>Error Estimates</vt:lpstr>
      <vt:lpstr>Comparison: Euler/Improved Euler Computations</vt:lpstr>
      <vt:lpstr>Trapezoid Rule</vt:lpstr>
      <vt:lpstr>Example 1: Improved Euler Method  (1 of 3)</vt:lpstr>
      <vt:lpstr>Example 1: Second Step  (2 of 3)</vt:lpstr>
      <vt:lpstr>Example 1: Numerical Results   (3 of 3)</vt:lpstr>
      <vt:lpstr>Programming Outline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682</cp:revision>
  <cp:lastPrinted>1601-01-01T00:00:00Z</cp:lastPrinted>
  <dcterms:created xsi:type="dcterms:W3CDTF">2001-08-11T18:03:30Z</dcterms:created>
  <dcterms:modified xsi:type="dcterms:W3CDTF">2013-12-12T17:04:25Z</dcterms:modified>
</cp:coreProperties>
</file>