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22"/>
  </p:handoutMasterIdLst>
  <p:sldIdLst>
    <p:sldId id="304" r:id="rId2"/>
    <p:sldId id="345" r:id="rId3"/>
    <p:sldId id="346" r:id="rId4"/>
    <p:sldId id="335" r:id="rId5"/>
    <p:sldId id="327" r:id="rId6"/>
    <p:sldId id="330" r:id="rId7"/>
    <p:sldId id="349" r:id="rId8"/>
    <p:sldId id="350" r:id="rId9"/>
    <p:sldId id="351" r:id="rId10"/>
    <p:sldId id="352" r:id="rId11"/>
    <p:sldId id="353" r:id="rId12"/>
    <p:sldId id="356" r:id="rId13"/>
    <p:sldId id="357" r:id="rId14"/>
    <p:sldId id="358" r:id="rId15"/>
    <p:sldId id="359" r:id="rId16"/>
    <p:sldId id="360" r:id="rId17"/>
    <p:sldId id="362" r:id="rId18"/>
    <p:sldId id="364" r:id="rId19"/>
    <p:sldId id="365" r:id="rId20"/>
    <p:sldId id="366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6" autoAdjust="0"/>
    <p:restoredTop sz="94660"/>
  </p:normalViewPr>
  <p:slideViewPr>
    <p:cSldViewPr>
      <p:cViewPr varScale="1">
        <p:scale>
          <a:sx n="59" d="100"/>
          <a:sy n="59" d="100"/>
        </p:scale>
        <p:origin x="90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0.xml"/><Relationship Id="rId3" Type="http://schemas.openxmlformats.org/officeDocument/2006/relationships/slide" Target="slides/slide8.xml"/><Relationship Id="rId7" Type="http://schemas.openxmlformats.org/officeDocument/2006/relationships/slide" Target="slides/slide19.xml"/><Relationship Id="rId2" Type="http://schemas.openxmlformats.org/officeDocument/2006/relationships/slide" Target="slides/slide7.xml"/><Relationship Id="rId1" Type="http://schemas.openxmlformats.org/officeDocument/2006/relationships/slide" Target="slides/slide5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63C116-B2E5-4EAD-8FD7-669421DFE8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9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D437-DEE5-4C41-B346-6127B5A56D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5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96C5-16D2-4478-9D2F-D02F8CBB6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0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CA5E-7359-4CFE-9EA7-3F5BA27C0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225979-0959-484F-AE2E-E370BFFD4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04B8-0914-4BBA-9A33-D02DB3BC14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6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AC8A-C5FA-4DD1-BFFD-7C0F1330CC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CC3B-E3FD-425D-83C7-0462A5841B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DE41-A39A-4319-8216-19EF44D7C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EEA3-E44F-41A6-B438-9194F4EE0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1CE-96D2-4A64-A4F0-AA997324A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C450-12E3-4F85-B5CF-B4D08F749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7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759D-EB20-45D1-9AA4-C2B9C266D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2EFE-9170-4124-A0D2-1633B0DF72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2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image" Target="../media/image30.png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image" Target="../media/image19.jpeg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8.1: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Numerical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Methods: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Euler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or Tangent Line Method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800" dirty="0" smtClean="0">
                <a:latin typeface="+mn-lt"/>
              </a:rPr>
              <a:t/>
            </a:r>
            <a:br>
              <a:rPr lang="en-US" sz="800" dirty="0" smtClean="0">
                <a:latin typeface="+mn-lt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</a:t>
            </a:r>
            <a:r>
              <a:rPr lang="en-US" sz="900" dirty="0" smtClean="0">
                <a:latin typeface="+mn-lt"/>
              </a:rPr>
              <a:t>.</a:t>
            </a:r>
            <a:endParaRPr lang="en-US" sz="9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153400" cy="4038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The methods we have discussed for solving differential equations have emphasized analytical techniques, such as integration or series solutions, to find exact solutions.</a:t>
            </a:r>
          </a:p>
          <a:p>
            <a:r>
              <a:rPr lang="en-US" sz="2400" dirty="0">
                <a:sym typeface="Symbol" pitchFamily="18" charset="2"/>
              </a:rPr>
              <a:t>However, there are many important problems in engineering and science, especially nonlinear ones, to which these methods either do not apply or are complicated to use.</a:t>
            </a:r>
          </a:p>
          <a:p>
            <a:r>
              <a:rPr lang="en-US" sz="2400" dirty="0">
                <a:sym typeface="Symbol" pitchFamily="18" charset="2"/>
              </a:rPr>
              <a:t>In this chapter we discuss the use of numerical methods to approximate the solution of an initial value problem.  </a:t>
            </a:r>
          </a:p>
          <a:p>
            <a:r>
              <a:rPr lang="en-US" sz="2400" dirty="0">
                <a:sym typeface="Symbol" pitchFamily="18" charset="2"/>
              </a:rPr>
              <a:t>We study these methods as applied to single first order equations, the simplest context to learn the methods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2: Backward Euler Formula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2)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397329" y="1143000"/>
            <a:ext cx="8229600" cy="5029200"/>
          </a:xfrm>
        </p:spPr>
        <p:txBody>
          <a:bodyPr/>
          <a:lstStyle/>
          <a:p>
            <a:r>
              <a:rPr lang="en-US" sz="2400"/>
              <a:t>For our initial value problem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the backward Euler formula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becomes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/>
              <a:t>For </a:t>
            </a:r>
            <a:r>
              <a:rPr lang="en-US" sz="2400" i="1"/>
              <a:t>h</a:t>
            </a:r>
            <a:r>
              <a:rPr lang="en-US" sz="2400"/>
              <a:t> = 0.05 on the interval 0 </a:t>
            </a:r>
            <a:r>
              <a:rPr lang="en-US" sz="2400">
                <a:sym typeface="Symbol" pitchFamily="18" charset="2"/>
              </a:rPr>
              <a:t> 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  2, our first two steps are:</a:t>
            </a:r>
            <a:r>
              <a:rPr lang="en-US" sz="2400"/>
              <a:t> </a:t>
            </a:r>
          </a:p>
          <a:p>
            <a:endParaRPr lang="en-US" sz="2400"/>
          </a:p>
          <a:p>
            <a:endParaRPr lang="en-US" sz="2800"/>
          </a:p>
          <a:p>
            <a:r>
              <a:rPr lang="en-US" sz="2400"/>
              <a:t>The results of these first two steps of the backward Euler method are graphed above.</a:t>
            </a:r>
          </a:p>
        </p:txBody>
      </p:sp>
      <p:graphicFrame>
        <p:nvGraphicFramePr>
          <p:cNvPr id="18432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964128"/>
              </p:ext>
            </p:extLst>
          </p:nvPr>
        </p:nvGraphicFramePr>
        <p:xfrm>
          <a:off x="1159329" y="2514600"/>
          <a:ext cx="28194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8" name="Equation" r:id="rId3" imgW="1574640" imgH="228600" progId="Equation.3">
                  <p:embed/>
                </p:oleObj>
              </mc:Choice>
              <mc:Fallback>
                <p:oleObj name="Equation" r:id="rId3" imgW="1574640" imgH="2286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329" y="2514600"/>
                        <a:ext cx="28194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901913"/>
              </p:ext>
            </p:extLst>
          </p:nvPr>
        </p:nvGraphicFramePr>
        <p:xfrm>
          <a:off x="1235529" y="1676400"/>
          <a:ext cx="2743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9" name="Equation" r:id="rId5" imgW="1473120" imgH="203040" progId="Equation.3">
                  <p:embed/>
                </p:oleObj>
              </mc:Choice>
              <mc:Fallback>
                <p:oleObj name="Equation" r:id="rId5" imgW="1473120" imgH="20304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529" y="1676400"/>
                        <a:ext cx="27432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273059"/>
              </p:ext>
            </p:extLst>
          </p:nvPr>
        </p:nvGraphicFramePr>
        <p:xfrm>
          <a:off x="1159329" y="3352800"/>
          <a:ext cx="30924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0" name="Equation" r:id="rId7" imgW="1726920" imgH="228600" progId="Equation.3">
                  <p:embed/>
                </p:oleObj>
              </mc:Choice>
              <mc:Fallback>
                <p:oleObj name="Equation" r:id="rId7" imgW="1726920" imgH="2286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9329" y="3352800"/>
                        <a:ext cx="30924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843606"/>
              </p:ext>
            </p:extLst>
          </p:nvPr>
        </p:nvGraphicFramePr>
        <p:xfrm>
          <a:off x="1083129" y="4267200"/>
          <a:ext cx="53879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1" name="Equation" r:id="rId9" imgW="3009600" imgH="457200" progId="Equation.3">
                  <p:embed/>
                </p:oleObj>
              </mc:Choice>
              <mc:Fallback>
                <p:oleObj name="Equation" r:id="rId9" imgW="3009600" imgH="457200" progId="Equation.3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29" y="4267200"/>
                        <a:ext cx="538797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6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39342" y="958396"/>
            <a:ext cx="3766457" cy="279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7772400" cy="968375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2: Numerical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Results</a:t>
            </a:r>
            <a:r>
              <a:rPr lang="en-US" sz="3600" b="1" dirty="0">
                <a:solidFill>
                  <a:srgbClr val="2125D7"/>
                </a:solidFill>
                <a:latin typeface="+mn-lt"/>
              </a:rPr>
              <a:t> 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(2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</a:rPr>
              <a:t>2)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4671" y="914400"/>
            <a:ext cx="8153400" cy="4648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table below compares the results of the backward Euler </a:t>
            </a:r>
            <a:r>
              <a:rPr lang="en-US" sz="2400" dirty="0" smtClean="0"/>
              <a:t>method </a:t>
            </a:r>
            <a:r>
              <a:rPr lang="en-US" sz="2400" dirty="0"/>
              <a:t>with </a:t>
            </a:r>
            <a:r>
              <a:rPr lang="en-US" sz="2400" dirty="0" smtClean="0"/>
              <a:t>various step and </a:t>
            </a:r>
            <a:r>
              <a:rPr lang="en-US" sz="2400" dirty="0"/>
              <a:t>the exact solution </a:t>
            </a:r>
            <a:r>
              <a:rPr lang="en-US" sz="2400" dirty="0" smtClean="0"/>
              <a:t>values</a:t>
            </a:r>
            <a:r>
              <a:rPr lang="en-US" sz="2400" dirty="0" smtClean="0"/>
              <a:t>.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/>
              <a:t>The approximations consistently overestimate exact values, while </a:t>
            </a:r>
            <a:r>
              <a:rPr lang="en-US" sz="2400" dirty="0" smtClean="0"/>
              <a:t>regular Euler </a:t>
            </a:r>
            <a:r>
              <a:rPr lang="en-US" sz="2400" dirty="0"/>
              <a:t>method approximations </a:t>
            </a:r>
            <a:r>
              <a:rPr lang="en-US" sz="2400" dirty="0" smtClean="0"/>
              <a:t>consistently underestimated </a:t>
            </a:r>
            <a:r>
              <a:rPr lang="en-US" sz="2400" dirty="0"/>
              <a:t>them. </a:t>
            </a:r>
          </a:p>
          <a:p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18534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45081"/>
              </p:ext>
            </p:extLst>
          </p:nvPr>
        </p:nvGraphicFramePr>
        <p:xfrm>
          <a:off x="6096000" y="114754"/>
          <a:ext cx="260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8" name="Equation" r:id="rId3" imgW="1434960" imgH="203040" progId="Equation.3">
                  <p:embed/>
                </p:oleObj>
              </mc:Choice>
              <mc:Fallback>
                <p:oleObj name="Equation" r:id="rId3" imgW="143496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4754"/>
                        <a:ext cx="26050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058124"/>
              </p:ext>
            </p:extLst>
          </p:nvPr>
        </p:nvGraphicFramePr>
        <p:xfrm>
          <a:off x="370114" y="1752600"/>
          <a:ext cx="8367791" cy="2509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9" name="Worksheet" r:id="rId5" imgW="6833160" imgH="2026800" progId="Excel.Sheet.8">
                  <p:embed/>
                </p:oleObj>
              </mc:Choice>
              <mc:Fallback>
                <p:oleObj name="Worksheet" r:id="rId5" imgW="6833160" imgH="2026800" progId="Excel.Sheet.8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14" y="1752600"/>
                        <a:ext cx="8367791" cy="25096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Errors in Numerical Approximations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4196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The use of a numerical procedure, such as Euler’s formula, to solve an initial value problem raises questions that must be answered before the approximate numerical solution can be accepted as satisfactory. </a:t>
            </a:r>
          </a:p>
          <a:p>
            <a:r>
              <a:rPr lang="en-US" sz="2400" dirty="0">
                <a:sym typeface="Symbol" pitchFamily="18" charset="2"/>
              </a:rPr>
              <a:t>For example, as the step size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 tends to zero, do the values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, … converge to the values of the actual solution?</a:t>
            </a:r>
          </a:p>
          <a:p>
            <a:r>
              <a:rPr lang="en-US" sz="2400" dirty="0">
                <a:sym typeface="Symbol" pitchFamily="18" charset="2"/>
              </a:rPr>
              <a:t>Also, an estimation of error in computing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 is important. </a:t>
            </a:r>
            <a:r>
              <a:rPr lang="en-US" sz="2400" dirty="0" smtClean="0"/>
              <a:t>Two </a:t>
            </a:r>
            <a:r>
              <a:rPr lang="en-US" sz="2400" dirty="0"/>
              <a:t>fundamental sources of error are the following.</a:t>
            </a:r>
            <a:endParaRPr lang="en-US" sz="2400" dirty="0">
              <a:sym typeface="Symbol" pitchFamily="18" charset="2"/>
            </a:endParaRPr>
          </a:p>
          <a:p>
            <a:pPr lvl="1"/>
            <a:r>
              <a:rPr lang="en-US" sz="2000" dirty="0">
                <a:sym typeface="Symbol" pitchFamily="18" charset="2"/>
              </a:rPr>
              <a:t>Global truncation error, due to approximate formulas used to determine the values of </a:t>
            </a:r>
            <a:r>
              <a:rPr lang="en-US" sz="2000" i="1" dirty="0" err="1"/>
              <a:t>y</a:t>
            </a:r>
            <a:r>
              <a:rPr lang="en-US" sz="2000" i="1" baseline="-25000" dirty="0" err="1"/>
              <a:t>n</a:t>
            </a:r>
            <a:r>
              <a:rPr lang="en-US" sz="2000" dirty="0"/>
              <a:t>, and approximate data input into these formulas.</a:t>
            </a:r>
          </a:p>
          <a:p>
            <a:pPr lvl="1"/>
            <a:r>
              <a:rPr lang="en-US" sz="2000" dirty="0"/>
              <a:t>Round-off error, due to finite precision arithmetic.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Convergence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As the step size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 tends to zero, do the values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, … converge to the values of the actual solution, </a:t>
            </a:r>
            <a:r>
              <a:rPr lang="en-US" sz="2400" dirty="0">
                <a:sym typeface="Symbol" pitchFamily="18" charset="2"/>
              </a:rPr>
              <a:t>for each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1000" i="1" dirty="0">
                <a:sym typeface="Symbol" pitchFamily="18" charset="2"/>
              </a:rPr>
              <a:t> </a:t>
            </a:r>
            <a:r>
              <a:rPr lang="en-US" sz="2400" dirty="0"/>
              <a:t>?</a:t>
            </a:r>
          </a:p>
          <a:p>
            <a:r>
              <a:rPr lang="en-US" sz="2400" dirty="0"/>
              <a:t>If the approximations converge to the solution, how small a step size is needed to guarantee a given level of accuracy?</a:t>
            </a:r>
          </a:p>
          <a:p>
            <a:pPr lvl="1"/>
            <a:r>
              <a:rPr lang="en-US" sz="2000" dirty="0"/>
              <a:t>We want to use a step size that is small enough to ensure the required accuracy, but not too small.</a:t>
            </a:r>
          </a:p>
          <a:p>
            <a:pPr lvl="1"/>
            <a:r>
              <a:rPr lang="en-US" sz="2000" dirty="0"/>
              <a:t>An unnecessarily small step size slows down calculations, makes them more expensive, and in some cases may even cause a loss of accuracy. </a:t>
            </a:r>
          </a:p>
        </p:txBody>
      </p:sp>
      <p:graphicFrame>
        <p:nvGraphicFramePr>
          <p:cNvPr id="18841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259765"/>
              </p:ext>
            </p:extLst>
          </p:nvPr>
        </p:nvGraphicFramePr>
        <p:xfrm>
          <a:off x="457200" y="4037692"/>
          <a:ext cx="8390708" cy="2515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3" name="Worksheet" r:id="rId3" imgW="6833160" imgH="2026800" progId="Excel.Sheet.8">
                  <p:embed/>
                </p:oleObj>
              </mc:Choice>
              <mc:Fallback>
                <p:oleObj name="Worksheet" r:id="rId3" imgW="6833160" imgH="2026800" progId="Excel.Sheet.8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7692"/>
                        <a:ext cx="8390708" cy="2515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Global and Local Truncation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Error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97329" y="925286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Assume here that we can carry out all computations with complete accuracy</a:t>
            </a:r>
            <a:r>
              <a:rPr lang="en-US" sz="2400" dirty="0" smtClean="0">
                <a:sym typeface="Symbol" pitchFamily="18" charset="2"/>
              </a:rPr>
              <a:t>. </a:t>
            </a:r>
            <a:r>
              <a:rPr lang="en-US" sz="2400" dirty="0">
                <a:sym typeface="Symbol" pitchFamily="18" charset="2"/>
              </a:rPr>
              <a:t>That is, we can retain an infinite number of decimal places with no round-off error.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At each step in a numerical method, the solution value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is approximated by the value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800" i="1" baseline="-25000" dirty="0"/>
              <a:t> </a:t>
            </a:r>
            <a:r>
              <a:rPr lang="en-US" sz="2400" i="1" dirty="0"/>
              <a:t>.</a:t>
            </a:r>
            <a:r>
              <a:rPr lang="en-US" sz="2400" dirty="0">
                <a:sym typeface="Symbol" pitchFamily="18" charset="2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The </a:t>
            </a:r>
            <a:r>
              <a:rPr lang="en-US" sz="2400" b="1" dirty="0">
                <a:sym typeface="Symbol" pitchFamily="18" charset="2"/>
              </a:rPr>
              <a:t>global truncation error</a:t>
            </a:r>
            <a:r>
              <a:rPr lang="en-US" sz="2400" dirty="0">
                <a:sym typeface="Symbol" pitchFamily="18" charset="2"/>
              </a:rPr>
              <a:t> is defined as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>
                <a:sym typeface="Symbol" pitchFamily="18" charset="2"/>
              </a:rPr>
              <a:t>			E</a:t>
            </a:r>
            <a:r>
              <a:rPr lang="en-US" sz="2400" i="1" baseline="-25000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–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baseline="-25000" dirty="0"/>
              <a:t> </a:t>
            </a:r>
            <a:r>
              <a:rPr lang="en-US" sz="2400" i="1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This error arises from two causes: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1.  At each step we use an approximate formula to determine </a:t>
            </a:r>
            <a:r>
              <a:rPr lang="en-US" sz="2000" i="1" dirty="0"/>
              <a:t>y</a:t>
            </a:r>
            <a:r>
              <a:rPr lang="en-US" sz="2000" i="1" baseline="-25000" dirty="0"/>
              <a:t>n</a:t>
            </a:r>
            <a:r>
              <a:rPr lang="en-US" sz="2000" baseline="-25000" dirty="0"/>
              <a:t>+1</a:t>
            </a:r>
            <a:r>
              <a:rPr lang="en-US" sz="2000" dirty="0"/>
              <a:t>.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2.  The input data at each step are only approximately correct, since </a:t>
            </a:r>
            <a:r>
              <a:rPr lang="en-US" sz="2000" i="1" dirty="0">
                <a:sym typeface="Symbol" pitchFamily="18" charset="2"/>
              </a:rPr>
              <a:t>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 err="1"/>
              <a:t>t</a:t>
            </a:r>
            <a:r>
              <a:rPr lang="en-US" sz="2000" i="1" baseline="-25000" dirty="0" err="1"/>
              <a:t>n</a:t>
            </a:r>
            <a:r>
              <a:rPr lang="en-US" sz="2000" dirty="0">
                <a:sym typeface="Symbol" pitchFamily="18" charset="2"/>
              </a:rPr>
              <a:t>)   in general does not equal </a:t>
            </a:r>
            <a:r>
              <a:rPr lang="en-US" sz="2000" i="1" dirty="0" err="1"/>
              <a:t>y</a:t>
            </a:r>
            <a:r>
              <a:rPr lang="en-US" sz="2000" i="1" baseline="-25000" dirty="0" err="1"/>
              <a:t>n</a:t>
            </a:r>
            <a:r>
              <a:rPr lang="en-US" sz="1200" i="1" baseline="-25000" dirty="0"/>
              <a:t> </a:t>
            </a:r>
            <a:r>
              <a:rPr lang="en-US" sz="2000" i="1" dirty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If we assume that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at step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then the only error at step </a:t>
            </a:r>
            <a:r>
              <a:rPr lang="en-US" sz="2400" i="1" dirty="0">
                <a:sym typeface="Symbol" pitchFamily="18" charset="2"/>
              </a:rPr>
              <a:t>n </a:t>
            </a:r>
            <a:r>
              <a:rPr lang="en-US" sz="2400" dirty="0">
                <a:sym typeface="Symbol" pitchFamily="18" charset="2"/>
              </a:rPr>
              <a:t>+1 is due to the use of an approximate formula</a:t>
            </a:r>
            <a:r>
              <a:rPr lang="en-US" sz="2400" dirty="0" smtClean="0">
                <a:sym typeface="Symbol" pitchFamily="18" charset="2"/>
              </a:rPr>
              <a:t>. </a:t>
            </a:r>
            <a:r>
              <a:rPr lang="en-US" sz="2400" dirty="0">
                <a:sym typeface="Symbol" pitchFamily="18" charset="2"/>
              </a:rPr>
              <a:t>This error is known as the </a:t>
            </a:r>
            <a:r>
              <a:rPr lang="en-US" sz="2400" b="1" dirty="0">
                <a:sym typeface="Symbol" pitchFamily="18" charset="2"/>
              </a:rPr>
              <a:t>local truncation error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i="1" dirty="0">
                <a:sym typeface="Symbol" pitchFamily="18" charset="2"/>
              </a:rPr>
              <a:t>e</a:t>
            </a:r>
            <a:r>
              <a:rPr lang="en-US" sz="2400" i="1" baseline="-25000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771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Round-Off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Error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267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Round-off error occurs from carrying out computations in arithmetic with only a finite number of digits.</a:t>
            </a:r>
          </a:p>
          <a:p>
            <a:r>
              <a:rPr lang="en-US" sz="2400" dirty="0">
                <a:sym typeface="Symbol" pitchFamily="18" charset="2"/>
              </a:rPr>
              <a:t>As a result, the value of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, derived from an approximation formula,</a:t>
            </a:r>
            <a:r>
              <a:rPr lang="en-US" sz="2400" i="1" dirty="0"/>
              <a:t> </a:t>
            </a:r>
            <a:r>
              <a:rPr lang="en-US" sz="2400" dirty="0"/>
              <a:t>is in turn approximated by its computed value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</a:p>
          <a:p>
            <a:r>
              <a:rPr lang="en-US" sz="2400" dirty="0">
                <a:sym typeface="Symbol" pitchFamily="18" charset="2"/>
              </a:rPr>
              <a:t>Thus </a:t>
            </a:r>
            <a:r>
              <a:rPr lang="en-US" sz="2400" b="1" dirty="0">
                <a:sym typeface="Symbol" pitchFamily="18" charset="2"/>
              </a:rPr>
              <a:t>round-off error</a:t>
            </a:r>
            <a:r>
              <a:rPr lang="en-US" sz="2400" dirty="0">
                <a:sym typeface="Symbol" pitchFamily="18" charset="2"/>
              </a:rPr>
              <a:t> is defined as </a:t>
            </a:r>
          </a:p>
          <a:p>
            <a:pPr>
              <a:buFontTx/>
              <a:buNone/>
            </a:pPr>
            <a:r>
              <a:rPr lang="en-US" sz="2400" i="1" dirty="0">
                <a:sym typeface="Symbol" pitchFamily="18" charset="2"/>
              </a:rPr>
              <a:t>			</a:t>
            </a:r>
            <a:r>
              <a:rPr lang="en-US" sz="2400" i="1" dirty="0" err="1">
                <a:sym typeface="Symbol" pitchFamily="18" charset="2"/>
              </a:rPr>
              <a:t>R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 err="1">
                <a:sym typeface="Symbol" pitchFamily="18" charset="2"/>
              </a:rPr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 -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dirty="0"/>
              <a:t>.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/>
              <a:t>Round-off error is somewhat random in nature. </a:t>
            </a:r>
            <a:r>
              <a:rPr lang="en-US" sz="2400" dirty="0" smtClean="0"/>
              <a:t>It </a:t>
            </a:r>
            <a:r>
              <a:rPr lang="en-US" sz="2400" dirty="0"/>
              <a:t>depends on type of computer used, the sequence in which computations are carried out, the method of rounding off, etc. </a:t>
            </a:r>
            <a:r>
              <a:rPr lang="en-US" sz="2400" dirty="0" smtClean="0"/>
              <a:t>Therefore</a:t>
            </a:r>
            <a:r>
              <a:rPr lang="en-US" sz="2400" dirty="0"/>
              <a:t>, an analysis of round-off error is beyond the scope of this course.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sym typeface="Symbol" pitchFamily="18" charset="2"/>
              </a:rPr>
              <a:t>Total 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Error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From the discussion on the previous slides, we see that at each step the solution value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is approximated by the value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,</a:t>
            </a:r>
            <a:r>
              <a:rPr lang="en-US" sz="2400" i="1" dirty="0"/>
              <a:t> </a:t>
            </a:r>
            <a:r>
              <a:rPr lang="en-US" sz="2400" dirty="0"/>
              <a:t>which in turn is approximated by its computed value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dirty="0"/>
              <a:t>.</a:t>
            </a:r>
            <a:r>
              <a:rPr lang="en-US" sz="2400" dirty="0"/>
              <a:t> </a:t>
            </a:r>
          </a:p>
          <a:p>
            <a:r>
              <a:rPr lang="en-US" sz="2400" dirty="0">
                <a:sym typeface="Symbol" pitchFamily="18" charset="2"/>
              </a:rPr>
              <a:t>The total error can therefore be taken as 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-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i="1" dirty="0"/>
              <a:t>.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/>
              <a:t>From the triangle inequality, |</a:t>
            </a:r>
            <a:r>
              <a:rPr lang="en-US" sz="2400" i="1" dirty="0"/>
              <a:t>a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dirty="0"/>
              <a:t>| </a:t>
            </a:r>
            <a:r>
              <a:rPr lang="en-US" sz="2400" dirty="0">
                <a:sym typeface="Symbol" pitchFamily="18" charset="2"/>
              </a:rPr>
              <a:t></a:t>
            </a:r>
            <a:r>
              <a:rPr lang="en-US" sz="2400" dirty="0"/>
              <a:t> |</a:t>
            </a:r>
            <a:r>
              <a:rPr lang="en-US" sz="2400" i="1" dirty="0"/>
              <a:t>a</a:t>
            </a:r>
            <a:r>
              <a:rPr lang="en-US" sz="2400" dirty="0"/>
              <a:t>| + |</a:t>
            </a:r>
            <a:r>
              <a:rPr lang="en-US" sz="2400" i="1" dirty="0"/>
              <a:t>b</a:t>
            </a:r>
            <a:r>
              <a:rPr lang="en-US" sz="2400" dirty="0"/>
              <a:t>|, it follows that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400" dirty="0"/>
              <a:t>Thus the total error is bounded by the sum of the absolute values of the truncation and round-off errors.   </a:t>
            </a:r>
          </a:p>
          <a:p>
            <a:r>
              <a:rPr lang="en-US" sz="2400" dirty="0"/>
              <a:t>We will limit our discussion primarily to local truncation error. </a:t>
            </a:r>
          </a:p>
        </p:txBody>
      </p:sp>
      <p:graphicFrame>
        <p:nvGraphicFramePr>
          <p:cNvPr id="18944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163853"/>
              </p:ext>
            </p:extLst>
          </p:nvPr>
        </p:nvGraphicFramePr>
        <p:xfrm>
          <a:off x="1600200" y="3048000"/>
          <a:ext cx="3830638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7" name="Equation" r:id="rId3" imgW="2006280" imgH="761760" progId="Equation.3">
                  <p:embed/>
                </p:oleObj>
              </mc:Choice>
              <mc:Fallback>
                <p:oleObj name="Equation" r:id="rId3" imgW="2006280" imgH="76176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3830638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Local Truncation Error for Euler Method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(1 of 2)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Assume that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/>
              <a:t> is a solution to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i="1"/>
              <a:t>f 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,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/>
              <a:t>),</a:t>
            </a:r>
            <a:r>
              <a:rPr lang="en-US" sz="2400">
                <a:sym typeface="Symbol" pitchFamily="18" charset="2"/>
              </a:rPr>
              <a:t>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/>
              <a:t>y</a:t>
            </a:r>
            <a:r>
              <a:rPr lang="en-US" sz="2400" baseline="-25000"/>
              <a:t>0</a:t>
            </a:r>
            <a:r>
              <a:rPr lang="en-US" sz="2400">
                <a:sym typeface="Symbol" pitchFamily="18" charset="2"/>
              </a:rPr>
              <a:t> and that </a:t>
            </a:r>
            <a:r>
              <a:rPr lang="en-US" sz="2400" i="1"/>
              <a:t>f</a:t>
            </a:r>
            <a:r>
              <a:rPr lang="en-US" sz="2400"/>
              <a:t>,  </a:t>
            </a:r>
            <a:r>
              <a:rPr lang="en-US" sz="2400" i="1"/>
              <a:t>f</a:t>
            </a:r>
            <a:r>
              <a:rPr lang="en-US" sz="2400" i="1" baseline="-25000"/>
              <a:t>t</a:t>
            </a:r>
            <a:r>
              <a:rPr lang="en-US" sz="2400"/>
              <a:t>  and </a:t>
            </a:r>
            <a:r>
              <a:rPr lang="en-US" sz="2400" i="1"/>
              <a:t>f</a:t>
            </a:r>
            <a:r>
              <a:rPr lang="en-US" sz="2400" i="1" baseline="-25000"/>
              <a:t>y</a:t>
            </a:r>
            <a:r>
              <a:rPr lang="en-US" sz="2400"/>
              <a:t> are continuous. Then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 i="1">
                <a:cs typeface="Times New Roman" pitchFamily="18" charset="0"/>
              </a:rPr>
              <a:t>''</a:t>
            </a:r>
            <a:r>
              <a:rPr lang="en-US" sz="2400"/>
              <a:t> is continuous, where</a:t>
            </a:r>
          </a:p>
          <a:p>
            <a:endParaRPr lang="en-US" sz="2800"/>
          </a:p>
          <a:p>
            <a:r>
              <a:rPr lang="en-US" sz="2400"/>
              <a:t>Using a Taylor polynomial with a remainder to expand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/>
              <a:t> about </a:t>
            </a:r>
            <a:r>
              <a:rPr lang="en-US" sz="2400" i="1"/>
              <a:t>t</a:t>
            </a:r>
            <a:r>
              <a:rPr lang="en-US" sz="2400"/>
              <a:t> = 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, we have </a:t>
            </a:r>
            <a:endParaRPr lang="en-US" sz="2400"/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where </a:t>
            </a:r>
            <a:r>
              <a:rPr lang="en-US" sz="2400" i="1">
                <a:sym typeface="Symbol" pitchFamily="18" charset="2"/>
              </a:rPr>
              <a:t>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  is some point in the interval</a:t>
            </a:r>
            <a:r>
              <a:rPr lang="en-US" sz="2400"/>
              <a:t> 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 &lt; </a:t>
            </a:r>
            <a:r>
              <a:rPr lang="en-US" sz="2400" i="1">
                <a:sym typeface="Symbol" pitchFamily="18" charset="2"/>
              </a:rPr>
              <a:t>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  &lt; </a:t>
            </a:r>
            <a:r>
              <a:rPr lang="en-US" sz="2400" i="1"/>
              <a:t>t</a:t>
            </a:r>
            <a:r>
              <a:rPr lang="en-US" sz="2400" i="1" baseline="-25000"/>
              <a:t>n+</a:t>
            </a:r>
            <a:r>
              <a:rPr lang="en-US" sz="2400" baseline="-25000"/>
              <a:t>1</a:t>
            </a:r>
            <a:r>
              <a:rPr lang="en-US" sz="2400">
                <a:sym typeface="Symbol" pitchFamily="18" charset="2"/>
              </a:rPr>
              <a:t>.  </a:t>
            </a:r>
          </a:p>
          <a:p>
            <a:r>
              <a:rPr lang="en-US" sz="2400"/>
              <a:t>Since </a:t>
            </a:r>
            <a:r>
              <a:rPr lang="en-US" sz="2400" i="1">
                <a:sym typeface="Symbol" pitchFamily="18" charset="2"/>
              </a:rPr>
              <a:t>h</a:t>
            </a:r>
            <a:r>
              <a:rPr lang="en-US" sz="2400"/>
              <a:t> = </a:t>
            </a:r>
            <a:r>
              <a:rPr lang="en-US" sz="2400" i="1"/>
              <a:t>t</a:t>
            </a:r>
            <a:r>
              <a:rPr lang="en-US" sz="2400" i="1" baseline="-25000"/>
              <a:t>n+</a:t>
            </a:r>
            <a:r>
              <a:rPr lang="en-US" sz="2400" baseline="-25000"/>
              <a:t>1</a:t>
            </a:r>
            <a:r>
              <a:rPr lang="en-US" sz="2400">
                <a:sym typeface="Symbol" pitchFamily="18" charset="2"/>
              </a:rPr>
              <a:t> – 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 and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i="1"/>
              <a:t>f 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,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/>
              <a:t>), it follows that</a:t>
            </a:r>
          </a:p>
        </p:txBody>
      </p:sp>
      <p:graphicFrame>
        <p:nvGraphicFramePr>
          <p:cNvPr id="190464" name="Object 0"/>
          <p:cNvGraphicFramePr>
            <a:graphicFrameLocks noChangeAspect="1"/>
          </p:cNvGraphicFramePr>
          <p:nvPr/>
        </p:nvGraphicFramePr>
        <p:xfrm>
          <a:off x="1828800" y="3733800"/>
          <a:ext cx="47418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2" name="Equation" r:id="rId3" imgW="2730240" imgH="431640" progId="Equation.3">
                  <p:embed/>
                </p:oleObj>
              </mc:Choice>
              <mc:Fallback>
                <p:oleObj name="Equation" r:id="rId3" imgW="273024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33800"/>
                        <a:ext cx="474186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5" name="Object 1"/>
          <p:cNvGraphicFramePr>
            <a:graphicFrameLocks noChangeAspect="1"/>
          </p:cNvGraphicFramePr>
          <p:nvPr/>
        </p:nvGraphicFramePr>
        <p:xfrm>
          <a:off x="1828800" y="5257800"/>
          <a:ext cx="44529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3" name="Equation" r:id="rId5" imgW="2552400" imgH="431640" progId="Equation.3">
                  <p:embed/>
                </p:oleObj>
              </mc:Choice>
              <mc:Fallback>
                <p:oleObj name="Equation" r:id="rId5" imgW="255240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257800"/>
                        <a:ext cx="4452938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828800" y="2590800"/>
          <a:ext cx="40116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4" name="Equation" r:id="rId7" imgW="2298600" imgH="241200" progId="Equation.3">
                  <p:embed/>
                </p:oleObj>
              </mc:Choice>
              <mc:Fallback>
                <p:oleObj name="Equation" r:id="rId7" imgW="22986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401161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7" name="Rectangle 11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77200" cy="762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Local Truncation Error for Euler Method  </a:t>
            </a:r>
            <a:r>
              <a:rPr lang="en-US" sz="2400" b="1" dirty="0">
                <a:solidFill>
                  <a:srgbClr val="2125D7"/>
                </a:solidFill>
                <a:latin typeface="+mn-lt"/>
              </a:rPr>
              <a:t>(2 of 2)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/>
              <a:t>From the previous slide, we have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1200"/>
          </a:p>
          <a:p>
            <a:r>
              <a:rPr lang="en-US" sz="2400">
                <a:sym typeface="Symbol" pitchFamily="18" charset="2"/>
              </a:rPr>
              <a:t>Recalling the Euler formula </a:t>
            </a:r>
          </a:p>
          <a:p>
            <a:endParaRPr lang="en-US" sz="28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it follows that</a:t>
            </a:r>
          </a:p>
          <a:p>
            <a:pPr>
              <a:buFontTx/>
              <a:buNone/>
            </a:pPr>
            <a:endParaRPr lang="en-US" sz="2400">
              <a:sym typeface="Symbol" pitchFamily="18" charset="2"/>
            </a:endParaRPr>
          </a:p>
          <a:p>
            <a:pPr>
              <a:buFontTx/>
              <a:buNone/>
            </a:pPr>
            <a:endParaRPr lang="en-US" sz="12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To compute the local truncation error </a:t>
            </a:r>
            <a:r>
              <a:rPr lang="en-US" sz="2400" i="1"/>
              <a:t>e</a:t>
            </a:r>
            <a:r>
              <a:rPr lang="en-US" sz="2400" i="1" baseline="-25000"/>
              <a:t>n+</a:t>
            </a:r>
            <a:r>
              <a:rPr lang="en-US" sz="2400" baseline="-25000"/>
              <a:t>1</a:t>
            </a:r>
            <a:r>
              <a:rPr lang="en-US" sz="800" i="1" baseline="-25000"/>
              <a:t> </a:t>
            </a:r>
            <a:r>
              <a:rPr lang="en-US" sz="2400">
                <a:sym typeface="Symbol" pitchFamily="18" charset="2"/>
              </a:rPr>
              <a:t>, we take </a:t>
            </a:r>
            <a:r>
              <a:rPr lang="en-US" sz="2400" i="1"/>
              <a:t>y</a:t>
            </a:r>
            <a:r>
              <a:rPr lang="en-US" sz="2400" i="1" baseline="-25000"/>
              <a:t>n</a:t>
            </a:r>
            <a:r>
              <a:rPr lang="en-US" sz="2400" i="1"/>
              <a:t> =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) and hence</a:t>
            </a:r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1412875" y="3276600"/>
          <a:ext cx="25304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6" name="Equation" r:id="rId3" imgW="1358640" imgH="228600" progId="Equation.3">
                  <p:embed/>
                </p:oleObj>
              </mc:Choice>
              <mc:Fallback>
                <p:oleObj name="Equation" r:id="rId3" imgW="1358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3276600"/>
                        <a:ext cx="25304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2" name="Object 6"/>
          <p:cNvGraphicFramePr>
            <a:graphicFrameLocks noChangeAspect="1"/>
          </p:cNvGraphicFramePr>
          <p:nvPr/>
        </p:nvGraphicFramePr>
        <p:xfrm>
          <a:off x="1447800" y="2133600"/>
          <a:ext cx="445293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7" name="Equation" r:id="rId5" imgW="2552400" imgH="431640" progId="Equation.3">
                  <p:embed/>
                </p:oleObj>
              </mc:Choice>
              <mc:Fallback>
                <p:oleObj name="Equation" r:id="rId5" imgW="255240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3600"/>
                        <a:ext cx="4452938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4" name="Object 8"/>
          <p:cNvGraphicFramePr>
            <a:graphicFrameLocks noChangeAspect="1"/>
          </p:cNvGraphicFramePr>
          <p:nvPr/>
        </p:nvGraphicFramePr>
        <p:xfrm>
          <a:off x="1371600" y="4114800"/>
          <a:ext cx="69786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8" name="Equation" r:id="rId7" imgW="4000320" imgH="431640" progId="Equation.3">
                  <p:embed/>
                </p:oleObj>
              </mc:Choice>
              <mc:Fallback>
                <p:oleObj name="Equation" r:id="rId7" imgW="400032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14800"/>
                        <a:ext cx="69786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1524000" y="5562600"/>
          <a:ext cx="34575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69" name="Equation" r:id="rId9" imgW="1981080" imgH="431640" progId="Equation.3">
                  <p:embed/>
                </p:oleObj>
              </mc:Choice>
              <mc:Fallback>
                <p:oleObj name="Equation" r:id="rId9" imgW="19810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562600"/>
                        <a:ext cx="345757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Uniform Bound for Local Truncation Error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Thus the</a:t>
            </a:r>
            <a:r>
              <a:rPr lang="en-US" sz="2400" dirty="0">
                <a:sym typeface="Symbol" pitchFamily="18" charset="2"/>
              </a:rPr>
              <a:t> local truncation error </a:t>
            </a:r>
            <a:r>
              <a:rPr lang="en-US" sz="2400" dirty="0"/>
              <a:t>is proportional to the square of the step size </a:t>
            </a:r>
            <a:r>
              <a:rPr lang="en-US" sz="2400" i="1" dirty="0"/>
              <a:t>h</a:t>
            </a:r>
            <a:r>
              <a:rPr lang="en-US" sz="2400" dirty="0"/>
              <a:t>, and the proportionality constant depends on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</a:rPr>
              <a:t>''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Thus </a:t>
            </a:r>
            <a:r>
              <a:rPr lang="en-US" sz="2400" i="1" dirty="0"/>
              <a:t>e</a:t>
            </a:r>
            <a:r>
              <a:rPr lang="en-US" sz="2400" i="1" baseline="-25000" dirty="0"/>
              <a:t>n+</a:t>
            </a:r>
            <a:r>
              <a:rPr lang="en-US" sz="2400" baseline="-25000" dirty="0"/>
              <a:t>1</a:t>
            </a:r>
            <a:r>
              <a:rPr lang="en-US" sz="800" i="1" baseline="-25000" dirty="0"/>
              <a:t> </a:t>
            </a:r>
            <a:r>
              <a:rPr lang="en-US" sz="2400" dirty="0">
                <a:sym typeface="Symbol" pitchFamily="18" charset="2"/>
              </a:rPr>
              <a:t> depends on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and hence is typically different for each step. </a:t>
            </a:r>
            <a:r>
              <a:rPr lang="en-US" sz="2400" dirty="0" smtClean="0">
                <a:sym typeface="Symbol" pitchFamily="18" charset="2"/>
              </a:rPr>
              <a:t>A </a:t>
            </a:r>
            <a:r>
              <a:rPr lang="en-US" sz="2400" dirty="0">
                <a:sym typeface="Symbol" pitchFamily="18" charset="2"/>
              </a:rPr>
              <a:t>uniform bound, valid on an interval [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b</a:t>
            </a:r>
            <a:r>
              <a:rPr lang="en-US" sz="2400" dirty="0">
                <a:sym typeface="Symbol" pitchFamily="18" charset="2"/>
              </a:rPr>
              <a:t>], is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This bound represents the worst possible case, and may well be a considerable overestimate of the actual truncation error in some parts of the interval [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>
                <a:sym typeface="Symbol" pitchFamily="18" charset="2"/>
              </a:rPr>
              <a:t>b</a:t>
            </a:r>
            <a:r>
              <a:rPr lang="en-US" sz="2400" dirty="0">
                <a:sym typeface="Symbol" pitchFamily="18" charset="2"/>
              </a:rPr>
              <a:t>].</a:t>
            </a:r>
          </a:p>
        </p:txBody>
      </p:sp>
      <p:graphicFrame>
        <p:nvGraphicFramePr>
          <p:cNvPr id="168967" name="Object 7"/>
          <p:cNvGraphicFramePr>
            <a:graphicFrameLocks noChangeAspect="1"/>
          </p:cNvGraphicFramePr>
          <p:nvPr/>
        </p:nvGraphicFramePr>
        <p:xfrm>
          <a:off x="1979613" y="2514600"/>
          <a:ext cx="34575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9" name="Equation" r:id="rId3" imgW="1981080" imgH="431640" progId="Equation.3">
                  <p:embed/>
                </p:oleObj>
              </mc:Choice>
              <mc:Fallback>
                <p:oleObj name="Equation" r:id="rId3" imgW="19810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514600"/>
                        <a:ext cx="3457575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8" name="Object 8"/>
          <p:cNvGraphicFramePr>
            <a:graphicFrameLocks noChangeAspect="1"/>
          </p:cNvGraphicFramePr>
          <p:nvPr/>
        </p:nvGraphicFramePr>
        <p:xfrm>
          <a:off x="1981200" y="3962400"/>
          <a:ext cx="43656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0" name="Equation" r:id="rId5" imgW="2501640" imgH="393480" progId="Equation.3">
                  <p:embed/>
                </p:oleObj>
              </mc:Choice>
              <mc:Fallback>
                <p:oleObj name="Equation" r:id="rId5" imgW="2501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962400"/>
                        <a:ext cx="43656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525"/>
            <a:ext cx="8229600" cy="896938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Euler’s Method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67819"/>
            <a:ext cx="7916863" cy="5601744"/>
          </a:xfrm>
        </p:spPr>
        <p:txBody>
          <a:bodyPr/>
          <a:lstStyle/>
          <a:p>
            <a:r>
              <a:rPr lang="en-US" sz="2400" dirty="0"/>
              <a:t>We will concentrate on the first order initial value problem</a:t>
            </a:r>
          </a:p>
          <a:p>
            <a:endParaRPr lang="en-US" sz="2400" dirty="0"/>
          </a:p>
          <a:p>
            <a:endParaRPr lang="en-US" sz="1400" dirty="0"/>
          </a:p>
          <a:p>
            <a:r>
              <a:rPr lang="en-US" sz="2400" dirty="0">
                <a:sym typeface="Symbol" pitchFamily="18" charset="2"/>
              </a:rPr>
              <a:t>Recall that if </a:t>
            </a:r>
            <a:r>
              <a:rPr lang="en-US" sz="2400" i="1" dirty="0"/>
              <a:t>f </a:t>
            </a:r>
            <a:r>
              <a:rPr lang="en-US" sz="2400" dirty="0"/>
              <a:t>and </a:t>
            </a:r>
            <a:r>
              <a:rPr lang="en-US" sz="2400" dirty="0">
                <a:sym typeface="Symbol" pitchFamily="18" charset="2"/>
              </a:rPr>
              <a:t></a:t>
            </a:r>
            <a:r>
              <a:rPr lang="en-US" sz="2400" i="1" dirty="0"/>
              <a:t>f </a:t>
            </a:r>
            <a:r>
              <a:rPr lang="en-US" sz="2400" dirty="0"/>
              <a:t>/</a:t>
            </a:r>
            <a:r>
              <a:rPr lang="en-US" sz="2400" dirty="0">
                <a:sym typeface="Symbol" pitchFamily="18" charset="2"/>
              </a:rPr>
              <a:t>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 are continuous, then </a:t>
            </a:r>
            <a:r>
              <a:rPr lang="en-US" sz="2400" dirty="0"/>
              <a:t>this IVP has a unique solution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in some interval about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baseline="-25000" dirty="0">
                <a:sym typeface="Symbol" pitchFamily="18" charset="2"/>
              </a:rPr>
              <a:t>0</a:t>
            </a:r>
            <a:r>
              <a:rPr lang="en-US" sz="2400" dirty="0">
                <a:sym typeface="Symbol" pitchFamily="18" charset="2"/>
              </a:rPr>
              <a:t>.  </a:t>
            </a:r>
          </a:p>
          <a:p>
            <a:r>
              <a:rPr lang="en-US" sz="2400" dirty="0">
                <a:sym typeface="Symbol" pitchFamily="18" charset="2"/>
              </a:rPr>
              <a:t>In Chapter 2.7, Euler’s method was formulated as</a:t>
            </a:r>
          </a:p>
          <a:p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/>
              <a:t>where </a:t>
            </a:r>
            <a:r>
              <a:rPr lang="en-US" sz="2400" i="1" dirty="0" err="1">
                <a:sym typeface="Symbol" pitchFamily="18" charset="2"/>
              </a:rPr>
              <a:t>f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i="1" dirty="0" err="1">
                <a:sym typeface="Symbol" pitchFamily="18" charset="2"/>
              </a:rPr>
              <a:t>y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).  </a:t>
            </a:r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/>
              <a:t>For </a:t>
            </a:r>
            <a:r>
              <a:rPr lang="en-US" sz="2400" dirty="0"/>
              <a:t>a uniform step size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              h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 err="1">
                <a:sym typeface="Symbol" pitchFamily="18" charset="2"/>
              </a:rPr>
              <a:t>t</a:t>
            </a:r>
            <a:r>
              <a:rPr lang="en-US" sz="2400" i="1" baseline="-25000" dirty="0" err="1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–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i="1" baseline="-25000" dirty="0">
                <a:sym typeface="Symbol" pitchFamily="18" charset="2"/>
              </a:rPr>
              <a:t>n</a:t>
            </a:r>
            <a:r>
              <a:rPr lang="en-US" sz="2400" baseline="-25000" dirty="0">
                <a:sym typeface="Symbol" pitchFamily="18" charset="2"/>
              </a:rPr>
              <a:t>-1</a:t>
            </a:r>
            <a:r>
              <a:rPr lang="en-US" sz="2400" dirty="0" smtClean="0">
                <a:sym typeface="Symbol" pitchFamily="18" charset="2"/>
              </a:rPr>
              <a:t>,</a:t>
            </a:r>
          </a:p>
          <a:p>
            <a:pPr>
              <a:buFontTx/>
              <a:buNone/>
            </a:pPr>
            <a:r>
              <a:rPr lang="en-US" sz="2400" dirty="0" smtClean="0">
                <a:sym typeface="Symbol" pitchFamily="18" charset="2"/>
              </a:rPr>
              <a:t>     Euler’s </a:t>
            </a:r>
            <a:r>
              <a:rPr lang="en-US" sz="2400" dirty="0">
                <a:sym typeface="Symbol" pitchFamily="18" charset="2"/>
              </a:rPr>
              <a:t>method becomes</a:t>
            </a: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547270"/>
              </p:ext>
            </p:extLst>
          </p:nvPr>
        </p:nvGraphicFramePr>
        <p:xfrm>
          <a:off x="1524000" y="1325019"/>
          <a:ext cx="275272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2" name="Equation" r:id="rId3" imgW="1473120" imgH="393480" progId="Equation.3">
                  <p:embed/>
                </p:oleObj>
              </mc:Choice>
              <mc:Fallback>
                <p:oleObj name="Equation" r:id="rId3" imgW="1473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25019"/>
                        <a:ext cx="2752725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323558"/>
              </p:ext>
            </p:extLst>
          </p:nvPr>
        </p:nvGraphicFramePr>
        <p:xfrm>
          <a:off x="349522" y="3283202"/>
          <a:ext cx="4194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3" name="Equation" r:id="rId5" imgW="2323800" imgH="228600" progId="Equation.3">
                  <p:embed/>
                </p:oleObj>
              </mc:Choice>
              <mc:Fallback>
                <p:oleObj name="Equation" r:id="rId5" imgW="2323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22" y="3283202"/>
                        <a:ext cx="41941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316168"/>
              </p:ext>
            </p:extLst>
          </p:nvPr>
        </p:nvGraphicFramePr>
        <p:xfrm>
          <a:off x="432589" y="5694751"/>
          <a:ext cx="3505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4" name="Equation" r:id="rId7" imgW="1790640" imgH="228600" progId="Equation.3">
                  <p:embed/>
                </p:oleObj>
              </mc:Choice>
              <mc:Fallback>
                <p:oleObj name="Equation" r:id="rId7" imgW="17906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89" y="5694751"/>
                        <a:ext cx="3505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8487" name="Picture 7" descr="C:\b\BOYCEALL\Art\ch02\w033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41777" y="3691598"/>
            <a:ext cx="4639951" cy="293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Step Size and Local Truncation Error Bound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181600"/>
          </a:xfrm>
        </p:spPr>
        <p:txBody>
          <a:bodyPr/>
          <a:lstStyle/>
          <a:p>
            <a:r>
              <a:rPr lang="en-US" sz="2400" dirty="0"/>
              <a:t>From the previous slide we have</a:t>
            </a:r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One use of this bound is to choose a step size </a:t>
            </a:r>
            <a:r>
              <a:rPr lang="en-US" sz="2400" i="1" dirty="0"/>
              <a:t>h</a:t>
            </a:r>
            <a:r>
              <a:rPr lang="en-US" sz="2400" dirty="0"/>
              <a:t> that will result in a local truncation error no greater than some given tolerance level </a:t>
            </a:r>
            <a:r>
              <a:rPr lang="en-US" sz="2400" i="1" dirty="0">
                <a:sym typeface="Symbol" pitchFamily="18" charset="2"/>
              </a:rPr>
              <a:t>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That </a:t>
            </a:r>
            <a:r>
              <a:rPr lang="en-US" sz="2400" dirty="0">
                <a:sym typeface="Symbol" pitchFamily="18" charset="2"/>
              </a:rPr>
              <a:t>is, we choose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>
                <a:sym typeface="Symbol" pitchFamily="18" charset="2"/>
              </a:rPr>
              <a:t> such that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It can be difficult estimating |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</a:rPr>
              <a:t>''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i="1" dirty="0">
                <a:cs typeface="Times New Roman" pitchFamily="18" charset="0"/>
              </a:rPr>
              <a:t>t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en-US" sz="2400" dirty="0"/>
              <a:t>|</a:t>
            </a:r>
            <a:r>
              <a:rPr lang="en-US" sz="2400" dirty="0">
                <a:sym typeface="Symbol" pitchFamily="18" charset="2"/>
              </a:rPr>
              <a:t> or </a:t>
            </a:r>
            <a:r>
              <a:rPr lang="en-US" sz="2400" i="1" dirty="0">
                <a:sym typeface="Symbol" pitchFamily="18" charset="2"/>
              </a:rPr>
              <a:t>M</a:t>
            </a:r>
            <a:r>
              <a:rPr lang="en-US" sz="2400" dirty="0">
                <a:sym typeface="Symbol" pitchFamily="18" charset="2"/>
              </a:rPr>
              <a:t>.  However, the central fact is that </a:t>
            </a:r>
            <a:r>
              <a:rPr lang="en-US" sz="2400" i="1" dirty="0"/>
              <a:t>e</a:t>
            </a:r>
            <a:r>
              <a:rPr lang="en-US" sz="2400" i="1" baseline="-25000" dirty="0"/>
              <a:t>n</a:t>
            </a:r>
            <a:r>
              <a:rPr lang="en-US" sz="800" i="1" baseline="-25000" dirty="0"/>
              <a:t> </a:t>
            </a:r>
            <a:r>
              <a:rPr lang="en-US" sz="2400" dirty="0">
                <a:sym typeface="Symbol" pitchFamily="18" charset="2"/>
              </a:rPr>
              <a:t> is proportional to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Thus </a:t>
            </a: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i="1" dirty="0">
                <a:sym typeface="Symbol" pitchFamily="18" charset="2"/>
              </a:rPr>
              <a:t>h </a:t>
            </a:r>
            <a:r>
              <a:rPr lang="en-US" sz="2400" dirty="0">
                <a:sym typeface="Symbol" pitchFamily="18" charset="2"/>
              </a:rPr>
              <a:t>is reduced by a factor of ½, then the error is reduced by ¼, and so on. </a:t>
            </a:r>
            <a:endParaRPr lang="en-US" sz="2400" i="1" dirty="0">
              <a:sym typeface="Symbol" pitchFamily="18" charset="2"/>
            </a:endParaRPr>
          </a:p>
        </p:txBody>
      </p:sp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2024063" y="2133600"/>
          <a:ext cx="44323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1" name="Equation" r:id="rId3" imgW="2539800" imgH="393480" progId="Equation.3">
                  <p:embed/>
                </p:oleObj>
              </mc:Choice>
              <mc:Fallback>
                <p:oleObj name="Equation" r:id="rId3" imgW="2539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2133600"/>
                        <a:ext cx="4432300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0" name="Object 6"/>
          <p:cNvGraphicFramePr>
            <a:graphicFrameLocks noChangeAspect="1"/>
          </p:cNvGraphicFramePr>
          <p:nvPr/>
        </p:nvGraphicFramePr>
        <p:xfrm>
          <a:off x="2438400" y="3962400"/>
          <a:ext cx="26368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2" name="Equation" r:id="rId5" imgW="1511280" imgH="444240" progId="Equation.3">
                  <p:embed/>
                </p:oleObj>
              </mc:Choice>
              <mc:Fallback>
                <p:oleObj name="Equation" r:id="rId5" imgW="151128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62400"/>
                        <a:ext cx="2636838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Euler’s Method: Programming Outline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5617"/>
            <a:ext cx="7916863" cy="4876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A computer program for Euler’s method with </a:t>
            </a:r>
            <a:r>
              <a:rPr lang="en-US" sz="2400" dirty="0"/>
              <a:t>a uniform step size </a:t>
            </a:r>
            <a:r>
              <a:rPr lang="en-US" sz="2400" dirty="0">
                <a:sym typeface="Symbol" pitchFamily="18" charset="2"/>
              </a:rPr>
              <a:t>will have the following structure.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1.  Define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14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 err="1">
                <a:sym typeface="Symbol" pitchFamily="18" charset="2"/>
              </a:rPr>
              <a:t>t</a:t>
            </a:r>
            <a:r>
              <a:rPr lang="en-US" sz="2000" dirty="0" err="1">
                <a:sym typeface="Symbol" pitchFamily="18" charset="2"/>
              </a:rPr>
              <a:t>,</a:t>
            </a:r>
            <a:r>
              <a:rPr lang="en-US" sz="2000" i="1" dirty="0" err="1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2.  Input initial values t0 and y0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3.  Input step size </a:t>
            </a:r>
            <a:r>
              <a:rPr lang="en-US" sz="2000" i="1" dirty="0">
                <a:sym typeface="Symbol" pitchFamily="18" charset="2"/>
              </a:rPr>
              <a:t>h</a:t>
            </a:r>
            <a:r>
              <a:rPr lang="en-US" sz="2000" dirty="0">
                <a:sym typeface="Symbol" pitchFamily="18" charset="2"/>
              </a:rPr>
              <a:t> and number of steps </a:t>
            </a:r>
            <a:r>
              <a:rPr lang="en-US" sz="2000" i="1" dirty="0">
                <a:sym typeface="Symbol" pitchFamily="18" charset="2"/>
              </a:rPr>
              <a:t>n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4.  Output t0 and y0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5.  For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from 1 to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 do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6.     	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1 =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14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 err="1">
                <a:sym typeface="Symbol" pitchFamily="18" charset="2"/>
              </a:rPr>
              <a:t>t</a:t>
            </a:r>
            <a:r>
              <a:rPr lang="en-US" sz="2000" dirty="0" err="1">
                <a:sym typeface="Symbol" pitchFamily="18" charset="2"/>
              </a:rPr>
              <a:t>,</a:t>
            </a:r>
            <a:r>
              <a:rPr lang="en-US" sz="2000" i="1" dirty="0" err="1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		</a:t>
            </a:r>
            <a:r>
              <a:rPr lang="en-US" sz="2000" i="1" dirty="0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sym typeface="Symbol" pitchFamily="18" charset="2"/>
              </a:rPr>
              <a:t>y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i="1" dirty="0">
                <a:sym typeface="Symbol" pitchFamily="18" charset="2"/>
              </a:rPr>
              <a:t>h</a:t>
            </a:r>
            <a:r>
              <a:rPr lang="en-US" sz="2000" dirty="0">
                <a:sym typeface="Symbol" pitchFamily="18" charset="2"/>
              </a:rPr>
              <a:t>*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1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		</a:t>
            </a:r>
            <a:r>
              <a:rPr lang="en-US" sz="2000" i="1" dirty="0">
                <a:sym typeface="Symbol" pitchFamily="18" charset="2"/>
              </a:rPr>
              <a:t>t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+ </a:t>
            </a:r>
            <a:r>
              <a:rPr lang="en-US" sz="2000" i="1" dirty="0">
                <a:sym typeface="Symbol" pitchFamily="18" charset="2"/>
              </a:rPr>
              <a:t>h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7.  Output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and </a:t>
            </a:r>
            <a:r>
              <a:rPr lang="en-US" sz="2000" i="1" dirty="0">
                <a:sym typeface="Symbol" pitchFamily="18" charset="2"/>
              </a:rPr>
              <a:t>y</a:t>
            </a:r>
          </a:p>
          <a:p>
            <a:pPr lvl="1"/>
            <a:r>
              <a:rPr lang="en-US" sz="2000" dirty="0">
                <a:sym typeface="Symbol" pitchFamily="18" charset="2"/>
              </a:rPr>
              <a:t>Step 8.  End</a:t>
            </a:r>
          </a:p>
        </p:txBody>
      </p:sp>
      <p:pic>
        <p:nvPicPr>
          <p:cNvPr id="149511" name="Picture 7" descr="C:\b\BOYCEALL\Art\ch02\w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1981" y="3505200"/>
            <a:ext cx="508721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42900" y="28303"/>
            <a:ext cx="8610600" cy="797197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Initial Value Problem &amp; Exact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Solution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idx="1"/>
          </p:nvPr>
        </p:nvSpPr>
        <p:spPr>
          <a:xfrm>
            <a:off x="122430" y="825500"/>
            <a:ext cx="8341213" cy="4051300"/>
          </a:xfrm>
        </p:spPr>
        <p:txBody>
          <a:bodyPr/>
          <a:lstStyle/>
          <a:p>
            <a:r>
              <a:rPr lang="en-US" sz="2400" dirty="0"/>
              <a:t>Throughout this chapter, we will use the initial value problem below to illustrate and compare different numerical methods.</a:t>
            </a:r>
          </a:p>
          <a:p>
            <a:endParaRPr lang="en-US" sz="2800" dirty="0"/>
          </a:p>
          <a:p>
            <a:r>
              <a:rPr lang="en-US" sz="2400" dirty="0"/>
              <a:t>Using the methods of Chapter 2.1, it can be shown that the general solution to the differential equation is 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endParaRPr lang="en-US" sz="1200" dirty="0"/>
          </a:p>
          <a:p>
            <a:pPr>
              <a:buFontTx/>
              <a:buNone/>
            </a:pPr>
            <a:r>
              <a:rPr lang="en-US" sz="2400" dirty="0"/>
              <a:t>	while the solution to </a:t>
            </a:r>
            <a:r>
              <a:rPr lang="en-US" sz="2400" dirty="0" smtClean="0"/>
              <a:t>IVP </a:t>
            </a:r>
            <a:r>
              <a:rPr lang="en-US" sz="2400" dirty="0"/>
              <a:t>is</a:t>
            </a:r>
          </a:p>
        </p:txBody>
      </p:sp>
      <p:graphicFrame>
        <p:nvGraphicFramePr>
          <p:cNvPr id="17612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799177"/>
              </p:ext>
            </p:extLst>
          </p:nvPr>
        </p:nvGraphicFramePr>
        <p:xfrm>
          <a:off x="1758043" y="1739900"/>
          <a:ext cx="260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6" name="Equation" r:id="rId3" imgW="1434960" imgH="203040" progId="Equation.3">
                  <p:embed/>
                </p:oleObj>
              </mc:Choice>
              <mc:Fallback>
                <p:oleObj name="Equation" r:id="rId3" imgW="143496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043" y="1739900"/>
                        <a:ext cx="26050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2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018523"/>
              </p:ext>
            </p:extLst>
          </p:nvPr>
        </p:nvGraphicFramePr>
        <p:xfrm>
          <a:off x="1878693" y="2959100"/>
          <a:ext cx="22907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7" name="Equation" r:id="rId5" imgW="1346040" imgH="393480" progId="Equation.3">
                  <p:embed/>
                </p:oleObj>
              </mc:Choice>
              <mc:Fallback>
                <p:oleObj name="Equation" r:id="rId5" imgW="1346040" imgH="39348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693" y="2959100"/>
                        <a:ext cx="2290763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613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281277"/>
              </p:ext>
            </p:extLst>
          </p:nvPr>
        </p:nvGraphicFramePr>
        <p:xfrm>
          <a:off x="1453243" y="4025900"/>
          <a:ext cx="27432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8" name="Equation" r:id="rId7" imgW="1612800" imgH="393480" progId="Equation.3">
                  <p:embed/>
                </p:oleObj>
              </mc:Choice>
              <mc:Fallback>
                <p:oleObj name="Equation" r:id="rId7" imgW="1612800" imgH="39348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243" y="4025900"/>
                        <a:ext cx="274320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7226" name="Picture 103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05277" y="3124903"/>
            <a:ext cx="4548223" cy="337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22431" y="4694238"/>
            <a:ext cx="4074011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ym typeface="Symbol" pitchFamily="18" charset="2"/>
              </a:rPr>
              <a:t>The integral curves diverge rapidly from each other, and </a:t>
            </a:r>
            <a:r>
              <a:rPr lang="en-US" dirty="0" smtClean="0">
                <a:sym typeface="Symbol" pitchFamily="18" charset="2"/>
              </a:rPr>
              <a:t>numerical </a:t>
            </a:r>
            <a:r>
              <a:rPr lang="en-US" dirty="0">
                <a:sym typeface="Symbol" pitchFamily="18" charset="2"/>
              </a:rPr>
              <a:t>methods </a:t>
            </a:r>
            <a:r>
              <a:rPr lang="en-US" dirty="0" smtClean="0">
                <a:sym typeface="Symbol" pitchFamily="18" charset="2"/>
              </a:rPr>
              <a:t>work poorly. </a:t>
            </a:r>
            <a:r>
              <a:rPr lang="en-US" dirty="0">
                <a:sym typeface="Symbol" pitchFamily="18" charset="2"/>
              </a:rPr>
              <a:t>However, it will be </a:t>
            </a:r>
            <a:r>
              <a:rPr lang="en-US" dirty="0" smtClean="0">
                <a:sym typeface="Symbol" pitchFamily="18" charset="2"/>
              </a:rPr>
              <a:t>easy </a:t>
            </a:r>
            <a:r>
              <a:rPr lang="en-US" dirty="0">
                <a:sym typeface="Symbol" pitchFamily="18" charset="2"/>
              </a:rPr>
              <a:t>to observe the benefits of </a:t>
            </a:r>
            <a:r>
              <a:rPr lang="en-US" dirty="0" smtClean="0">
                <a:sym typeface="Symbol" pitchFamily="18" charset="2"/>
              </a:rPr>
              <a:t>more </a:t>
            </a:r>
            <a:r>
              <a:rPr lang="en-US" dirty="0">
                <a:sym typeface="Symbol" pitchFamily="18" charset="2"/>
              </a:rPr>
              <a:t>accurate methods.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028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1: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Euler’s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Method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61371"/>
            <a:ext cx="9144000" cy="5544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table below compares the results of Euler’s </a:t>
            </a:r>
            <a:r>
              <a:rPr lang="en-US" sz="2400" dirty="0" smtClean="0"/>
              <a:t>method </a:t>
            </a:r>
            <a:r>
              <a:rPr lang="en-US" sz="2400" dirty="0"/>
              <a:t>with </a:t>
            </a:r>
            <a:r>
              <a:rPr lang="en-US" sz="2400" dirty="0" smtClean="0"/>
              <a:t> different step </a:t>
            </a:r>
            <a:r>
              <a:rPr lang="en-US" sz="2400" dirty="0"/>
              <a:t>sizes </a:t>
            </a:r>
            <a:r>
              <a:rPr lang="en-US" sz="2400" dirty="0" smtClean="0"/>
              <a:t>and </a:t>
            </a:r>
            <a:r>
              <a:rPr lang="en-US" sz="2400" dirty="0"/>
              <a:t>the exact solution </a:t>
            </a:r>
            <a:r>
              <a:rPr lang="en-US" sz="2400" dirty="0" smtClean="0"/>
              <a:t>values. </a:t>
            </a:r>
            <a:r>
              <a:rPr lang="en-US" sz="2400" dirty="0" smtClean="0">
                <a:sym typeface="Symbol" pitchFamily="18" charset="2"/>
              </a:rPr>
              <a:t>We </a:t>
            </a:r>
            <a:r>
              <a:rPr lang="en-US" sz="2400" dirty="0">
                <a:sym typeface="Symbol" pitchFamily="18" charset="2"/>
              </a:rPr>
              <a:t>have used the </a:t>
            </a:r>
            <a:r>
              <a:rPr lang="en-US" sz="2400" dirty="0" smtClean="0">
                <a:sym typeface="Symbol" pitchFamily="18" charset="2"/>
              </a:rPr>
              <a:t>formula</a:t>
            </a: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 smtClean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 smtClean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 smtClean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errors are reasonably small when </a:t>
            </a:r>
            <a:r>
              <a:rPr lang="en-US" sz="2400" i="1" dirty="0"/>
              <a:t>h</a:t>
            </a:r>
            <a:r>
              <a:rPr lang="en-US" sz="2400" dirty="0"/>
              <a:t> = 0.001. However, 2000 steps are required to </a:t>
            </a:r>
            <a:r>
              <a:rPr lang="en-US" sz="2400" dirty="0" smtClean="0"/>
              <a:t>go from </a:t>
            </a:r>
            <a:r>
              <a:rPr lang="en-US" sz="2400" i="1" dirty="0" smtClean="0"/>
              <a:t>t </a:t>
            </a:r>
            <a:r>
              <a:rPr lang="en-US" sz="2400" dirty="0"/>
              <a:t>= 0 to </a:t>
            </a:r>
            <a:r>
              <a:rPr lang="en-US" sz="2400" i="1" dirty="0"/>
              <a:t>t</a:t>
            </a:r>
            <a:r>
              <a:rPr lang="en-US" sz="2400" dirty="0"/>
              <a:t> = 2.  Thus considerable computation is needed to obtain reasonably good accuracy for Euler’s method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17817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672440"/>
              </p:ext>
            </p:extLst>
          </p:nvPr>
        </p:nvGraphicFramePr>
        <p:xfrm>
          <a:off x="6125255" y="29936"/>
          <a:ext cx="26050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7" name="Equation" r:id="rId3" imgW="1434960" imgH="203040" progId="Equation.3">
                  <p:embed/>
                </p:oleObj>
              </mc:Choice>
              <mc:Fallback>
                <p:oleObj name="Equation" r:id="rId3" imgW="1434960" imgH="20304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255" y="29936"/>
                        <a:ext cx="26050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7584"/>
              </p:ext>
            </p:extLst>
          </p:nvPr>
        </p:nvGraphicFramePr>
        <p:xfrm>
          <a:off x="2057400" y="1984377"/>
          <a:ext cx="38862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8" name="Equation" r:id="rId5" imgW="2273040" imgH="482400" progId="Equation.3">
                  <p:embed/>
                </p:oleObj>
              </mc:Choice>
              <mc:Fallback>
                <p:oleObj name="Equation" r:id="rId5" imgW="2273040" imgH="4824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4377"/>
                        <a:ext cx="38862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7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360185"/>
              </p:ext>
            </p:extLst>
          </p:nvPr>
        </p:nvGraphicFramePr>
        <p:xfrm>
          <a:off x="310243" y="2830744"/>
          <a:ext cx="8613066" cy="258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9" name="Worksheet" r:id="rId7" imgW="6833160" imgH="2026800" progId="Excel.Sheet.8">
                  <p:embed/>
                </p:oleObj>
              </mc:Choice>
              <mc:Fallback>
                <p:oleObj name="Worksheet" r:id="rId7" imgW="6833160" imgH="2026800" progId="Excel.Sheet.8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43" y="2830744"/>
                        <a:ext cx="8613066" cy="258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Alternative 1: Forward Difference Quotient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077200" cy="4876800"/>
          </a:xfrm>
        </p:spPr>
        <p:txBody>
          <a:bodyPr/>
          <a:lstStyle/>
          <a:p>
            <a:r>
              <a:rPr lang="en-US" sz="2400" dirty="0"/>
              <a:t>To begin to investigate errors in numerical approximations, and to suggest ways to construct more accurate algorithms, we examine some alternative ways to look at Euler’s method.  </a:t>
            </a:r>
          </a:p>
          <a:p>
            <a:r>
              <a:rPr lang="en-US" sz="2400" dirty="0"/>
              <a:t>Let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dirty="0"/>
              <a:t> be the solution of </a:t>
            </a:r>
            <a:r>
              <a:rPr lang="en-US" sz="2400" i="1" dirty="0"/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800" i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,</a:t>
            </a:r>
            <a:r>
              <a:rPr lang="en-US" sz="8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).  At 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, we have</a:t>
            </a:r>
          </a:p>
          <a:p>
            <a:endParaRPr lang="en-US" sz="2400" dirty="0"/>
          </a:p>
          <a:p>
            <a:r>
              <a:rPr lang="en-US" sz="2400" dirty="0"/>
              <a:t>Using a forward difference quotient for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, it follows that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ym typeface="Symbol" pitchFamily="18" charset="2"/>
              </a:rPr>
              <a:t>Replacing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/>
              <a:t>t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>
                <a:sym typeface="Symbol" pitchFamily="18" charset="2"/>
              </a:rPr>
              <a:t>) and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by their approximate values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and</a:t>
            </a:r>
            <a:r>
              <a:rPr lang="en-US" sz="2400" dirty="0"/>
              <a:t>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, and then solving for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, we obtain Euler’s formula:</a:t>
            </a:r>
          </a:p>
        </p:txBody>
      </p:sp>
      <p:graphicFrame>
        <p:nvGraphicFramePr>
          <p:cNvPr id="18124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651611"/>
              </p:ext>
            </p:extLst>
          </p:nvPr>
        </p:nvGraphicFramePr>
        <p:xfrm>
          <a:off x="2590800" y="2667000"/>
          <a:ext cx="17526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9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175260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77231"/>
              </p:ext>
            </p:extLst>
          </p:nvPr>
        </p:nvGraphicFramePr>
        <p:xfrm>
          <a:off x="2057400" y="3505200"/>
          <a:ext cx="30670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0" name="Equation" r:id="rId5" imgW="1688760" imgH="431640" progId="Equation.3">
                  <p:embed/>
                </p:oleObj>
              </mc:Choice>
              <mc:Fallback>
                <p:oleObj name="Equation" r:id="rId5" imgW="16887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5200"/>
                        <a:ext cx="306705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676088"/>
              </p:ext>
            </p:extLst>
          </p:nvPr>
        </p:nvGraphicFramePr>
        <p:xfrm>
          <a:off x="1408113" y="5334000"/>
          <a:ext cx="48815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1" name="Equation" r:id="rId7" imgW="2705040" imgH="228600" progId="Equation.3">
                  <p:embed/>
                </p:oleObj>
              </mc:Choice>
              <mc:Fallback>
                <p:oleObj name="Equation" r:id="rId7" imgW="2705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5334000"/>
                        <a:ext cx="488156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Alternative 2: Integral Equation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077200" cy="4876800"/>
          </a:xfrm>
        </p:spPr>
        <p:txBody>
          <a:bodyPr/>
          <a:lstStyle/>
          <a:p>
            <a:r>
              <a:rPr lang="en-US" sz="2400"/>
              <a:t>We could write problem as an integral equation.  That is, since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/>
              <a:t> is a solution of </a:t>
            </a:r>
            <a:r>
              <a:rPr lang="en-US" sz="2400" i="1"/>
              <a:t>y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= </a:t>
            </a:r>
            <a:r>
              <a:rPr lang="en-US" sz="2400" i="1"/>
              <a:t>f</a:t>
            </a:r>
            <a:r>
              <a:rPr lang="en-US" sz="800" i="1"/>
              <a:t> 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,</a:t>
            </a:r>
            <a:r>
              <a:rPr lang="en-US" sz="800"/>
              <a:t> </a:t>
            </a:r>
            <a:r>
              <a:rPr lang="en-US" sz="2400" i="1"/>
              <a:t>y</a:t>
            </a:r>
            <a:r>
              <a:rPr lang="en-US" sz="2400"/>
              <a:t>), </a:t>
            </a:r>
            <a:r>
              <a:rPr lang="en-US" sz="2400" i="1"/>
              <a:t>y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= </a:t>
            </a:r>
            <a:r>
              <a:rPr lang="en-US" sz="2400" i="1"/>
              <a:t>y</a:t>
            </a:r>
            <a:r>
              <a:rPr lang="en-US" sz="2400" baseline="-25000"/>
              <a:t>0</a:t>
            </a:r>
            <a:r>
              <a:rPr lang="en-US" sz="2400"/>
              <a:t>, we have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or</a:t>
            </a:r>
          </a:p>
          <a:p>
            <a:endParaRPr lang="en-US" sz="2800"/>
          </a:p>
          <a:p>
            <a:r>
              <a:rPr lang="en-US" sz="2400"/>
              <a:t>Approximating the above integral </a:t>
            </a:r>
          </a:p>
          <a:p>
            <a:pPr>
              <a:buFontTx/>
              <a:buNone/>
            </a:pPr>
            <a:r>
              <a:rPr lang="en-US" sz="2400"/>
              <a:t>	(see figure on right), we obtain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Replacing</a:t>
            </a:r>
            <a:r>
              <a:rPr lang="en-US" sz="2400"/>
              <a:t>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 baseline="-25000"/>
              <a:t>+1</a:t>
            </a:r>
            <a:r>
              <a:rPr lang="en-US" sz="2400">
                <a:sym typeface="Symbol" pitchFamily="18" charset="2"/>
              </a:rPr>
              <a:t>) and</a:t>
            </a:r>
            <a:r>
              <a:rPr lang="en-US" sz="2400"/>
              <a:t>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/>
              <a:t>t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) by their approximate values </a:t>
            </a:r>
            <a:r>
              <a:rPr lang="en-US" sz="2400" i="1"/>
              <a:t>y</a:t>
            </a:r>
            <a:r>
              <a:rPr lang="en-US" sz="2400" i="1" baseline="-25000"/>
              <a:t>n</a:t>
            </a:r>
            <a:r>
              <a:rPr lang="en-US" sz="2400" baseline="-25000"/>
              <a:t>+1</a:t>
            </a:r>
            <a:r>
              <a:rPr lang="en-US" sz="2400"/>
              <a:t> </a:t>
            </a:r>
            <a:r>
              <a:rPr lang="en-US" sz="2400">
                <a:sym typeface="Symbol" pitchFamily="18" charset="2"/>
              </a:rPr>
              <a:t>and</a:t>
            </a:r>
            <a:r>
              <a:rPr lang="en-US" sz="2400"/>
              <a:t> </a:t>
            </a:r>
            <a:r>
              <a:rPr lang="en-US" sz="2400" i="1"/>
              <a:t>y</a:t>
            </a:r>
            <a:r>
              <a:rPr lang="en-US" sz="2400" i="1" baseline="-25000"/>
              <a:t>n</a:t>
            </a:r>
            <a:r>
              <a:rPr lang="en-US" sz="2400">
                <a:sym typeface="Symbol" pitchFamily="18" charset="2"/>
              </a:rPr>
              <a:t>, </a:t>
            </a:r>
            <a:r>
              <a:rPr lang="en-US" sz="2400"/>
              <a:t>we obtain Euler’s formula:</a:t>
            </a:r>
          </a:p>
        </p:txBody>
      </p:sp>
      <p:graphicFrame>
        <p:nvGraphicFramePr>
          <p:cNvPr id="18227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75538"/>
              </p:ext>
            </p:extLst>
          </p:nvPr>
        </p:nvGraphicFramePr>
        <p:xfrm>
          <a:off x="1246188" y="1828800"/>
          <a:ext cx="31575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0" name="Equation" r:id="rId3" imgW="1739880" imgH="355320" progId="Equation.3">
                  <p:embed/>
                </p:oleObj>
              </mc:Choice>
              <mc:Fallback>
                <p:oleObj name="Equation" r:id="rId3" imgW="1739880" imgH="35532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1828800"/>
                        <a:ext cx="315753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505838"/>
              </p:ext>
            </p:extLst>
          </p:nvPr>
        </p:nvGraphicFramePr>
        <p:xfrm>
          <a:off x="1100138" y="5562600"/>
          <a:ext cx="4881562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1" name="Equation" r:id="rId5" imgW="2705040" imgH="228600" progId="Equation.3">
                  <p:embed/>
                </p:oleObj>
              </mc:Choice>
              <mc:Fallback>
                <p:oleObj name="Equation" r:id="rId5" imgW="2705040" imgH="22860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5562600"/>
                        <a:ext cx="4881562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673746"/>
              </p:ext>
            </p:extLst>
          </p:nvPr>
        </p:nvGraphicFramePr>
        <p:xfrm>
          <a:off x="1169988" y="2667000"/>
          <a:ext cx="34829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2" name="Equation" r:id="rId7" imgW="1917360" imgH="355320" progId="Equation.3">
                  <p:embed/>
                </p:oleObj>
              </mc:Choice>
              <mc:Fallback>
                <p:oleObj name="Equation" r:id="rId7" imgW="1917360" imgH="35532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667000"/>
                        <a:ext cx="34829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5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08760"/>
              </p:ext>
            </p:extLst>
          </p:nvPr>
        </p:nvGraphicFramePr>
        <p:xfrm>
          <a:off x="1066800" y="4191000"/>
          <a:ext cx="4035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3" name="Equation" r:id="rId9" imgW="2222280" imgH="228600" progId="Equation.3">
                  <p:embed/>
                </p:oleObj>
              </mc:Choice>
              <mc:Fallback>
                <p:oleObj name="Equation" r:id="rId9" imgW="2222280" imgH="228600" progId="Equation.3">
                  <p:embed/>
                  <p:pic>
                    <p:nvPicPr>
                      <p:cNvPr id="0" name="Picture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91000"/>
                        <a:ext cx="403542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2585" name="Picture 9" descr="C:\b\BOYCEALL\Art\ch08\w121.jpg"/>
          <p:cNvPicPr>
            <a:picLocks noChangeAspect="1" noChangeArrowheads="1"/>
          </p:cNvPicPr>
          <p:nvPr/>
        </p:nvPicPr>
        <p:blipFill rotWithShape="1">
          <a:blip r:embed="rId11"/>
          <a:srcRect r="23107"/>
          <a:stretch/>
        </p:blipFill>
        <p:spPr bwMode="auto">
          <a:xfrm>
            <a:off x="5118553" y="1871662"/>
            <a:ext cx="3723606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886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Alternative 3: Taylor Series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53886"/>
            <a:ext cx="8229600" cy="5181600"/>
          </a:xfrm>
        </p:spPr>
        <p:txBody>
          <a:bodyPr/>
          <a:lstStyle/>
          <a:p>
            <a:r>
              <a:rPr lang="en-US" sz="2400" dirty="0"/>
              <a:t>A third approach is to assume the solution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dirty="0"/>
              <a:t> has a Taylor series about 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/>
              <a:t>t</a:t>
            </a:r>
            <a:r>
              <a:rPr lang="en-US" sz="2400" i="1" baseline="-25000" dirty="0"/>
              <a:t>n</a:t>
            </a:r>
            <a:r>
              <a:rPr lang="en-US" sz="2400" dirty="0">
                <a:sym typeface="Symbol" pitchFamily="18" charset="2"/>
              </a:rPr>
              <a:t>. </a:t>
            </a:r>
            <a:r>
              <a:rPr lang="en-US" sz="2400" dirty="0" smtClean="0">
                <a:sym typeface="Symbol" pitchFamily="18" charset="2"/>
              </a:rPr>
              <a:t>Then </a:t>
            </a:r>
            <a:endParaRPr lang="en-US" sz="2400" dirty="0"/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800" dirty="0"/>
              <a:t>	</a:t>
            </a:r>
          </a:p>
          <a:p>
            <a:r>
              <a:rPr lang="en-US" sz="2400" dirty="0"/>
              <a:t>Since </a:t>
            </a:r>
            <a:r>
              <a:rPr lang="en-US" sz="2400" i="1" dirty="0">
                <a:sym typeface="Symbol" pitchFamily="18" charset="2"/>
              </a:rPr>
              <a:t>h</a:t>
            </a:r>
            <a:r>
              <a:rPr lang="en-US" sz="2400" dirty="0"/>
              <a:t> = </a:t>
            </a:r>
            <a:r>
              <a:rPr lang="en-US" sz="2400" i="1" dirty="0"/>
              <a:t>t</a:t>
            </a:r>
            <a:r>
              <a:rPr lang="en-US" sz="2400" i="1" baseline="-25000" dirty="0"/>
              <a:t>n+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 –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800" i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,</a:t>
            </a:r>
            <a:r>
              <a:rPr lang="en-US" sz="8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/>
              <a:t>),</a:t>
            </a:r>
            <a:r>
              <a:rPr lang="en-US" sz="2400" dirty="0">
                <a:sym typeface="Symbol" pitchFamily="18" charset="2"/>
              </a:rPr>
              <a:t> it follows that</a:t>
            </a:r>
            <a:endParaRPr lang="en-US" sz="2800" dirty="0"/>
          </a:p>
          <a:p>
            <a:endParaRPr lang="en-US" sz="2400" dirty="0">
              <a:sym typeface="Symbol" pitchFamily="18" charset="2"/>
            </a:endParaRPr>
          </a:p>
          <a:p>
            <a:endParaRPr lang="en-US" sz="12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If the series is terminated after the first two terms, and if we replace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/>
              <a:t>t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>
                <a:sym typeface="Symbol" pitchFamily="18" charset="2"/>
              </a:rPr>
              <a:t>) and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by their approximations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and</a:t>
            </a:r>
            <a:r>
              <a:rPr lang="en-US" sz="2400" dirty="0"/>
              <a:t>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, then once again </a:t>
            </a:r>
            <a:r>
              <a:rPr lang="en-US" sz="2400" dirty="0"/>
              <a:t>we obtain Euler’s formula:</a:t>
            </a:r>
          </a:p>
          <a:p>
            <a:endParaRPr lang="en-US" sz="2800" dirty="0"/>
          </a:p>
          <a:p>
            <a:r>
              <a:rPr lang="en-US" sz="2400" dirty="0"/>
              <a:t>Further, using a Taylor series with remainder, we can estimate the magnitude of error in this formula (later in this section). </a:t>
            </a:r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15451"/>
              </p:ext>
            </p:extLst>
          </p:nvPr>
        </p:nvGraphicFramePr>
        <p:xfrm>
          <a:off x="1330325" y="4916261"/>
          <a:ext cx="50355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8" name="Equation" r:id="rId3" imgW="2705040" imgH="228600" progId="Equation.3">
                  <p:embed/>
                </p:oleObj>
              </mc:Choice>
              <mc:Fallback>
                <p:oleObj name="Equation" r:id="rId3" imgW="27050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4916261"/>
                        <a:ext cx="503555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57796"/>
              </p:ext>
            </p:extLst>
          </p:nvPr>
        </p:nvGraphicFramePr>
        <p:xfrm>
          <a:off x="1295400" y="1915886"/>
          <a:ext cx="5181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9" name="Equation" r:id="rId5" imgW="2984400" imgH="431640" progId="Equation.3">
                  <p:embed/>
                </p:oleObj>
              </mc:Choice>
              <mc:Fallback>
                <p:oleObj name="Equation" r:id="rId5" imgW="2984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15886"/>
                        <a:ext cx="51816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720431"/>
              </p:ext>
            </p:extLst>
          </p:nvPr>
        </p:nvGraphicFramePr>
        <p:xfrm>
          <a:off x="1285875" y="3058886"/>
          <a:ext cx="48958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0" name="Equation" r:id="rId7" imgW="2806560" imgH="431640" progId="Equation.3">
                  <p:embed/>
                </p:oleObj>
              </mc:Choice>
              <mc:Fallback>
                <p:oleObj name="Equation" r:id="rId7" imgW="28065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058886"/>
                        <a:ext cx="4895850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214"/>
            <a:ext cx="8229600" cy="831624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Backward Euler Formula</a:t>
            </a:r>
            <a:endParaRPr lang="en-US" sz="24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58838"/>
            <a:ext cx="8229600" cy="5029200"/>
          </a:xfrm>
        </p:spPr>
        <p:txBody>
          <a:bodyPr/>
          <a:lstStyle/>
          <a:p>
            <a:r>
              <a:rPr lang="en-US" sz="2400" dirty="0"/>
              <a:t>The backward Euler formula is derived as follows. Let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</a:t>
            </a:r>
            <a:r>
              <a:rPr lang="en-US" sz="2400" dirty="0"/>
              <a:t> be the solution of </a:t>
            </a:r>
            <a:r>
              <a:rPr lang="en-US" sz="2400" i="1" dirty="0"/>
              <a:t>y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800" i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t</a:t>
            </a:r>
            <a:r>
              <a:rPr lang="en-US" sz="2400" dirty="0"/>
              <a:t>,</a:t>
            </a:r>
            <a:r>
              <a:rPr lang="en-US" sz="800" dirty="0"/>
              <a:t> </a:t>
            </a:r>
            <a:r>
              <a:rPr lang="en-US" sz="2400" i="1" dirty="0"/>
              <a:t>y</a:t>
            </a:r>
            <a:r>
              <a:rPr lang="en-US" sz="2400" dirty="0" smtClean="0"/>
              <a:t>). </a:t>
            </a:r>
            <a:r>
              <a:rPr lang="en-US" sz="2400" dirty="0"/>
              <a:t>At </a:t>
            </a:r>
            <a:r>
              <a:rPr lang="en-US" sz="2400" i="1" dirty="0"/>
              <a:t>t</a:t>
            </a:r>
            <a:r>
              <a:rPr lang="en-US" sz="2400" dirty="0"/>
              <a:t> =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/>
              <a:t>, we have</a:t>
            </a:r>
          </a:p>
          <a:p>
            <a:endParaRPr lang="en-US" sz="2400" dirty="0"/>
          </a:p>
          <a:p>
            <a:r>
              <a:rPr lang="en-US" sz="2400" dirty="0"/>
              <a:t>Using a backward difference quotient for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, it follows that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ym typeface="Symbol" pitchFamily="18" charset="2"/>
              </a:rPr>
              <a:t>Replacing</a:t>
            </a:r>
            <a:r>
              <a:rPr lang="en-US" sz="2400" dirty="0"/>
              <a:t>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) and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n</a:t>
            </a:r>
            <a:r>
              <a:rPr lang="en-US" sz="2400" i="1" baseline="-25000" dirty="0"/>
              <a:t> -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) by their approximations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-1</a:t>
            </a:r>
            <a:r>
              <a:rPr lang="en-US" sz="2400" dirty="0">
                <a:sym typeface="Symbol" pitchFamily="18" charset="2"/>
              </a:rPr>
              <a:t>, and solving for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n</a:t>
            </a:r>
            <a:r>
              <a:rPr lang="en-US" sz="2400" dirty="0"/>
              <a:t>, we obtain the backward Euler formula</a:t>
            </a:r>
          </a:p>
          <a:p>
            <a:endParaRPr lang="en-US" sz="2800" dirty="0"/>
          </a:p>
          <a:p>
            <a:r>
              <a:rPr lang="en-US" sz="2400" dirty="0"/>
              <a:t>Note that this equation implicitly defines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, and must be solved in order to determine the value of </a:t>
            </a:r>
            <a:r>
              <a:rPr lang="en-US" sz="2400" i="1" dirty="0"/>
              <a:t>y</a:t>
            </a:r>
            <a:r>
              <a:rPr lang="en-US" sz="2400" i="1" baseline="-25000" dirty="0"/>
              <a:t>n</a:t>
            </a:r>
            <a:r>
              <a:rPr lang="en-US" sz="2400" baseline="-25000" dirty="0"/>
              <a:t>+1</a:t>
            </a:r>
            <a:r>
              <a:rPr lang="en-US" sz="2400" dirty="0"/>
              <a:t>. </a:t>
            </a:r>
          </a:p>
        </p:txBody>
      </p:sp>
      <p:graphicFrame>
        <p:nvGraphicFramePr>
          <p:cNvPr id="18329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911513"/>
              </p:ext>
            </p:extLst>
          </p:nvPr>
        </p:nvGraphicFramePr>
        <p:xfrm>
          <a:off x="2514600" y="1697038"/>
          <a:ext cx="17526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7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697038"/>
                        <a:ext cx="175260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29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023646"/>
              </p:ext>
            </p:extLst>
          </p:nvPr>
        </p:nvGraphicFramePr>
        <p:xfrm>
          <a:off x="2057400" y="2687638"/>
          <a:ext cx="30670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8" name="Equation" r:id="rId5" imgW="1688760" imgH="431640" progId="Equation.3">
                  <p:embed/>
                </p:oleObj>
              </mc:Choice>
              <mc:Fallback>
                <p:oleObj name="Equation" r:id="rId5" imgW="1688760" imgH="431640" progId="Equation.3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687638"/>
                        <a:ext cx="306705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29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277783"/>
              </p:ext>
            </p:extLst>
          </p:nvPr>
        </p:nvGraphicFramePr>
        <p:xfrm>
          <a:off x="1295400" y="4287838"/>
          <a:ext cx="5667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9" name="Equation" r:id="rId7" imgW="3288960" imgH="228600" progId="Equation.3">
                  <p:embed/>
                </p:oleObj>
              </mc:Choice>
              <mc:Fallback>
                <p:oleObj name="Equation" r:id="rId7" imgW="3288960" imgH="228600" progId="Equation.3">
                  <p:embed/>
                  <p:pic>
                    <p:nvPicPr>
                      <p:cNvPr id="0" name="Picture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87838"/>
                        <a:ext cx="56673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1451</Words>
  <Application>Microsoft Office PowerPoint</Application>
  <PresentationFormat>On-screen Show (4:3)</PresentationFormat>
  <Paragraphs>172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Office Theme</vt:lpstr>
      <vt:lpstr>Equation</vt:lpstr>
      <vt:lpstr>Worksheet</vt:lpstr>
      <vt:lpstr>8.1: Numerical Methods: Euler or Tangent Line Method  Elementary Differential Equations and Boundary Value Problems, 10th edition, by William E. Boyce and Richard C. DiPrima, ©2013 by John Wiley &amp; Sons, Inc.</vt:lpstr>
      <vt:lpstr>Euler’s Method</vt:lpstr>
      <vt:lpstr>Euler’s Method: Programming Outline</vt:lpstr>
      <vt:lpstr>Initial Value Problem &amp; Exact Solution</vt:lpstr>
      <vt:lpstr>Example 1: Euler’s Method</vt:lpstr>
      <vt:lpstr>Alternative 1: Forward Difference Quotient</vt:lpstr>
      <vt:lpstr>Alternative 2: Integral Equation</vt:lpstr>
      <vt:lpstr>Alternative 3: Taylor Series</vt:lpstr>
      <vt:lpstr>Backward Euler Formula</vt:lpstr>
      <vt:lpstr>Example 2: Backward Euler Formula  (1 of 2)</vt:lpstr>
      <vt:lpstr>Example 2: Numerical Results   (2 of 2)</vt:lpstr>
      <vt:lpstr>Errors in Numerical Approximations</vt:lpstr>
      <vt:lpstr>Convergence</vt:lpstr>
      <vt:lpstr>Global and Local Truncation Error</vt:lpstr>
      <vt:lpstr>Round-Off Error</vt:lpstr>
      <vt:lpstr>Total Error</vt:lpstr>
      <vt:lpstr>Local Truncation Error for Euler Method  (1 of 2)</vt:lpstr>
      <vt:lpstr>Local Truncation Error for Euler Method  (2 of 2)</vt:lpstr>
      <vt:lpstr>Uniform Bound for Local Truncation Error</vt:lpstr>
      <vt:lpstr>Step Size and Local Truncation Error Bound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602</cp:revision>
  <cp:lastPrinted>1601-01-01T00:00:00Z</cp:lastPrinted>
  <dcterms:created xsi:type="dcterms:W3CDTF">2001-08-11T18:03:30Z</dcterms:created>
  <dcterms:modified xsi:type="dcterms:W3CDTF">2013-12-05T16:34:26Z</dcterms:modified>
</cp:coreProperties>
</file>