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19"/>
  </p:handoutMasterIdLst>
  <p:sldIdLst>
    <p:sldId id="304" r:id="rId2"/>
    <p:sldId id="373" r:id="rId3"/>
    <p:sldId id="401" r:id="rId4"/>
    <p:sldId id="412" r:id="rId5"/>
    <p:sldId id="402" r:id="rId6"/>
    <p:sldId id="403" r:id="rId7"/>
    <p:sldId id="404" r:id="rId8"/>
    <p:sldId id="410" r:id="rId9"/>
    <p:sldId id="399" r:id="rId10"/>
    <p:sldId id="407" r:id="rId11"/>
    <p:sldId id="400" r:id="rId12"/>
    <p:sldId id="413" r:id="rId13"/>
    <p:sldId id="414" r:id="rId14"/>
    <p:sldId id="415" r:id="rId15"/>
    <p:sldId id="416" r:id="rId16"/>
    <p:sldId id="417" r:id="rId17"/>
    <p:sldId id="419" r:id="rId1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25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4" autoAdjust="0"/>
    <p:restoredTop sz="90929"/>
  </p:normalViewPr>
  <p:slideViewPr>
    <p:cSldViewPr>
      <p:cViewPr varScale="1">
        <p:scale>
          <a:sx n="73" d="100"/>
          <a:sy n="73" d="100"/>
        </p:scale>
        <p:origin x="36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11.xml"/><Relationship Id="rId5" Type="http://schemas.openxmlformats.org/officeDocument/2006/relationships/slide" Target="slides/slide9.xml"/><Relationship Id="rId4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4.wmf"/><Relationship Id="rId1" Type="http://schemas.openxmlformats.org/officeDocument/2006/relationships/image" Target="../media/image4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872F3D-824D-4B3D-8E3A-5D85744AE2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80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F725B-D763-4361-9D09-5FE66EF3D9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604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E7FF-976E-4563-9EDB-561A2D3E16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7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5834-60F9-4635-8843-D1FDD19CDA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43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6249F-9B71-49FC-8C44-47A9628E74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49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86109-840F-4F74-9E1C-09D15FE356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776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2F8D-97FA-4969-AA8F-D95B6573E5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823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E680-605A-44B9-9FE5-121FF4DF3B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219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E0E6-BBBF-4574-83BF-1F31F89D33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680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F2C04-C3E4-4F9A-A2D7-72ED6820C0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71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8794-82C0-4195-A110-30CDB121F1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97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524E-D3E5-4F7F-811B-0778C9CD2D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09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EB695-8B1C-45CA-92D7-6C09C9F528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102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9.png"/><Relationship Id="rId4" Type="http://schemas.openxmlformats.org/officeDocument/2006/relationships/image" Target="../media/image3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9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42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45.wmf"/><Relationship Id="rId9" Type="http://schemas.openxmlformats.org/officeDocument/2006/relationships/image" Target="../media/image30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jpeg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1.emf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jpeg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8.jpeg"/><Relationship Id="rId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9.wmf"/><Relationship Id="rId9" Type="http://schemas.openxmlformats.org/officeDocument/2006/relationships/image" Target="../media/image2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339"/>
            <a:ext cx="9144000" cy="1112661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Sections 6.3-4:  Step </a:t>
            </a:r>
            <a:r>
              <a:rPr lang="en-US" sz="3200" b="1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Functions </a:t>
            </a:r>
            <a:r>
              <a:rPr lang="en-US" sz="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/>
            </a:r>
            <a:br>
              <a:rPr lang="en-US" sz="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</a:br>
            <a:r>
              <a:rPr lang="en-US" sz="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/>
            </a:r>
            <a:br>
              <a:rPr lang="en-US" sz="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</a:br>
            <a:r>
              <a:rPr lang="en-US" sz="1100" dirty="0" smtClean="0">
                <a:latin typeface="+mn-lt"/>
              </a:rPr>
              <a:t>Elementary Differential Equations and Boundary Value Problems, 10e, by William E. Boyce and Richard C. </a:t>
            </a:r>
            <a:r>
              <a:rPr lang="en-US" sz="1100" dirty="0" err="1" smtClean="0">
                <a:latin typeface="+mn-lt"/>
              </a:rPr>
              <a:t>DiPrima</a:t>
            </a:r>
            <a:r>
              <a:rPr lang="en-US" sz="1100" dirty="0" smtClean="0">
                <a:latin typeface="+mn-lt"/>
              </a:rPr>
              <a:t>, ©2013 by John Wiley &amp; Sons, Inc</a:t>
            </a:r>
            <a:r>
              <a:rPr lang="en-US" sz="900" dirty="0" smtClean="0"/>
              <a:t>.</a:t>
            </a:r>
            <a:endParaRPr lang="en-US" sz="900" b="1" dirty="0">
              <a:solidFill>
                <a:srgbClr val="2125D7"/>
              </a:solidFill>
              <a:latin typeface="Times" charset="0"/>
              <a:cs typeface="Times New Roman" pitchFamily="18" charset="0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8644"/>
            <a:ext cx="8229600" cy="4876800"/>
          </a:xfrm>
        </p:spPr>
        <p:txBody>
          <a:bodyPr/>
          <a:lstStyle/>
          <a:p>
            <a:r>
              <a:rPr lang="en-US" sz="2400" dirty="0"/>
              <a:t>Some of the most interesting elementary applications of the Laplace Transform method occur in the solution of linear equations with discontinuous or impulsive forcing functions. </a:t>
            </a:r>
          </a:p>
          <a:p>
            <a:r>
              <a:rPr lang="en-US" sz="2400" dirty="0"/>
              <a:t>In this section, we will assume that all functions considered are piecewise continuous and of exponential order, so that their Laplace Transforms all exist, for </a:t>
            </a:r>
            <a:r>
              <a:rPr lang="en-US" sz="2400" i="1" dirty="0"/>
              <a:t>s</a:t>
            </a:r>
            <a:r>
              <a:rPr lang="en-US" sz="2400" dirty="0"/>
              <a:t> large enough. </a:t>
            </a:r>
          </a:p>
          <a:p>
            <a:endParaRPr lang="en-US" sz="2400" dirty="0"/>
          </a:p>
        </p:txBody>
      </p:sp>
      <p:pic>
        <p:nvPicPr>
          <p:cNvPr id="74777" name="Picture 25" descr="C:\b\BOYCEALL\Art\ch06\w08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3630" y="3647867"/>
            <a:ext cx="8896739" cy="2377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38251" y="32795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Theorem 6.3.2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>
          <a:xfrm>
            <a:off x="227806" y="681037"/>
            <a:ext cx="8687594" cy="1681163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ym typeface="Symbol" pitchFamily="18" charset="2"/>
              </a:rPr>
              <a:t>If </a:t>
            </a:r>
            <a:r>
              <a:rPr lang="en-US" sz="2400" i="1" dirty="0">
                <a:sym typeface="Symbol" pitchFamily="18" charset="2"/>
              </a:rPr>
              <a:t>F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>
                <a:sym typeface="Symbol" pitchFamily="18" charset="2"/>
              </a:rPr>
              <a:t>s</a:t>
            </a:r>
            <a:r>
              <a:rPr lang="en-US" sz="2400" dirty="0">
                <a:sym typeface="Symbol" pitchFamily="18" charset="2"/>
              </a:rPr>
              <a:t>) = </a:t>
            </a:r>
            <a:r>
              <a:rPr lang="en-US" sz="2400" i="1" dirty="0">
                <a:sym typeface="Symbol" pitchFamily="18" charset="2"/>
              </a:rPr>
              <a:t>L</a:t>
            </a:r>
            <a:r>
              <a:rPr lang="en-US" sz="2400" dirty="0">
                <a:sym typeface="Symbol" pitchFamily="18" charset="2"/>
              </a:rPr>
              <a:t>{</a:t>
            </a:r>
            <a:r>
              <a:rPr lang="en-US" sz="2400" i="1" dirty="0">
                <a:sym typeface="Symbol" pitchFamily="18" charset="2"/>
              </a:rPr>
              <a:t>f</a:t>
            </a:r>
            <a:r>
              <a:rPr lang="en-US" sz="2400" dirty="0">
                <a:sym typeface="Symbol" pitchFamily="18" charset="2"/>
              </a:rPr>
              <a:t> (</a:t>
            </a:r>
            <a:r>
              <a:rPr lang="en-US" sz="2400" i="1" dirty="0">
                <a:sym typeface="Symbol" pitchFamily="18" charset="2"/>
              </a:rPr>
              <a:t>t</a:t>
            </a:r>
            <a:r>
              <a:rPr lang="en-US" sz="2400" dirty="0">
                <a:sym typeface="Symbol" pitchFamily="18" charset="2"/>
              </a:rPr>
              <a:t>)} exists for </a:t>
            </a:r>
            <a:r>
              <a:rPr lang="en-US" sz="2400" i="1" dirty="0">
                <a:sym typeface="Symbol" pitchFamily="18" charset="2"/>
              </a:rPr>
              <a:t>s</a:t>
            </a:r>
            <a:r>
              <a:rPr lang="en-US" sz="2400" dirty="0">
                <a:sym typeface="Symbol" pitchFamily="18" charset="2"/>
              </a:rPr>
              <a:t> &gt; </a:t>
            </a:r>
            <a:r>
              <a:rPr lang="en-US" sz="2400" i="1" dirty="0">
                <a:sym typeface="Symbol" pitchFamily="18" charset="2"/>
              </a:rPr>
              <a:t>a</a:t>
            </a:r>
            <a:r>
              <a:rPr lang="en-US" sz="2400" dirty="0">
                <a:sym typeface="Symbol" pitchFamily="18" charset="2"/>
              </a:rPr>
              <a:t>  0, and if </a:t>
            </a:r>
            <a:r>
              <a:rPr lang="en-US" sz="2400" i="1" dirty="0">
                <a:sym typeface="Symbol" pitchFamily="18" charset="2"/>
              </a:rPr>
              <a:t>c</a:t>
            </a:r>
            <a:r>
              <a:rPr lang="en-US" sz="2400" dirty="0">
                <a:sym typeface="Symbol" pitchFamily="18" charset="2"/>
              </a:rPr>
              <a:t> is a constant, then</a:t>
            </a:r>
          </a:p>
          <a:p>
            <a:pPr marL="0" indent="0">
              <a:buNone/>
            </a:pPr>
            <a:endParaRPr lang="en-US" sz="2400" dirty="0">
              <a:sym typeface="Symbol" pitchFamily="18" charset="2"/>
            </a:endParaRPr>
          </a:p>
          <a:p>
            <a:endParaRPr lang="en-US" sz="1200" dirty="0">
              <a:sym typeface="Symbol" pitchFamily="18" charset="2"/>
            </a:endParaRPr>
          </a:p>
          <a:p>
            <a:pPr marL="0" indent="0">
              <a:buNone/>
            </a:pPr>
            <a:r>
              <a:rPr lang="en-US" sz="2400" dirty="0" smtClean="0">
                <a:sym typeface="Symbol" pitchFamily="18" charset="2"/>
              </a:rPr>
              <a:t>In words, multiplication of </a:t>
            </a:r>
            <a:r>
              <a:rPr lang="en-US" sz="2400" i="1" dirty="0">
                <a:sym typeface="Symbol" pitchFamily="18" charset="2"/>
              </a:rPr>
              <a:t>f</a:t>
            </a:r>
            <a:r>
              <a:rPr lang="en-US" sz="2400" dirty="0">
                <a:sym typeface="Symbol" pitchFamily="18" charset="2"/>
              </a:rPr>
              <a:t> (</a:t>
            </a:r>
            <a:r>
              <a:rPr lang="en-US" sz="2400" i="1" dirty="0">
                <a:sym typeface="Symbol" pitchFamily="18" charset="2"/>
              </a:rPr>
              <a:t>t</a:t>
            </a:r>
            <a:r>
              <a:rPr lang="en-US" sz="2400" dirty="0">
                <a:sym typeface="Symbol" pitchFamily="18" charset="2"/>
              </a:rPr>
              <a:t>) by </a:t>
            </a:r>
            <a:r>
              <a:rPr lang="en-US" sz="2400" i="1" dirty="0" err="1">
                <a:sym typeface="Symbol" pitchFamily="18" charset="2"/>
              </a:rPr>
              <a:t>e</a:t>
            </a:r>
            <a:r>
              <a:rPr lang="en-US" sz="2400" i="1" baseline="30000" dirty="0" err="1">
                <a:sym typeface="Symbol" pitchFamily="18" charset="2"/>
              </a:rPr>
              <a:t>ct</a:t>
            </a:r>
            <a:r>
              <a:rPr lang="en-US" sz="2400" dirty="0">
                <a:sym typeface="Symbol" pitchFamily="18" charset="2"/>
              </a:rPr>
              <a:t> results in translating </a:t>
            </a:r>
            <a:r>
              <a:rPr lang="en-US" sz="2400" i="1" dirty="0">
                <a:sym typeface="Symbol" pitchFamily="18" charset="2"/>
              </a:rPr>
              <a:t>F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>
                <a:sym typeface="Symbol" pitchFamily="18" charset="2"/>
              </a:rPr>
              <a:t>s</a:t>
            </a:r>
            <a:r>
              <a:rPr lang="en-US" sz="2400" dirty="0">
                <a:sym typeface="Symbol" pitchFamily="18" charset="2"/>
              </a:rPr>
              <a:t>) </a:t>
            </a:r>
            <a:r>
              <a:rPr lang="en-US" sz="2400" dirty="0" smtClean="0">
                <a:sym typeface="Symbol" pitchFamily="18" charset="2"/>
              </a:rPr>
              <a:t>by </a:t>
            </a:r>
            <a:r>
              <a:rPr lang="en-US" sz="2400" i="1" dirty="0" smtClean="0">
                <a:sym typeface="Symbol" pitchFamily="18" charset="2"/>
              </a:rPr>
              <a:t>c.</a:t>
            </a:r>
            <a:endParaRPr lang="en-US" sz="2400" dirty="0">
              <a:sym typeface="Symbol" pitchFamily="18" charset="2"/>
            </a:endParaRPr>
          </a:p>
        </p:txBody>
      </p:sp>
      <p:graphicFrame>
        <p:nvGraphicFramePr>
          <p:cNvPr id="2375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0089344"/>
              </p:ext>
            </p:extLst>
          </p:nvPr>
        </p:nvGraphicFramePr>
        <p:xfrm>
          <a:off x="1905000" y="1223962"/>
          <a:ext cx="38862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01" name="Equation" r:id="rId3" imgW="1981080" imgH="228600" progId="Equation.3">
                  <p:embed/>
                </p:oleObj>
              </mc:Choice>
              <mc:Fallback>
                <p:oleObj name="Equation" r:id="rId3" imgW="19810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223962"/>
                        <a:ext cx="3886200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757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9062281"/>
              </p:ext>
            </p:extLst>
          </p:nvPr>
        </p:nvGraphicFramePr>
        <p:xfrm>
          <a:off x="750888" y="2679700"/>
          <a:ext cx="7183437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02" name="Equation" r:id="rId5" imgW="3619440" imgH="558720" progId="Equation.DSMT4">
                  <p:embed/>
                </p:oleObj>
              </mc:Choice>
              <mc:Fallback>
                <p:oleObj name="Equation" r:id="rId5" imgW="3619440" imgH="5587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8" y="2679700"/>
                        <a:ext cx="7183437" cy="110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2700"/>
            <a:ext cx="8229600" cy="749299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5</a:t>
            </a:r>
            <a:endParaRPr lang="en-US" sz="32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30169"/>
            <a:ext cx="8077200" cy="4724400"/>
          </a:xfrm>
        </p:spPr>
        <p:txBody>
          <a:bodyPr/>
          <a:lstStyle/>
          <a:p>
            <a:r>
              <a:rPr lang="en-US" sz="2400" dirty="0" smtClean="0"/>
              <a:t>To find </a:t>
            </a:r>
            <a:r>
              <a:rPr lang="en-US" sz="2400" dirty="0"/>
              <a:t>the inverse transform of </a:t>
            </a:r>
            <a:r>
              <a:rPr lang="en-US" sz="2400" dirty="0">
                <a:sym typeface="Symbol" pitchFamily="18" charset="2"/>
              </a:rPr>
              <a:t> </a:t>
            </a:r>
          </a:p>
          <a:p>
            <a:endParaRPr lang="en-US" sz="2400" dirty="0">
              <a:sym typeface="Symbol" pitchFamily="18" charset="2"/>
            </a:endParaRPr>
          </a:p>
          <a:p>
            <a:endParaRPr lang="en-US" sz="800" dirty="0" smtClean="0">
              <a:sym typeface="Symbol" pitchFamily="18" charset="2"/>
            </a:endParaRPr>
          </a:p>
          <a:p>
            <a:endParaRPr lang="en-US" sz="800" dirty="0">
              <a:sym typeface="Symbol" pitchFamily="18" charset="2"/>
            </a:endParaRPr>
          </a:p>
          <a:p>
            <a:r>
              <a:rPr lang="en-US" sz="2400" dirty="0" smtClean="0">
                <a:sym typeface="Symbol" pitchFamily="18" charset="2"/>
              </a:rPr>
              <a:t>We </a:t>
            </a:r>
            <a:r>
              <a:rPr lang="en-US" sz="2400" dirty="0">
                <a:sym typeface="Symbol" pitchFamily="18" charset="2"/>
              </a:rPr>
              <a:t>first complete the </a:t>
            </a:r>
            <a:r>
              <a:rPr lang="en-US" sz="2400" dirty="0" smtClean="0">
                <a:sym typeface="Symbol" pitchFamily="18" charset="2"/>
              </a:rPr>
              <a:t>square:</a:t>
            </a:r>
            <a:endParaRPr lang="en-US" sz="2400" dirty="0">
              <a:sym typeface="Symbol" pitchFamily="18" charset="2"/>
            </a:endParaRPr>
          </a:p>
          <a:p>
            <a:endParaRPr lang="en-US" sz="2400" dirty="0">
              <a:sym typeface="Symbol" pitchFamily="18" charset="2"/>
            </a:endParaRPr>
          </a:p>
          <a:p>
            <a:endParaRPr lang="en-US" sz="2400" dirty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Since </a:t>
            </a:r>
          </a:p>
          <a:p>
            <a:endParaRPr lang="en-US" sz="2400" dirty="0">
              <a:sym typeface="Symbol" pitchFamily="18" charset="2"/>
            </a:endParaRPr>
          </a:p>
          <a:p>
            <a:endParaRPr lang="en-US" sz="1400" dirty="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sz="2400" dirty="0">
                <a:sym typeface="Symbol" pitchFamily="18" charset="2"/>
              </a:rPr>
              <a:t>	it follows that </a:t>
            </a:r>
          </a:p>
        </p:txBody>
      </p:sp>
      <p:graphicFrame>
        <p:nvGraphicFramePr>
          <p:cNvPr id="245760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7772214"/>
              </p:ext>
            </p:extLst>
          </p:nvPr>
        </p:nvGraphicFramePr>
        <p:xfrm>
          <a:off x="2743200" y="1111169"/>
          <a:ext cx="2109788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4" name="Equation" r:id="rId3" imgW="1130040" imgH="393480" progId="Equation.3">
                  <p:embed/>
                </p:oleObj>
              </mc:Choice>
              <mc:Fallback>
                <p:oleObj name="Equation" r:id="rId3" imgW="1130040" imgH="39348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111169"/>
                        <a:ext cx="2109788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6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2004939"/>
              </p:ext>
            </p:extLst>
          </p:nvPr>
        </p:nvGraphicFramePr>
        <p:xfrm>
          <a:off x="1143000" y="2406569"/>
          <a:ext cx="6778625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5" name="Equation" r:id="rId5" imgW="3632040" imgH="431640" progId="Equation.3">
                  <p:embed/>
                </p:oleObj>
              </mc:Choice>
              <mc:Fallback>
                <p:oleObj name="Equation" r:id="rId5" imgW="3632040" imgH="4316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406569"/>
                        <a:ext cx="6778625" cy="801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6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8221633"/>
              </p:ext>
            </p:extLst>
          </p:nvPr>
        </p:nvGraphicFramePr>
        <p:xfrm>
          <a:off x="2438400" y="4768769"/>
          <a:ext cx="30353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6" name="Equation" r:id="rId7" imgW="1625400" imgH="228600" progId="Equation.3">
                  <p:embed/>
                </p:oleObj>
              </mc:Choice>
              <mc:Fallback>
                <p:oleObj name="Equation" r:id="rId7" imgW="16254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768769"/>
                        <a:ext cx="3035300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6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172902"/>
              </p:ext>
            </p:extLst>
          </p:nvPr>
        </p:nvGraphicFramePr>
        <p:xfrm>
          <a:off x="1295400" y="3549569"/>
          <a:ext cx="656907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7" name="Equation" r:id="rId9" imgW="3517560" imgH="431640" progId="Equation.3">
                  <p:embed/>
                </p:oleObj>
              </mc:Choice>
              <mc:Fallback>
                <p:oleObj name="Equation" r:id="rId9" imgW="351756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549569"/>
                        <a:ext cx="6569075" cy="804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4098"/>
            <a:ext cx="8991600" cy="767410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Application to </a:t>
            </a:r>
            <a:r>
              <a:rPr lang="en-US" sz="26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IVP </a:t>
            </a:r>
            <a:r>
              <a:rPr lang="en-US" sz="26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with </a:t>
            </a:r>
            <a:r>
              <a:rPr lang="en-US" sz="2600" b="1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Discontinuous </a:t>
            </a:r>
            <a:r>
              <a:rPr lang="en-US" sz="26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Forcing Function</a:t>
            </a:r>
            <a:endParaRPr lang="en-US" sz="11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64477" y="914400"/>
            <a:ext cx="91440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We </a:t>
            </a:r>
            <a:r>
              <a:rPr lang="en-US" sz="2400" dirty="0" smtClean="0"/>
              <a:t>next turn our attention to a </a:t>
            </a:r>
            <a:r>
              <a:rPr lang="en-US" sz="2400" dirty="0" smtClean="0"/>
              <a:t>nonhomogeneous IVP w/ </a:t>
            </a:r>
            <a:r>
              <a:rPr lang="en-US" sz="2400" dirty="0" err="1" smtClean="0"/>
              <a:t>discountinuous</a:t>
            </a:r>
            <a:r>
              <a:rPr lang="en-US" sz="2400" dirty="0" smtClean="0"/>
              <a:t> forcing </a:t>
            </a:r>
            <a:r>
              <a:rPr lang="en-US" sz="2400" dirty="0" smtClean="0"/>
              <a:t>function </a:t>
            </a:r>
            <a:r>
              <a:rPr lang="en-US" sz="2400" i="1" dirty="0" smtClean="0"/>
              <a:t>g</a:t>
            </a:r>
            <a:r>
              <a:rPr lang="en-US" sz="2400" dirty="0" smtClean="0"/>
              <a:t> (</a:t>
            </a:r>
            <a:r>
              <a:rPr lang="en-US" sz="2400" i="1" dirty="0" smtClean="0"/>
              <a:t>t</a:t>
            </a:r>
            <a:r>
              <a:rPr lang="en-US" sz="2400" dirty="0" smtClean="0"/>
              <a:t>).</a:t>
            </a:r>
          </a:p>
          <a:p>
            <a:pPr marL="0" indent="0">
              <a:buNone/>
            </a:pPr>
            <a:r>
              <a:rPr lang="en-US" sz="2400" dirty="0" smtClean="0"/>
              <a:t>	Forcing function </a:t>
            </a:r>
            <a:r>
              <a:rPr lang="en-US" sz="2400" i="1" dirty="0" smtClean="0"/>
              <a:t>g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 smtClean="0"/>
              <a:t>):</a:t>
            </a:r>
            <a:r>
              <a:rPr lang="en-US" sz="2800" dirty="0" smtClean="0"/>
              <a:t>	   	</a:t>
            </a:r>
            <a:r>
              <a:rPr lang="en-US" sz="2800" dirty="0"/>
              <a:t> </a:t>
            </a:r>
            <a:r>
              <a:rPr lang="en-US" sz="2800" dirty="0" smtClean="0"/>
              <a:t>     </a:t>
            </a:r>
            <a:r>
              <a:rPr lang="en-US" sz="2400" dirty="0" smtClean="0"/>
              <a:t>Solution </a:t>
            </a:r>
            <a:r>
              <a:rPr lang="en-US" sz="2400" i="1" dirty="0" smtClean="0"/>
              <a:t>y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 smtClean="0"/>
              <a:t>) to IVP: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400" b="1" dirty="0" smtClean="0"/>
              <a:t>Note how the solution </a:t>
            </a:r>
            <a:r>
              <a:rPr lang="en-US" sz="2400" i="1" dirty="0"/>
              <a:t>y</a:t>
            </a:r>
            <a:r>
              <a:rPr lang="en-US" sz="2400" dirty="0"/>
              <a:t> (</a:t>
            </a:r>
            <a:r>
              <a:rPr lang="en-US" sz="2400" i="1" dirty="0"/>
              <a:t>t</a:t>
            </a:r>
            <a:r>
              <a:rPr lang="en-US" sz="2400" dirty="0"/>
              <a:t>)</a:t>
            </a:r>
            <a:r>
              <a:rPr lang="en-US" sz="2400" b="1" dirty="0" smtClean="0"/>
              <a:t> has “smoothed” the discontinuities.</a:t>
            </a:r>
          </a:p>
          <a:p>
            <a:pPr marL="0" indent="0">
              <a:buNone/>
            </a:pPr>
            <a:r>
              <a:rPr lang="en-US" sz="2000" dirty="0" smtClean="0"/>
              <a:t>(However, the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derivative </a:t>
            </a:r>
            <a:r>
              <a:rPr lang="en-US" sz="2000" i="1" dirty="0" smtClean="0"/>
              <a:t>y"</a:t>
            </a:r>
            <a:r>
              <a:rPr lang="en-US" sz="2000" dirty="0" smtClean="0"/>
              <a:t>(</a:t>
            </a:r>
            <a:r>
              <a:rPr lang="en-US" sz="2000" i="1" dirty="0"/>
              <a:t>t</a:t>
            </a:r>
            <a:r>
              <a:rPr lang="en-US" sz="2000" dirty="0" smtClean="0"/>
              <a:t>) will still reflect the original discontinuities.)</a:t>
            </a:r>
          </a:p>
        </p:txBody>
      </p:sp>
      <p:pic>
        <p:nvPicPr>
          <p:cNvPr id="74791" name="Picture 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251485"/>
            <a:ext cx="3733800" cy="2772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8488" t="4275" r="8108" b="5961"/>
          <a:stretch/>
        </p:blipFill>
        <p:spPr>
          <a:xfrm>
            <a:off x="4548554" y="2133600"/>
            <a:ext cx="4056743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22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6: </a:t>
            </a:r>
            <a:r>
              <a:rPr lang="en-US" sz="3200" b="1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IVP </a:t>
            </a:r>
            <a: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w/ </a:t>
            </a:r>
            <a:r>
              <a:rPr lang="en-US" sz="3200" b="1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Discontinuous Forcing </a:t>
            </a:r>
            <a: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Function </a:t>
            </a:r>
            <a:r>
              <a:rPr lang="en-US" sz="2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(1 </a:t>
            </a:r>
            <a:r>
              <a:rPr lang="en-US" sz="2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of </a:t>
            </a:r>
            <a:r>
              <a:rPr lang="en-US" sz="2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5)</a:t>
            </a:r>
            <a:endParaRPr lang="en-US" sz="24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60099" name="Rectangle 1027"/>
          <p:cNvSpPr>
            <a:spLocks noGrp="1" noChangeArrowheads="1"/>
          </p:cNvSpPr>
          <p:nvPr>
            <p:ph idx="1"/>
          </p:nvPr>
        </p:nvSpPr>
        <p:spPr>
          <a:xfrm>
            <a:off x="320233" y="838200"/>
            <a:ext cx="82296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Solve the IVP</a:t>
            </a:r>
          </a:p>
          <a:p>
            <a:pPr marL="0" indent="0">
              <a:buNone/>
            </a:pPr>
            <a:r>
              <a:rPr lang="en-US" sz="2400" dirty="0" smtClean="0"/>
              <a:t>  where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Such </a:t>
            </a:r>
            <a:r>
              <a:rPr lang="en-US" sz="2400" dirty="0"/>
              <a:t>an </a:t>
            </a:r>
            <a:r>
              <a:rPr lang="en-US" sz="2400" dirty="0" smtClean="0"/>
              <a:t>IVP might </a:t>
            </a:r>
            <a:r>
              <a:rPr lang="en-US" sz="2400" dirty="0"/>
              <a:t>model </a:t>
            </a:r>
            <a:r>
              <a:rPr lang="en-US" sz="2400" dirty="0" smtClean="0"/>
              <a:t>the </a:t>
            </a:r>
          </a:p>
          <a:p>
            <a:pPr lvl="1"/>
            <a:r>
              <a:rPr lang="en-US" sz="2000" dirty="0"/>
              <a:t>displacement of </a:t>
            </a:r>
            <a:r>
              <a:rPr lang="en-US" sz="2000" dirty="0" smtClean="0"/>
              <a:t>a damped </a:t>
            </a:r>
            <a:r>
              <a:rPr lang="en-US" sz="2000" dirty="0" smtClean="0"/>
              <a:t>oscillator subject to an external force </a:t>
            </a:r>
            <a:r>
              <a:rPr lang="en-US" sz="2000" i="1" dirty="0" smtClean="0"/>
              <a:t>g</a:t>
            </a:r>
            <a:r>
              <a:rPr lang="en-US" sz="2000" dirty="0" smtClean="0"/>
              <a:t>(</a:t>
            </a:r>
            <a:r>
              <a:rPr lang="en-US" sz="2000" i="1" dirty="0" smtClean="0"/>
              <a:t>t</a:t>
            </a:r>
            <a:r>
              <a:rPr lang="en-US" sz="2000" dirty="0" smtClean="0"/>
              <a:t>);</a:t>
            </a:r>
          </a:p>
          <a:p>
            <a:pPr lvl="1"/>
            <a:r>
              <a:rPr lang="en-US" sz="2000" dirty="0" smtClean="0"/>
              <a:t>charge on </a:t>
            </a:r>
            <a:r>
              <a:rPr lang="en-US" sz="2000" dirty="0"/>
              <a:t>a </a:t>
            </a:r>
            <a:r>
              <a:rPr lang="en-US" sz="2000" dirty="0" smtClean="0"/>
              <a:t>capacitor in an RLC circuit where an external DC voltage source is applied from t = 5 to t = 20.   </a:t>
            </a:r>
            <a:endParaRPr lang="en-US" sz="2000" dirty="0"/>
          </a:p>
        </p:txBody>
      </p:sp>
      <p:graphicFrame>
        <p:nvGraphicFramePr>
          <p:cNvPr id="260100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630322"/>
              </p:ext>
            </p:extLst>
          </p:nvPr>
        </p:nvGraphicFramePr>
        <p:xfrm>
          <a:off x="2667000" y="894767"/>
          <a:ext cx="487362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37" name="Equation" r:id="rId3" imgW="2616120" imgH="203040" progId="Equation.DSMT4">
                  <p:embed/>
                </p:oleObj>
              </mc:Choice>
              <mc:Fallback>
                <p:oleObj name="Equation" r:id="rId3" imgW="2616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894767"/>
                        <a:ext cx="4873625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0102" name="Picture 103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38800" y="1329159"/>
            <a:ext cx="3307104" cy="2455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1316467"/>
              </p:ext>
            </p:extLst>
          </p:nvPr>
        </p:nvGraphicFramePr>
        <p:xfrm>
          <a:off x="1242309" y="1905000"/>
          <a:ext cx="3830637" cy="172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38" name="Equation" r:id="rId6" imgW="2057400" imgH="927000" progId="Equation.DSMT4">
                  <p:embed/>
                </p:oleObj>
              </mc:Choice>
              <mc:Fallback>
                <p:oleObj name="Equation" r:id="rId6" imgW="2057400" imgH="927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2309" y="1905000"/>
                        <a:ext cx="3830637" cy="172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8493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27" name="Rectangle 11"/>
          <p:cNvSpPr>
            <a:spLocks noGrp="1" noChangeArrowheads="1"/>
          </p:cNvSpPr>
          <p:nvPr>
            <p:ph type="title"/>
          </p:nvPr>
        </p:nvSpPr>
        <p:spPr>
          <a:xfrm>
            <a:off x="0" y="337676"/>
            <a:ext cx="8229600" cy="868363"/>
          </a:xfrm>
          <a:noFill/>
          <a:ln/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6: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Laplace Transform 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(2 of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5)</a:t>
            </a:r>
            <a:endParaRPr lang="en-US" sz="24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06039"/>
            <a:ext cx="8001000" cy="4876800"/>
          </a:xfrm>
        </p:spPr>
        <p:txBody>
          <a:bodyPr/>
          <a:lstStyle/>
          <a:p>
            <a:r>
              <a:rPr lang="en-US" sz="2400" dirty="0" smtClean="0"/>
              <a:t>Apply the transform to the equation:</a:t>
            </a:r>
            <a:endParaRPr lang="en-US" sz="2400" dirty="0">
              <a:sym typeface="Symbol" pitchFamily="18" charset="2"/>
            </a:endParaRPr>
          </a:p>
          <a:p>
            <a:endParaRPr lang="en-US" sz="2800" dirty="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sz="2400" dirty="0">
                <a:sym typeface="Symbol" pitchFamily="18" charset="2"/>
              </a:rPr>
              <a:t>	or</a:t>
            </a:r>
          </a:p>
          <a:p>
            <a:endParaRPr lang="en-US" sz="2800" dirty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Letting </a:t>
            </a:r>
            <a:r>
              <a:rPr lang="en-US" sz="2400" i="1" dirty="0">
                <a:sym typeface="Symbol" pitchFamily="18" charset="2"/>
              </a:rPr>
              <a:t>Y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>
                <a:sym typeface="Symbol" pitchFamily="18" charset="2"/>
              </a:rPr>
              <a:t>s</a:t>
            </a:r>
            <a:r>
              <a:rPr lang="en-US" sz="2400" dirty="0">
                <a:sym typeface="Symbol" pitchFamily="18" charset="2"/>
              </a:rPr>
              <a:t>) = </a:t>
            </a:r>
            <a:r>
              <a:rPr lang="en-US" sz="2400" i="1" dirty="0">
                <a:sym typeface="Symbol" pitchFamily="18" charset="2"/>
              </a:rPr>
              <a:t>L</a:t>
            </a:r>
            <a:r>
              <a:rPr lang="en-US" sz="2400" dirty="0">
                <a:sym typeface="Symbol" pitchFamily="18" charset="2"/>
              </a:rPr>
              <a:t>{</a:t>
            </a:r>
            <a:r>
              <a:rPr lang="en-US" sz="2400" i="1" dirty="0">
                <a:sym typeface="Symbol" pitchFamily="18" charset="2"/>
              </a:rPr>
              <a:t>y</a:t>
            </a:r>
            <a:r>
              <a:rPr lang="en-US" sz="2400" dirty="0" smtClean="0">
                <a:sym typeface="Symbol" pitchFamily="18" charset="2"/>
              </a:rPr>
              <a:t>} </a:t>
            </a:r>
            <a:r>
              <a:rPr lang="en-US" sz="2400" dirty="0">
                <a:sym typeface="Symbol" pitchFamily="18" charset="2"/>
              </a:rPr>
              <a:t>and </a:t>
            </a:r>
            <a:r>
              <a:rPr lang="en-US" sz="2400" dirty="0" smtClean="0">
                <a:sym typeface="Symbol" pitchFamily="18" charset="2"/>
              </a:rPr>
              <a:t>substituting </a:t>
            </a:r>
            <a:r>
              <a:rPr lang="en-US" sz="2400" dirty="0">
                <a:sym typeface="Symbol" pitchFamily="18" charset="2"/>
              </a:rPr>
              <a:t>in the initial </a:t>
            </a:r>
            <a:r>
              <a:rPr lang="en-US" sz="2400" dirty="0" smtClean="0">
                <a:sym typeface="Symbol" pitchFamily="18" charset="2"/>
              </a:rPr>
              <a:t>conditions:</a:t>
            </a:r>
            <a:endParaRPr lang="en-US" sz="2400" dirty="0">
              <a:sym typeface="Symbol" pitchFamily="18" charset="2"/>
            </a:endParaRPr>
          </a:p>
          <a:p>
            <a:endParaRPr lang="en-US" sz="2800" dirty="0">
              <a:sym typeface="Symbol" pitchFamily="18" charset="2"/>
            </a:endParaRPr>
          </a:p>
          <a:p>
            <a:r>
              <a:rPr lang="en-US" sz="2400" dirty="0" smtClean="0">
                <a:sym typeface="Symbol" pitchFamily="18" charset="2"/>
              </a:rPr>
              <a:t>Simplifying and factoring out </a:t>
            </a:r>
            <a:r>
              <a:rPr lang="en-US" sz="2400" i="1" dirty="0" smtClean="0">
                <a:sym typeface="Symbol" pitchFamily="18" charset="2"/>
              </a:rPr>
              <a:t>Y</a:t>
            </a:r>
            <a:r>
              <a:rPr lang="en-US" sz="2400" dirty="0" smtClean="0">
                <a:sym typeface="Symbol" pitchFamily="18" charset="2"/>
              </a:rPr>
              <a:t>(</a:t>
            </a:r>
            <a:r>
              <a:rPr lang="en-US" sz="2400" i="1" dirty="0" smtClean="0">
                <a:sym typeface="Symbol" pitchFamily="18" charset="2"/>
              </a:rPr>
              <a:t>s</a:t>
            </a:r>
            <a:r>
              <a:rPr lang="en-US" sz="2400" dirty="0" smtClean="0">
                <a:sym typeface="Symbol" pitchFamily="18" charset="2"/>
              </a:rPr>
              <a:t>):</a:t>
            </a:r>
            <a:endParaRPr lang="en-US" sz="2400" dirty="0">
              <a:sym typeface="Symbol" pitchFamily="18" charset="2"/>
            </a:endParaRPr>
          </a:p>
          <a:p>
            <a:endParaRPr lang="en-US" sz="2800" dirty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Thus</a:t>
            </a:r>
          </a:p>
        </p:txBody>
      </p:sp>
      <p:graphicFrame>
        <p:nvGraphicFramePr>
          <p:cNvPr id="271360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5240412"/>
              </p:ext>
            </p:extLst>
          </p:nvPr>
        </p:nvGraphicFramePr>
        <p:xfrm>
          <a:off x="1219200" y="1739439"/>
          <a:ext cx="5338763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12" name="Equation" r:id="rId3" imgW="2768400" imgH="228600" progId="Equation.DSMT4">
                  <p:embed/>
                </p:oleObj>
              </mc:Choice>
              <mc:Fallback>
                <p:oleObj name="Equation" r:id="rId3" imgW="2768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739439"/>
                        <a:ext cx="5338763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61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5036308"/>
              </p:ext>
            </p:extLst>
          </p:nvPr>
        </p:nvGraphicFramePr>
        <p:xfrm>
          <a:off x="1120775" y="2501900"/>
          <a:ext cx="6978650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13" name="Equation" r:id="rId5" imgW="3949560" imgH="419040" progId="Equation.DSMT4">
                  <p:embed/>
                </p:oleObj>
              </mc:Choice>
              <mc:Fallback>
                <p:oleObj name="Equation" r:id="rId5" imgW="39495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775" y="2501900"/>
                        <a:ext cx="6978650" cy="741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63" name="Object 10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5745085"/>
              </p:ext>
            </p:extLst>
          </p:nvPr>
        </p:nvGraphicFramePr>
        <p:xfrm>
          <a:off x="1527175" y="4513263"/>
          <a:ext cx="3965575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14" name="Equation" r:id="rId7" imgW="2197080" imgH="279360" progId="Equation.DSMT4">
                  <p:embed/>
                </p:oleObj>
              </mc:Choice>
              <mc:Fallback>
                <p:oleObj name="Equation" r:id="rId7" imgW="21970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7175" y="4513263"/>
                        <a:ext cx="3965575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64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0713131"/>
              </p:ext>
            </p:extLst>
          </p:nvPr>
        </p:nvGraphicFramePr>
        <p:xfrm>
          <a:off x="1747838" y="5219700"/>
          <a:ext cx="2498725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15" name="Equation" r:id="rId9" imgW="1384200" imgH="558720" progId="Equation.DSMT4">
                  <p:embed/>
                </p:oleObj>
              </mc:Choice>
              <mc:Fallback>
                <p:oleObj name="Equation" r:id="rId9" imgW="138420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7838" y="5219700"/>
                        <a:ext cx="2498725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65" name="Object 10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6751441"/>
              </p:ext>
            </p:extLst>
          </p:nvPr>
        </p:nvGraphicFramePr>
        <p:xfrm>
          <a:off x="2614613" y="66675"/>
          <a:ext cx="6313487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16" name="Equation" r:id="rId11" imgW="3390840" imgH="228600" progId="Equation.DSMT4">
                  <p:embed/>
                </p:oleObj>
              </mc:Choice>
              <mc:Fallback>
                <p:oleObj name="Equation" r:id="rId11" imgW="33908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4613" y="66675"/>
                        <a:ext cx="6313487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4443100"/>
              </p:ext>
            </p:extLst>
          </p:nvPr>
        </p:nvGraphicFramePr>
        <p:xfrm>
          <a:off x="2408238" y="3495675"/>
          <a:ext cx="4600575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17" name="Equation" r:id="rId13" imgW="2603160" imgH="419040" progId="Equation.DSMT4">
                  <p:embed/>
                </p:oleObj>
              </mc:Choice>
              <mc:Fallback>
                <p:oleObj name="Equation" r:id="rId13" imgW="26031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8238" y="3495675"/>
                        <a:ext cx="4600575" cy="741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77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6" name="Rectangle 6"/>
          <p:cNvSpPr>
            <a:spLocks noGrp="1" noChangeArrowheads="1"/>
          </p:cNvSpPr>
          <p:nvPr>
            <p:ph type="title"/>
          </p:nvPr>
        </p:nvSpPr>
        <p:spPr>
          <a:xfrm>
            <a:off x="-1" y="18870"/>
            <a:ext cx="8991599" cy="1143000"/>
          </a:xfrm>
          <a:noFill/>
          <a:ln/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6: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Strategy for Inverse Transform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(3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of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5)</a:t>
            </a:r>
            <a:endParaRPr lang="en-US" sz="24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40642" name="Rectangle 2"/>
          <p:cNvSpPr>
            <a:spLocks noGrp="1" noChangeArrowheads="1"/>
          </p:cNvSpPr>
          <p:nvPr>
            <p:ph idx="1"/>
          </p:nvPr>
        </p:nvSpPr>
        <p:spPr>
          <a:xfrm>
            <a:off x="254642" y="990600"/>
            <a:ext cx="8736957" cy="3810000"/>
          </a:xfrm>
        </p:spPr>
        <p:txBody>
          <a:bodyPr/>
          <a:lstStyle/>
          <a:p>
            <a:r>
              <a:rPr lang="en-US" sz="2400" dirty="0" smtClean="0"/>
              <a:t>Let’s examine what we have. In particular, we rewrite as: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where 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If we </a:t>
            </a:r>
            <a:r>
              <a:rPr lang="en-US" sz="2400" dirty="0" smtClean="0"/>
              <a:t>can find </a:t>
            </a:r>
            <a:r>
              <a:rPr lang="en-US" sz="2400" i="1" dirty="0" smtClean="0"/>
              <a:t>g</a:t>
            </a:r>
            <a:r>
              <a:rPr lang="en-US" sz="2400" dirty="0" smtClean="0"/>
              <a:t>(</a:t>
            </a:r>
            <a:r>
              <a:rPr lang="en-US" sz="2400" i="1" dirty="0" smtClean="0"/>
              <a:t>t</a:t>
            </a:r>
            <a:r>
              <a:rPr lang="en-US" sz="2400" dirty="0"/>
              <a:t>) = </a:t>
            </a:r>
            <a:r>
              <a:rPr lang="en-US" sz="2400" i="1" dirty="0" smtClean="0"/>
              <a:t>L</a:t>
            </a:r>
            <a:r>
              <a:rPr lang="en-US" sz="2400" baseline="30000" dirty="0"/>
              <a:t>−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{</a:t>
            </a:r>
            <a:r>
              <a:rPr lang="en-US" sz="2400" i="1" dirty="0" smtClean="0"/>
              <a:t>G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dirty="0"/>
              <a:t>)}, then by </a:t>
            </a:r>
            <a:r>
              <a:rPr lang="en-US" sz="2400" dirty="0" err="1" smtClean="0"/>
              <a:t>Thm</a:t>
            </a:r>
            <a:r>
              <a:rPr lang="en-US" sz="2400" dirty="0" smtClean="0"/>
              <a:t> 6.3.1, our solution is</a:t>
            </a:r>
            <a:endParaRPr lang="en-US" sz="2400" dirty="0"/>
          </a:p>
        </p:txBody>
      </p:sp>
      <p:graphicFrame>
        <p:nvGraphicFramePr>
          <p:cNvPr id="2406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7009685"/>
              </p:ext>
            </p:extLst>
          </p:nvPr>
        </p:nvGraphicFramePr>
        <p:xfrm>
          <a:off x="1311275" y="4191000"/>
          <a:ext cx="443865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94" name="Equation" r:id="rId3" imgW="2184120" imgH="228600" progId="Equation.DSMT4">
                  <p:embed/>
                </p:oleObj>
              </mc:Choice>
              <mc:Fallback>
                <p:oleObj name="Equation" r:id="rId3" imgW="21841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1275" y="4191000"/>
                        <a:ext cx="4438650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064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7083914"/>
              </p:ext>
            </p:extLst>
          </p:nvPr>
        </p:nvGraphicFramePr>
        <p:xfrm>
          <a:off x="836613" y="1346200"/>
          <a:ext cx="46736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95" name="Equation" r:id="rId5" imgW="2590560" imgH="558720" progId="Equation.DSMT4">
                  <p:embed/>
                </p:oleObj>
              </mc:Choice>
              <mc:Fallback>
                <p:oleObj name="Equation" r:id="rId5" imgW="259056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1346200"/>
                        <a:ext cx="4673600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064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7455717"/>
              </p:ext>
            </p:extLst>
          </p:nvPr>
        </p:nvGraphicFramePr>
        <p:xfrm>
          <a:off x="1778000" y="2520950"/>
          <a:ext cx="2405063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96" name="Equation" r:id="rId7" imgW="1333440" imgH="583920" progId="Equation.DSMT4">
                  <p:embed/>
                </p:oleObj>
              </mc:Choice>
              <mc:Fallback>
                <p:oleObj name="Equation" r:id="rId7" imgW="1333440" imgH="583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0" y="2520950"/>
                        <a:ext cx="2405063" cy="1047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244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8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7008"/>
            <a:ext cx="8229600" cy="861008"/>
          </a:xfrm>
          <a:noFill/>
          <a:ln/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6: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Partial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Fractions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(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4 of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5)</a:t>
            </a:r>
            <a:endParaRPr lang="en-US" sz="24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4166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191228"/>
            <a:ext cx="8001000" cy="5666772"/>
          </a:xfrm>
        </p:spPr>
        <p:txBody>
          <a:bodyPr>
            <a:normAutofit/>
          </a:bodyPr>
          <a:lstStyle/>
          <a:p>
            <a:r>
              <a:rPr lang="en-US" sz="2400" dirty="0"/>
              <a:t>Thus we </a:t>
            </a:r>
            <a:r>
              <a:rPr lang="en-US" sz="2400" dirty="0" smtClean="0"/>
              <a:t>focus on finding the inverse transform of </a:t>
            </a:r>
            <a:r>
              <a:rPr lang="en-US" sz="2400" i="1" dirty="0" smtClean="0"/>
              <a:t>G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dirty="0" smtClean="0"/>
              <a:t>):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1000" dirty="0"/>
          </a:p>
          <a:p>
            <a:r>
              <a:rPr lang="en-US" sz="2400" dirty="0" smtClean="0"/>
              <a:t>Clearing the denominators, we get: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Setting </a:t>
            </a:r>
            <a:r>
              <a:rPr lang="en-US" sz="2400" i="1" dirty="0" smtClean="0"/>
              <a:t>s </a:t>
            </a:r>
            <a:r>
              <a:rPr lang="en-US" sz="2400" dirty="0" smtClean="0"/>
              <a:t>= 0, we get 5</a:t>
            </a:r>
            <a:r>
              <a:rPr lang="en-US" sz="2400" i="1" dirty="0" smtClean="0"/>
              <a:t>A </a:t>
            </a:r>
            <a:r>
              <a:rPr lang="en-US" sz="2400" dirty="0"/>
              <a:t>= 1 </a:t>
            </a:r>
            <a:r>
              <a:rPr lang="en-US" sz="2400" dirty="0" smtClean="0"/>
              <a:t>or </a:t>
            </a:r>
            <a:r>
              <a:rPr lang="en-US" sz="2400" i="1" dirty="0" smtClean="0"/>
              <a:t>A </a:t>
            </a:r>
            <a:r>
              <a:rPr lang="en-US" sz="2400" dirty="0" smtClean="0"/>
              <a:t>= 1/5.</a:t>
            </a:r>
          </a:p>
          <a:p>
            <a:r>
              <a:rPr lang="en-US" sz="2400" dirty="0"/>
              <a:t>Setting </a:t>
            </a:r>
            <a:r>
              <a:rPr lang="en-US" sz="2400" i="1" dirty="0"/>
              <a:t>s </a:t>
            </a:r>
            <a:r>
              <a:rPr lang="en-US" sz="2400" dirty="0" smtClean="0"/>
              <a:t>= −1, </a:t>
            </a:r>
            <a:r>
              <a:rPr lang="en-US" sz="2400" dirty="0"/>
              <a:t>we get </a:t>
            </a:r>
            <a:r>
              <a:rPr lang="en-US" sz="2400" dirty="0" smtClean="0"/>
              <a:t>4(</a:t>
            </a:r>
            <a:r>
              <a:rPr lang="en-US" sz="2400" i="1" dirty="0" smtClean="0"/>
              <a:t>A</a:t>
            </a:r>
            <a:r>
              <a:rPr lang="en-US" sz="2400" dirty="0" smtClean="0"/>
              <a:t>) </a:t>
            </a:r>
            <a:r>
              <a:rPr lang="en-US" sz="2400" dirty="0" smtClean="0"/>
              <a:t>− 2</a:t>
            </a:r>
            <a:r>
              <a:rPr lang="en-US" sz="2400" i="1" dirty="0" smtClean="0"/>
              <a:t>B </a:t>
            </a:r>
            <a:r>
              <a:rPr lang="en-US" sz="2400" dirty="0" smtClean="0"/>
              <a:t>= 1 or </a:t>
            </a:r>
            <a:r>
              <a:rPr lang="en-US" sz="2400" i="1" dirty="0" smtClean="0"/>
              <a:t>B</a:t>
            </a:r>
            <a:r>
              <a:rPr lang="en-US" sz="2400" dirty="0" smtClean="0"/>
              <a:t> = </a:t>
            </a:r>
            <a:r>
              <a:rPr lang="en-US" sz="2400" dirty="0"/>
              <a:t>−</a:t>
            </a:r>
            <a:r>
              <a:rPr lang="en-US" sz="2400" dirty="0" smtClean="0"/>
              <a:t>1/10.</a:t>
            </a:r>
          </a:p>
          <a:p>
            <a:r>
              <a:rPr lang="en-US" sz="2400" dirty="0" smtClean="0"/>
              <a:t>Looking at the s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terms, we get that </a:t>
            </a:r>
            <a:r>
              <a:rPr lang="en-US" sz="2400" i="1" dirty="0" smtClean="0"/>
              <a:t>A + C </a:t>
            </a:r>
            <a:r>
              <a:rPr lang="en-US" sz="2400" dirty="0" smtClean="0"/>
              <a:t>= 1 or </a:t>
            </a:r>
            <a:r>
              <a:rPr lang="en-US" sz="2400" i="1" dirty="0" smtClean="0"/>
              <a:t>C </a:t>
            </a:r>
            <a:r>
              <a:rPr lang="en-US" sz="2400" dirty="0" smtClean="0"/>
              <a:t>= 4/5.</a:t>
            </a:r>
            <a:endParaRPr lang="en-US" sz="2400" dirty="0"/>
          </a:p>
          <a:p>
            <a:r>
              <a:rPr lang="en-US" sz="2400" dirty="0" smtClean="0"/>
              <a:t>Thus</a:t>
            </a:r>
            <a:endParaRPr lang="en-US" sz="2400" dirty="0" smtClean="0"/>
          </a:p>
        </p:txBody>
      </p:sp>
      <p:graphicFrame>
        <p:nvGraphicFramePr>
          <p:cNvPr id="24167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1126985"/>
              </p:ext>
            </p:extLst>
          </p:nvPr>
        </p:nvGraphicFramePr>
        <p:xfrm>
          <a:off x="914400" y="1729944"/>
          <a:ext cx="6389687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26" name="Equation" r:id="rId3" imgW="3543120" imgH="482400" progId="Equation.DSMT4">
                  <p:embed/>
                </p:oleObj>
              </mc:Choice>
              <mc:Fallback>
                <p:oleObj name="Equation" r:id="rId3" imgW="35431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29944"/>
                        <a:ext cx="6389687" cy="865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167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1328947"/>
              </p:ext>
            </p:extLst>
          </p:nvPr>
        </p:nvGraphicFramePr>
        <p:xfrm>
          <a:off x="1808163" y="3089275"/>
          <a:ext cx="4076700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27" name="Equation" r:id="rId5" imgW="2260440" imgH="330120" progId="Equation.DSMT4">
                  <p:embed/>
                </p:oleObj>
              </mc:Choice>
              <mc:Fallback>
                <p:oleObj name="Equation" r:id="rId5" imgW="22604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8163" y="3089275"/>
                        <a:ext cx="4076700" cy="592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7069479"/>
              </p:ext>
            </p:extLst>
          </p:nvPr>
        </p:nvGraphicFramePr>
        <p:xfrm>
          <a:off x="1438274" y="5105400"/>
          <a:ext cx="5656263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28" name="Equation" r:id="rId7" imgW="3136680" imgH="469800" progId="Equation.DSMT4">
                  <p:embed/>
                </p:oleObj>
              </mc:Choice>
              <mc:Fallback>
                <p:oleObj name="Equation" r:id="rId7" imgW="313668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8274" y="5105400"/>
                        <a:ext cx="5656263" cy="842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274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5" name="Rectangle 3"/>
          <p:cNvSpPr>
            <a:spLocks noGrp="1" noChangeArrowheads="1"/>
          </p:cNvSpPr>
          <p:nvPr>
            <p:ph type="title"/>
          </p:nvPr>
        </p:nvSpPr>
        <p:spPr>
          <a:xfrm>
            <a:off x="103207" y="0"/>
            <a:ext cx="8229600" cy="723900"/>
          </a:xfrm>
          <a:noFill/>
          <a:ln/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6: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Solution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and graph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(5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of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5)</a:t>
            </a:r>
            <a:endParaRPr lang="en-US" sz="24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43714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649147"/>
            <a:ext cx="8001000" cy="316085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Applying the inverse transform to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we get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Recall:</a:t>
            </a:r>
            <a:endParaRPr lang="en-US" sz="2400" dirty="0" smtClean="0"/>
          </a:p>
          <a:p>
            <a:r>
              <a:rPr lang="en-US" sz="2400" dirty="0" smtClean="0"/>
              <a:t>Creating a function m-file in MATLAB with</a:t>
            </a:r>
          </a:p>
          <a:p>
            <a:pPr marL="0" indent="0">
              <a:buNone/>
            </a:pPr>
            <a:r>
              <a:rPr lang="en-US" sz="2400" dirty="0" smtClean="0"/>
              <a:t>	g(t) =1/5+exp</a:t>
            </a:r>
            <a:r>
              <a:rPr lang="en-US" sz="2400" dirty="0"/>
              <a:t>(-t).*(-1/10*sin(2*t)+4/5*</a:t>
            </a:r>
            <a:r>
              <a:rPr lang="en-US" sz="2400" dirty="0" err="1"/>
              <a:t>cos</a:t>
            </a:r>
            <a:r>
              <a:rPr lang="en-US" sz="2400" dirty="0"/>
              <a:t>(2*t</a:t>
            </a:r>
            <a:r>
              <a:rPr lang="en-US" sz="2400" dirty="0" smtClean="0"/>
              <a:t>));</a:t>
            </a:r>
            <a:endParaRPr lang="en-US" sz="2400" dirty="0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108287"/>
              </p:ext>
            </p:extLst>
          </p:nvPr>
        </p:nvGraphicFramePr>
        <p:xfrm>
          <a:off x="1678683" y="2438329"/>
          <a:ext cx="443865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65" name="Equation" r:id="rId3" imgW="2184120" imgH="228600" progId="Equation.DSMT4">
                  <p:embed/>
                </p:oleObj>
              </mc:Choice>
              <mc:Fallback>
                <p:oleObj name="Equation" r:id="rId3" imgW="21841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8683" y="2438329"/>
                        <a:ext cx="4438650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9777827"/>
              </p:ext>
            </p:extLst>
          </p:nvPr>
        </p:nvGraphicFramePr>
        <p:xfrm>
          <a:off x="1161276" y="1028137"/>
          <a:ext cx="5656263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66" name="Equation" r:id="rId5" imgW="3136680" imgH="469800" progId="Equation.DSMT4">
                  <p:embed/>
                </p:oleObj>
              </mc:Choice>
              <mc:Fallback>
                <p:oleObj name="Equation" r:id="rId5" imgW="313668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1276" y="1028137"/>
                        <a:ext cx="5656263" cy="842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5384685"/>
              </p:ext>
            </p:extLst>
          </p:nvPr>
        </p:nvGraphicFramePr>
        <p:xfrm>
          <a:off x="1266825" y="2025509"/>
          <a:ext cx="490855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67" name="Equation" r:id="rId7" imgW="2831760" imgH="253800" progId="Equation.DSMT4">
                  <p:embed/>
                </p:oleObj>
              </mc:Choice>
              <mc:Fallback>
                <p:oleObj name="Equation" r:id="rId7" imgW="28317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6825" y="2025509"/>
                        <a:ext cx="4908550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9"/>
          <a:srcRect l="8488" t="4275" r="8108" b="5961"/>
          <a:stretch/>
        </p:blipFill>
        <p:spPr>
          <a:xfrm>
            <a:off x="5257800" y="3810000"/>
            <a:ext cx="3657600" cy="295421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6455" y="4283685"/>
            <a:ext cx="2334293" cy="16989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/>
              <a:t>t1=</a:t>
            </a:r>
            <a:r>
              <a:rPr lang="en-US" sz="1800" dirty="0" err="1"/>
              <a:t>linspace</a:t>
            </a:r>
            <a:r>
              <a:rPr lang="en-US" sz="1800" dirty="0"/>
              <a:t>(0,5);</a:t>
            </a:r>
          </a:p>
          <a:p>
            <a:pPr algn="l"/>
            <a:r>
              <a:rPr lang="en-US" sz="1800" dirty="0"/>
              <a:t>t2=</a:t>
            </a:r>
            <a:r>
              <a:rPr lang="en-US" sz="1800" dirty="0" err="1"/>
              <a:t>linspace</a:t>
            </a:r>
            <a:r>
              <a:rPr lang="en-US" sz="1800" dirty="0"/>
              <a:t>(5,20);</a:t>
            </a:r>
          </a:p>
          <a:p>
            <a:pPr algn="l"/>
            <a:r>
              <a:rPr lang="en-US" sz="1800" dirty="0"/>
              <a:t>t3=</a:t>
            </a:r>
            <a:r>
              <a:rPr lang="en-US" sz="1800" dirty="0" err="1"/>
              <a:t>linspace</a:t>
            </a:r>
            <a:r>
              <a:rPr lang="en-US" sz="1800" dirty="0"/>
              <a:t>(20,30);</a:t>
            </a:r>
          </a:p>
          <a:p>
            <a:pPr algn="l"/>
            <a:r>
              <a:rPr lang="en-US" sz="1800" dirty="0"/>
              <a:t>y1=zeros(1,length(t1</a:t>
            </a:r>
            <a:r>
              <a:rPr lang="en-US" sz="1800" dirty="0" smtClean="0"/>
              <a:t>));</a:t>
            </a:r>
          </a:p>
          <a:p>
            <a:pPr algn="l"/>
            <a:r>
              <a:rPr lang="en-US" sz="1800" dirty="0"/>
              <a:t>y2=g(t2-5</a:t>
            </a:r>
            <a:r>
              <a:rPr lang="en-US" sz="1800" dirty="0" smtClean="0"/>
              <a:t>);</a:t>
            </a:r>
            <a:endParaRPr lang="en-US" sz="1800" dirty="0"/>
          </a:p>
        </p:txBody>
      </p:sp>
      <p:sp>
        <p:nvSpPr>
          <p:cNvPr id="13" name="TextBox 12"/>
          <p:cNvSpPr txBox="1"/>
          <p:nvPr/>
        </p:nvSpPr>
        <p:spPr>
          <a:xfrm>
            <a:off x="2387237" y="4298495"/>
            <a:ext cx="2834430" cy="13665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/>
              <a:t>y3=g(t3-5</a:t>
            </a:r>
            <a:r>
              <a:rPr lang="en-US" sz="1800" dirty="0"/>
              <a:t>)-g(t3-20);</a:t>
            </a:r>
          </a:p>
          <a:p>
            <a:pPr algn="l"/>
            <a:r>
              <a:rPr lang="en-US" sz="1800" dirty="0"/>
              <a:t>h=plot([t1,t2,t3],[y1,y2,y3]);</a:t>
            </a:r>
          </a:p>
          <a:p>
            <a:pPr algn="l"/>
            <a:r>
              <a:rPr lang="en-US" sz="1800" dirty="0"/>
              <a:t>set(h,'linewidth',4);</a:t>
            </a:r>
          </a:p>
          <a:p>
            <a:pPr algn="l"/>
            <a:r>
              <a:rPr lang="en-US" sz="1800" dirty="0"/>
              <a:t>axis([0,30,-.9,1.1])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9752" y="3810000"/>
            <a:ext cx="35349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Here is the script m-file: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8600" y="6011629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/>
              <a:t>(Both the function and script m-files can be found in the </a:t>
            </a:r>
            <a:r>
              <a:rPr lang="en-US" sz="2000" dirty="0" err="1" smtClean="0"/>
              <a:t>openlab</a:t>
            </a:r>
            <a:r>
              <a:rPr lang="en-US" sz="2000" dirty="0" smtClean="0"/>
              <a:t> “technology” page.)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977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1638" y="-56445"/>
            <a:ext cx="8229600" cy="8763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Step Function definition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6858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Let </a:t>
            </a:r>
            <a:r>
              <a:rPr lang="en-US" sz="2400" i="1" dirty="0"/>
              <a:t>c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</a:t>
            </a:r>
            <a:r>
              <a:rPr lang="en-US" sz="2400" dirty="0"/>
              <a:t> </a:t>
            </a:r>
            <a:r>
              <a:rPr lang="en-US" sz="2400" dirty="0" smtClean="0"/>
              <a:t>0</a:t>
            </a:r>
            <a:r>
              <a:rPr lang="en-US" sz="2400" dirty="0"/>
              <a:t>: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b="1" dirty="0"/>
              <a:t>unit step function</a:t>
            </a:r>
            <a:r>
              <a:rPr lang="en-US" sz="2400" dirty="0"/>
              <a:t>, or Heaviside function, is defined by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1200" dirty="0" smtClean="0"/>
          </a:p>
          <a:p>
            <a:endParaRPr lang="en-US" sz="1200" dirty="0"/>
          </a:p>
          <a:p>
            <a:r>
              <a:rPr lang="en-US" sz="2400" dirty="0" smtClean="0"/>
              <a:t>a </a:t>
            </a:r>
            <a:r>
              <a:rPr lang="en-US" sz="2400" dirty="0"/>
              <a:t>negative step can be </a:t>
            </a:r>
            <a:r>
              <a:rPr lang="en-US" sz="2400" dirty="0" smtClean="0"/>
              <a:t>expressed</a:t>
            </a:r>
            <a:endParaRPr lang="en-US" sz="2400" dirty="0"/>
          </a:p>
        </p:txBody>
      </p:sp>
      <p:graphicFrame>
        <p:nvGraphicFramePr>
          <p:cNvPr id="19968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6476347"/>
              </p:ext>
            </p:extLst>
          </p:nvPr>
        </p:nvGraphicFramePr>
        <p:xfrm>
          <a:off x="990600" y="1905000"/>
          <a:ext cx="3535363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12" name="Equation" r:id="rId3" imgW="1726920" imgH="457200" progId="Equation.DSMT4">
                  <p:embed/>
                </p:oleObj>
              </mc:Choice>
              <mc:Fallback>
                <p:oleObj name="Equation" r:id="rId3" imgW="1726920" imgH="457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905000"/>
                        <a:ext cx="3535363" cy="930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9691" name="Picture 11" descr="C:\b\BOYCEALL\Art\ch06\w085-86.jpg"/>
          <p:cNvPicPr>
            <a:picLocks noChangeAspect="1" noChangeArrowheads="1"/>
          </p:cNvPicPr>
          <p:nvPr/>
        </p:nvPicPr>
        <p:blipFill>
          <a:blip r:embed="rId5"/>
          <a:srcRect r="54683"/>
          <a:stretch>
            <a:fillRect/>
          </a:stretch>
        </p:blipFill>
        <p:spPr bwMode="auto">
          <a:xfrm>
            <a:off x="5334000" y="1580704"/>
            <a:ext cx="3021718" cy="1813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9692" name="Picture 12" descr="C:\b\BOYCEALL\Art\ch06\w085-86.jpg"/>
          <p:cNvPicPr>
            <a:picLocks noChangeAspect="1" noChangeArrowheads="1"/>
          </p:cNvPicPr>
          <p:nvPr/>
        </p:nvPicPr>
        <p:blipFill>
          <a:blip r:embed="rId5"/>
          <a:srcRect l="56870"/>
          <a:stretch>
            <a:fillRect/>
          </a:stretch>
        </p:blipFill>
        <p:spPr bwMode="auto">
          <a:xfrm>
            <a:off x="5333999" y="3632200"/>
            <a:ext cx="3062297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9969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1702763"/>
              </p:ext>
            </p:extLst>
          </p:nvPr>
        </p:nvGraphicFramePr>
        <p:xfrm>
          <a:off x="919163" y="3933825"/>
          <a:ext cx="3433762" cy="144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13" name="Equation" r:id="rId6" imgW="1676160" imgH="711000" progId="Equation.DSMT4">
                  <p:embed/>
                </p:oleObj>
              </mc:Choice>
              <mc:Fallback>
                <p:oleObj name="Equation" r:id="rId6" imgW="1676160" imgH="7110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9163" y="3933825"/>
                        <a:ext cx="3433762" cy="1446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11112"/>
            <a:ext cx="7772400" cy="676275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1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0772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Sketch the graph of 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1200" dirty="0"/>
          </a:p>
          <a:p>
            <a:pPr>
              <a:lnSpc>
                <a:spcPct val="90000"/>
              </a:lnSpc>
            </a:pPr>
            <a:r>
              <a:rPr lang="en-US" sz="2400" dirty="0"/>
              <a:t>Solution:  Recall that </a:t>
            </a:r>
            <a:r>
              <a:rPr lang="en-US" sz="2400" i="1" dirty="0" err="1"/>
              <a:t>u</a:t>
            </a:r>
            <a:r>
              <a:rPr lang="en-US" sz="2400" i="1" baseline="-25000" dirty="0" err="1">
                <a:sym typeface="Symbol" pitchFamily="18" charset="2"/>
              </a:rPr>
              <a:t>c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>
                <a:sym typeface="Symbol" pitchFamily="18" charset="2"/>
              </a:rPr>
              <a:t>t</a:t>
            </a:r>
            <a:r>
              <a:rPr lang="en-US" sz="2400" dirty="0">
                <a:sym typeface="Symbol" pitchFamily="18" charset="2"/>
              </a:rPr>
              <a:t>) is defined by </a:t>
            </a:r>
          </a:p>
          <a:p>
            <a:pPr>
              <a:lnSpc>
                <a:spcPct val="90000"/>
              </a:lnSpc>
            </a:pPr>
            <a:endParaRPr lang="en-US" sz="2800" dirty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endParaRPr lang="en-US" sz="2800" dirty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sym typeface="Symbol" pitchFamily="18" charset="2"/>
              </a:rPr>
              <a:t>Thus</a:t>
            </a:r>
          </a:p>
          <a:p>
            <a:pPr>
              <a:lnSpc>
                <a:spcPct val="90000"/>
              </a:lnSpc>
            </a:pPr>
            <a:endParaRPr lang="en-US" sz="2400" dirty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endParaRPr lang="en-US" sz="2400" dirty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endParaRPr lang="en-US" sz="2400" dirty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endParaRPr lang="en-US" sz="2400" dirty="0"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pitchFamily="18" charset="2"/>
              </a:rPr>
              <a:t>	and hence the graph of </a:t>
            </a:r>
            <a:r>
              <a:rPr lang="en-US" sz="2400" i="1" dirty="0" smtClean="0">
                <a:sym typeface="Symbol" pitchFamily="18" charset="2"/>
              </a:rPr>
              <a:t>f </a:t>
            </a:r>
            <a:r>
              <a:rPr lang="en-US" sz="2400" dirty="0" smtClean="0">
                <a:sym typeface="Symbol" pitchFamily="18" charset="2"/>
              </a:rPr>
              <a:t>(</a:t>
            </a:r>
            <a:r>
              <a:rPr lang="en-US" sz="2400" i="1" dirty="0" smtClean="0">
                <a:sym typeface="Symbol" pitchFamily="18" charset="2"/>
              </a:rPr>
              <a:t>t</a:t>
            </a:r>
            <a:r>
              <a:rPr lang="en-US" sz="2400" dirty="0">
                <a:sym typeface="Symbol" pitchFamily="18" charset="2"/>
              </a:rPr>
              <a:t>) is a rectangular pulse. </a:t>
            </a:r>
          </a:p>
        </p:txBody>
      </p:sp>
      <p:graphicFrame>
        <p:nvGraphicFramePr>
          <p:cNvPr id="23040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7701196"/>
              </p:ext>
            </p:extLst>
          </p:nvPr>
        </p:nvGraphicFramePr>
        <p:xfrm>
          <a:off x="773289" y="1316037"/>
          <a:ext cx="6027738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40" name="Equation" r:id="rId3" imgW="3060360" imgH="228600" progId="Equation.DSMT4">
                  <p:embed/>
                </p:oleObj>
              </mc:Choice>
              <mc:Fallback>
                <p:oleObj name="Equation" r:id="rId3" imgW="306036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289" y="1316037"/>
                        <a:ext cx="6027738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040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793710"/>
              </p:ext>
            </p:extLst>
          </p:nvPr>
        </p:nvGraphicFramePr>
        <p:xfrm>
          <a:off x="1219200" y="2362200"/>
          <a:ext cx="1981200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41" name="Equation" r:id="rId5" imgW="1079280" imgH="457200" progId="Equation.3">
                  <p:embed/>
                </p:oleObj>
              </mc:Choice>
              <mc:Fallback>
                <p:oleObj name="Equation" r:id="rId5" imgW="1079280" imgH="457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362200"/>
                        <a:ext cx="1981200" cy="833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040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927514"/>
              </p:ext>
            </p:extLst>
          </p:nvPr>
        </p:nvGraphicFramePr>
        <p:xfrm>
          <a:off x="1195388" y="3581400"/>
          <a:ext cx="2792412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42" name="Equation" r:id="rId7" imgW="1422360" imgH="711000" progId="Equation.DSMT4">
                  <p:embed/>
                </p:oleObj>
              </mc:Choice>
              <mc:Fallback>
                <p:oleObj name="Equation" r:id="rId7" imgW="1422360" imgH="7110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5388" y="3581400"/>
                        <a:ext cx="2792412" cy="1387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0410" name="Picture 10" descr="C:\b\BOYCEALL\Art\ch06\w087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724400" y="2689225"/>
            <a:ext cx="36576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5670550" cy="852488"/>
          </a:xfrm>
        </p:spPr>
        <p:txBody>
          <a:bodyPr/>
          <a:lstStyle/>
          <a:p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2</a:t>
            </a:r>
            <a:endParaRPr lang="en-US" sz="3200" b="1" dirty="0">
              <a:solidFill>
                <a:srgbClr val="2125D7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52488"/>
            <a:ext cx="8595915" cy="4481512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/>
              <a:t>Write the function</a:t>
            </a:r>
          </a:p>
          <a:p>
            <a:endParaRPr lang="en-US" sz="2200" dirty="0"/>
          </a:p>
          <a:p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sz="2200" dirty="0"/>
              <a:t>	</a:t>
            </a:r>
            <a:r>
              <a:rPr lang="en-US" sz="2200" dirty="0" smtClean="0"/>
              <a:t>as a linear combination of step functions.</a:t>
            </a:r>
          </a:p>
          <a:p>
            <a:r>
              <a:rPr lang="en-US" sz="2200" dirty="0" smtClean="0"/>
              <a:t>To write </a:t>
            </a:r>
            <a:r>
              <a:rPr lang="en-US" sz="2200" i="1" dirty="0" smtClean="0"/>
              <a:t>f </a:t>
            </a:r>
            <a:r>
              <a:rPr lang="en-US" sz="2200" dirty="0" smtClean="0"/>
              <a:t>(</a:t>
            </a:r>
            <a:r>
              <a:rPr lang="en-US" sz="2200" i="1" dirty="0" smtClean="0"/>
              <a:t>t</a:t>
            </a:r>
            <a:r>
              <a:rPr lang="en-US" sz="2200" dirty="0" smtClean="0"/>
              <a:t>) in terms of</a:t>
            </a:r>
            <a:r>
              <a:rPr lang="en-US" sz="2200" i="1" dirty="0" smtClean="0"/>
              <a:t> h</a:t>
            </a:r>
            <a:r>
              <a:rPr lang="en-US" sz="2200" dirty="0" smtClean="0">
                <a:sym typeface="Symbol" pitchFamily="18" charset="2"/>
              </a:rPr>
              <a:t>(</a:t>
            </a:r>
            <a:r>
              <a:rPr lang="en-US" sz="2200" i="1" dirty="0" smtClean="0">
                <a:sym typeface="Symbol" pitchFamily="18" charset="2"/>
              </a:rPr>
              <a:t>t − c</a:t>
            </a:r>
            <a:r>
              <a:rPr lang="en-US" sz="2200" dirty="0" smtClean="0">
                <a:sym typeface="Symbol" pitchFamily="18" charset="2"/>
              </a:rPr>
              <a:t>) = </a:t>
            </a:r>
            <a:r>
              <a:rPr lang="en-US" sz="2200" i="1" dirty="0" err="1" smtClean="0"/>
              <a:t>u</a:t>
            </a:r>
            <a:r>
              <a:rPr lang="en-US" sz="2200" i="1" baseline="-25000" dirty="0" err="1" smtClean="0">
                <a:sym typeface="Symbol" pitchFamily="18" charset="2"/>
              </a:rPr>
              <a:t>c</a:t>
            </a:r>
            <a:r>
              <a:rPr lang="en-US" sz="2200" dirty="0" smtClean="0">
                <a:sym typeface="Symbol" pitchFamily="18" charset="2"/>
              </a:rPr>
              <a:t>(</a:t>
            </a:r>
            <a:r>
              <a:rPr lang="en-US" sz="2200" i="1" dirty="0" smtClean="0">
                <a:sym typeface="Symbol" pitchFamily="18" charset="2"/>
              </a:rPr>
              <a:t>t</a:t>
            </a:r>
            <a:r>
              <a:rPr lang="en-US" sz="2200" dirty="0" smtClean="0">
                <a:sym typeface="Symbol" pitchFamily="18" charset="2"/>
              </a:rPr>
              <a:t>), we need</a:t>
            </a:r>
            <a:r>
              <a:rPr lang="en-US" sz="2200" dirty="0">
                <a:sym typeface="Symbol" pitchFamily="18" charset="2"/>
              </a:rPr>
              <a:t> </a:t>
            </a:r>
            <a:r>
              <a:rPr lang="en-US" sz="2200" i="1" dirty="0" smtClean="0"/>
              <a:t>u</a:t>
            </a:r>
            <a:r>
              <a:rPr lang="en-US" sz="2200" i="1" baseline="-25000" dirty="0" smtClean="0">
                <a:sym typeface="Symbol" pitchFamily="18" charset="2"/>
              </a:rPr>
              <a:t>4</a:t>
            </a:r>
            <a:r>
              <a:rPr lang="en-US" sz="2200" dirty="0" smtClean="0">
                <a:sym typeface="Symbol" pitchFamily="18" charset="2"/>
              </a:rPr>
              <a:t>(</a:t>
            </a:r>
            <a:r>
              <a:rPr lang="en-US" sz="2200" i="1" dirty="0" smtClean="0">
                <a:sym typeface="Symbol" pitchFamily="18" charset="2"/>
              </a:rPr>
              <a:t>t</a:t>
            </a:r>
            <a:r>
              <a:rPr lang="en-US" sz="2200" dirty="0" smtClean="0">
                <a:sym typeface="Symbol" pitchFamily="18" charset="2"/>
              </a:rPr>
              <a:t>), </a:t>
            </a:r>
            <a:r>
              <a:rPr lang="en-US" sz="2200" i="1" dirty="0" smtClean="0"/>
              <a:t>u</a:t>
            </a:r>
            <a:r>
              <a:rPr lang="en-US" sz="2200" i="1" baseline="-25000" dirty="0" smtClean="0">
                <a:sym typeface="Symbol" pitchFamily="18" charset="2"/>
              </a:rPr>
              <a:t>7</a:t>
            </a:r>
            <a:r>
              <a:rPr lang="en-US" sz="2200" dirty="0" smtClean="0">
                <a:sym typeface="Symbol" pitchFamily="18" charset="2"/>
              </a:rPr>
              <a:t>(</a:t>
            </a:r>
            <a:r>
              <a:rPr lang="en-US" sz="2200" i="1" dirty="0" smtClean="0">
                <a:sym typeface="Symbol" pitchFamily="18" charset="2"/>
              </a:rPr>
              <a:t>t</a:t>
            </a:r>
            <a:r>
              <a:rPr lang="en-US" sz="2200" dirty="0" smtClean="0">
                <a:sym typeface="Symbol" pitchFamily="18" charset="2"/>
              </a:rPr>
              <a:t>), and </a:t>
            </a:r>
            <a:r>
              <a:rPr lang="en-US" sz="2200" i="1" dirty="0" smtClean="0"/>
              <a:t>u</a:t>
            </a:r>
            <a:r>
              <a:rPr lang="en-US" sz="2200" i="1" baseline="-25000" dirty="0" smtClean="0">
                <a:sym typeface="Symbol" pitchFamily="18" charset="2"/>
              </a:rPr>
              <a:t>9</a:t>
            </a:r>
            <a:r>
              <a:rPr lang="en-US" sz="2200" dirty="0" smtClean="0">
                <a:sym typeface="Symbol" pitchFamily="18" charset="2"/>
              </a:rPr>
              <a:t>(</a:t>
            </a:r>
            <a:r>
              <a:rPr lang="en-US" sz="2200" i="1" dirty="0" smtClean="0">
                <a:sym typeface="Symbol" pitchFamily="18" charset="2"/>
              </a:rPr>
              <a:t>t</a:t>
            </a:r>
            <a:r>
              <a:rPr lang="en-US" sz="2200" dirty="0" smtClean="0">
                <a:sym typeface="Symbol" pitchFamily="18" charset="2"/>
              </a:rPr>
              <a:t>). </a:t>
            </a:r>
          </a:p>
          <a:p>
            <a:pPr>
              <a:spcBef>
                <a:spcPts val="0"/>
              </a:spcBef>
            </a:pPr>
            <a:r>
              <a:rPr lang="en-US" sz="2200" dirty="0" smtClean="0">
                <a:sym typeface="Symbol" pitchFamily="18" charset="2"/>
              </a:rPr>
              <a:t>We begin with the 2, then add 3 to get 5, then subtract 6 to get </a:t>
            </a:r>
            <a:r>
              <a:rPr lang="en-US" sz="2200" i="1" dirty="0">
                <a:sym typeface="Symbol" pitchFamily="18" charset="2"/>
              </a:rPr>
              <a:t>− </a:t>
            </a:r>
            <a:r>
              <a:rPr lang="en-US" sz="2200" dirty="0" smtClean="0">
                <a:sym typeface="Symbol" pitchFamily="18" charset="2"/>
              </a:rPr>
              <a:t>1, and finally add 2 to get 1. </a:t>
            </a:r>
          </a:p>
          <a:p>
            <a:pPr>
              <a:spcBef>
                <a:spcPts val="0"/>
              </a:spcBef>
            </a:pPr>
            <a:r>
              <a:rPr lang="en-US" sz="2200" dirty="0" smtClean="0">
                <a:sym typeface="Symbol" pitchFamily="18" charset="2"/>
              </a:rPr>
              <a:t>Each quantity is multiplied by the appropriate </a:t>
            </a:r>
            <a:r>
              <a:rPr lang="en-US" sz="2200" i="1" dirty="0"/>
              <a:t>h</a:t>
            </a:r>
            <a:r>
              <a:rPr lang="en-US" sz="2200" dirty="0">
                <a:sym typeface="Symbol" pitchFamily="18" charset="2"/>
              </a:rPr>
              <a:t>(</a:t>
            </a:r>
            <a:r>
              <a:rPr lang="en-US" sz="2200" i="1" dirty="0">
                <a:sym typeface="Symbol" pitchFamily="18" charset="2"/>
              </a:rPr>
              <a:t>t − c</a:t>
            </a:r>
            <a:r>
              <a:rPr lang="en-US" sz="2200" dirty="0">
                <a:sym typeface="Symbol" pitchFamily="18" charset="2"/>
              </a:rPr>
              <a:t>) = </a:t>
            </a:r>
            <a:r>
              <a:rPr lang="en-US" sz="2200" i="1" dirty="0" err="1"/>
              <a:t>u</a:t>
            </a:r>
            <a:r>
              <a:rPr lang="en-US" sz="2200" i="1" baseline="-25000" dirty="0" err="1">
                <a:sym typeface="Symbol" pitchFamily="18" charset="2"/>
              </a:rPr>
              <a:t>c</a:t>
            </a:r>
            <a:r>
              <a:rPr lang="en-US" sz="2200" dirty="0">
                <a:sym typeface="Symbol" pitchFamily="18" charset="2"/>
              </a:rPr>
              <a:t>(</a:t>
            </a:r>
            <a:r>
              <a:rPr lang="en-US" sz="2200" i="1" dirty="0">
                <a:sym typeface="Symbol" pitchFamily="18" charset="2"/>
              </a:rPr>
              <a:t>t</a:t>
            </a:r>
            <a:r>
              <a:rPr lang="en-US" sz="2200" dirty="0" smtClean="0">
                <a:sym typeface="Symbol" pitchFamily="18" charset="2"/>
              </a:rPr>
              <a:t>).</a:t>
            </a:r>
            <a:endParaRPr lang="en-US" sz="2200" dirty="0" smtClean="0"/>
          </a:p>
          <a:p>
            <a:endParaRPr lang="en-US" sz="2400" dirty="0" smtClean="0"/>
          </a:p>
        </p:txBody>
      </p:sp>
      <p:graphicFrame>
        <p:nvGraphicFramePr>
          <p:cNvPr id="24678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1516893"/>
              </p:ext>
            </p:extLst>
          </p:nvPr>
        </p:nvGraphicFramePr>
        <p:xfrm>
          <a:off x="2362200" y="884138"/>
          <a:ext cx="2968625" cy="178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34" name="Equation" r:id="rId3" imgW="1511280" imgH="914400" progId="Equation.DSMT4">
                  <p:embed/>
                </p:oleObj>
              </mc:Choice>
              <mc:Fallback>
                <p:oleObj name="Equation" r:id="rId3" imgW="1511280" imgH="914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884138"/>
                        <a:ext cx="2968625" cy="178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63009" y="82930"/>
            <a:ext cx="3161506" cy="284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243762" y="2514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h</a:t>
            </a:r>
            <a:r>
              <a:rPr lang="en-US" sz="1400" dirty="0" smtClean="0"/>
              <a:t>(</a:t>
            </a:r>
            <a:r>
              <a:rPr lang="en-US" sz="1400" i="1" dirty="0" smtClean="0"/>
              <a:t>t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graphicFrame>
        <p:nvGraphicFramePr>
          <p:cNvPr id="24678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2169244"/>
              </p:ext>
            </p:extLst>
          </p:nvPr>
        </p:nvGraphicFramePr>
        <p:xfrm>
          <a:off x="831849" y="4572000"/>
          <a:ext cx="6029325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35" name="Equation" r:id="rId6" imgW="3060360" imgH="482400" progId="Equation.DSMT4">
                  <p:embed/>
                </p:oleObj>
              </mc:Choice>
              <mc:Fallback>
                <p:oleObj name="Equation" r:id="rId6" imgW="3060360" imgH="482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849" y="4572000"/>
                        <a:ext cx="6029325" cy="944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Laplace Transform of Step Function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14400"/>
            <a:ext cx="8001000" cy="4876800"/>
          </a:xfrm>
        </p:spPr>
        <p:txBody>
          <a:bodyPr/>
          <a:lstStyle/>
          <a:p>
            <a:r>
              <a:rPr lang="en-US" sz="2400" dirty="0">
                <a:sym typeface="Symbol" pitchFamily="18" charset="2"/>
              </a:rPr>
              <a:t>The Laplace Transform of </a:t>
            </a:r>
            <a:r>
              <a:rPr lang="en-US" sz="2400" i="1" dirty="0" err="1"/>
              <a:t>u</a:t>
            </a:r>
            <a:r>
              <a:rPr lang="en-US" sz="2400" i="1" baseline="-25000" dirty="0" err="1">
                <a:sym typeface="Symbol" pitchFamily="18" charset="2"/>
              </a:rPr>
              <a:t>c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>
                <a:sym typeface="Symbol" pitchFamily="18" charset="2"/>
              </a:rPr>
              <a:t>t</a:t>
            </a:r>
            <a:r>
              <a:rPr lang="en-US" sz="2400" dirty="0">
                <a:sym typeface="Symbol" pitchFamily="18" charset="2"/>
              </a:rPr>
              <a:t>) is </a:t>
            </a:r>
          </a:p>
          <a:p>
            <a:endParaRPr lang="en-US" sz="2400" dirty="0">
              <a:sym typeface="Symbol" pitchFamily="18" charset="2"/>
            </a:endParaRPr>
          </a:p>
          <a:p>
            <a:endParaRPr lang="en-US" sz="2400" dirty="0">
              <a:sym typeface="Symbol" pitchFamily="18" charset="2"/>
            </a:endParaRPr>
          </a:p>
          <a:p>
            <a:endParaRPr lang="en-US" sz="2400" dirty="0">
              <a:sym typeface="Symbol" pitchFamily="18" charset="2"/>
            </a:endParaRPr>
          </a:p>
          <a:p>
            <a:endParaRPr lang="en-US" sz="1200" dirty="0">
              <a:sym typeface="Symbol" pitchFamily="18" charset="2"/>
            </a:endParaRPr>
          </a:p>
        </p:txBody>
      </p:sp>
      <p:graphicFrame>
        <p:nvGraphicFramePr>
          <p:cNvPr id="2324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4451260"/>
              </p:ext>
            </p:extLst>
          </p:nvPr>
        </p:nvGraphicFramePr>
        <p:xfrm>
          <a:off x="1676400" y="1447800"/>
          <a:ext cx="4862513" cy="356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464" name="Equation" r:id="rId3" imgW="2450880" imgH="1803240" progId="Equation.3">
                  <p:embed/>
                </p:oleObj>
              </mc:Choice>
              <mc:Fallback>
                <p:oleObj name="Equation" r:id="rId3" imgW="2450880" imgH="18032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447800"/>
                        <a:ext cx="4862513" cy="3567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Translated Functions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838200"/>
            <a:ext cx="8763000" cy="4876800"/>
          </a:xfrm>
        </p:spPr>
        <p:txBody>
          <a:bodyPr/>
          <a:lstStyle/>
          <a:p>
            <a:r>
              <a:rPr lang="en-US" sz="2400" dirty="0">
                <a:sym typeface="Symbol" pitchFamily="18" charset="2"/>
              </a:rPr>
              <a:t>Given a function </a:t>
            </a:r>
            <a:r>
              <a:rPr lang="en-US" sz="2400" i="1" dirty="0">
                <a:sym typeface="Symbol" pitchFamily="18" charset="2"/>
              </a:rPr>
              <a:t>f</a:t>
            </a:r>
            <a:r>
              <a:rPr lang="en-US" sz="2400" dirty="0">
                <a:sym typeface="Symbol" pitchFamily="18" charset="2"/>
              </a:rPr>
              <a:t> (</a:t>
            </a:r>
            <a:r>
              <a:rPr lang="en-US" sz="2400" i="1" dirty="0">
                <a:sym typeface="Symbol" pitchFamily="18" charset="2"/>
              </a:rPr>
              <a:t>t</a:t>
            </a:r>
            <a:r>
              <a:rPr lang="en-US" sz="2400" dirty="0">
                <a:sym typeface="Symbol" pitchFamily="18" charset="2"/>
              </a:rPr>
              <a:t>) defined for </a:t>
            </a:r>
            <a:r>
              <a:rPr lang="en-US" sz="2400" i="1" dirty="0"/>
              <a:t>t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</a:t>
            </a:r>
            <a:r>
              <a:rPr lang="en-US" sz="2400" dirty="0"/>
              <a:t> 0</a:t>
            </a:r>
            <a:r>
              <a:rPr lang="en-US" sz="2400" dirty="0">
                <a:sym typeface="Symbol" pitchFamily="18" charset="2"/>
              </a:rPr>
              <a:t>, we will often want to consider the related function </a:t>
            </a:r>
            <a:r>
              <a:rPr lang="en-US" sz="2400" i="1" dirty="0">
                <a:sym typeface="Symbol" pitchFamily="18" charset="2"/>
              </a:rPr>
              <a:t>g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>
                <a:sym typeface="Symbol" pitchFamily="18" charset="2"/>
              </a:rPr>
              <a:t>t</a:t>
            </a:r>
            <a:r>
              <a:rPr lang="en-US" sz="2400" dirty="0">
                <a:sym typeface="Symbol" pitchFamily="18" charset="2"/>
              </a:rPr>
              <a:t>) = </a:t>
            </a:r>
            <a:r>
              <a:rPr lang="en-US" sz="2400" i="1" dirty="0" err="1"/>
              <a:t>u</a:t>
            </a:r>
            <a:r>
              <a:rPr lang="en-US" sz="2400" i="1" baseline="-25000" dirty="0" err="1">
                <a:sym typeface="Symbol" pitchFamily="18" charset="2"/>
              </a:rPr>
              <a:t>c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>
                <a:sym typeface="Symbol" pitchFamily="18" charset="2"/>
              </a:rPr>
              <a:t>t</a:t>
            </a:r>
            <a:r>
              <a:rPr lang="en-US" sz="2400" dirty="0">
                <a:sym typeface="Symbol" pitchFamily="18" charset="2"/>
              </a:rPr>
              <a:t>) </a:t>
            </a:r>
            <a:r>
              <a:rPr lang="en-US" sz="2400" i="1" dirty="0">
                <a:sym typeface="Symbol" pitchFamily="18" charset="2"/>
              </a:rPr>
              <a:t>f</a:t>
            </a:r>
            <a:r>
              <a:rPr lang="en-US" sz="2400" dirty="0">
                <a:sym typeface="Symbol" pitchFamily="18" charset="2"/>
              </a:rPr>
              <a:t> (</a:t>
            </a:r>
            <a:r>
              <a:rPr lang="en-US" sz="2400" i="1" dirty="0">
                <a:sym typeface="Symbol" pitchFamily="18" charset="2"/>
              </a:rPr>
              <a:t>t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− </a:t>
            </a:r>
            <a:r>
              <a:rPr lang="en-US" sz="2400" i="1" dirty="0">
                <a:sym typeface="Symbol" pitchFamily="18" charset="2"/>
              </a:rPr>
              <a:t>c</a:t>
            </a:r>
            <a:r>
              <a:rPr lang="en-US" sz="2400" dirty="0">
                <a:sym typeface="Symbol" pitchFamily="18" charset="2"/>
              </a:rPr>
              <a:t>): </a:t>
            </a:r>
          </a:p>
          <a:p>
            <a:endParaRPr lang="en-US" sz="2400" dirty="0">
              <a:sym typeface="Symbol" pitchFamily="18" charset="2"/>
            </a:endParaRPr>
          </a:p>
          <a:p>
            <a:endParaRPr lang="en-US" sz="2400" dirty="0">
              <a:sym typeface="Symbol" pitchFamily="18" charset="2"/>
            </a:endParaRPr>
          </a:p>
          <a:p>
            <a:r>
              <a:rPr lang="en-US" sz="2400" i="1" dirty="0" smtClean="0">
                <a:sym typeface="Symbol" pitchFamily="18" charset="2"/>
              </a:rPr>
              <a:t>g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represents a translation of </a:t>
            </a:r>
            <a:r>
              <a:rPr lang="en-US" sz="2400" i="1" dirty="0">
                <a:sym typeface="Symbol" pitchFamily="18" charset="2"/>
              </a:rPr>
              <a:t>f</a:t>
            </a:r>
            <a:r>
              <a:rPr lang="en-US" sz="2400" dirty="0">
                <a:sym typeface="Symbol" pitchFamily="18" charset="2"/>
              </a:rPr>
              <a:t> a distance </a:t>
            </a:r>
            <a:r>
              <a:rPr lang="en-US" sz="2400" i="1" dirty="0">
                <a:sym typeface="Symbol" pitchFamily="18" charset="2"/>
              </a:rPr>
              <a:t>c</a:t>
            </a:r>
            <a:r>
              <a:rPr lang="en-US" sz="2400" dirty="0">
                <a:sym typeface="Symbol" pitchFamily="18" charset="2"/>
              </a:rPr>
              <a:t> in the positive </a:t>
            </a:r>
            <a:r>
              <a:rPr lang="en-US" sz="2400" i="1" dirty="0">
                <a:sym typeface="Symbol" pitchFamily="18" charset="2"/>
              </a:rPr>
              <a:t>t</a:t>
            </a:r>
            <a:r>
              <a:rPr lang="en-US" sz="2400" dirty="0">
                <a:sym typeface="Symbol" pitchFamily="18" charset="2"/>
              </a:rPr>
              <a:t> direction.</a:t>
            </a:r>
          </a:p>
          <a:p>
            <a:pPr marL="0" indent="0">
              <a:buNone/>
            </a:pPr>
            <a:r>
              <a:rPr lang="en-US" sz="2400" dirty="0" smtClean="0">
                <a:sym typeface="Symbol" pitchFamily="18" charset="2"/>
              </a:rPr>
              <a:t>		graph </a:t>
            </a:r>
            <a:r>
              <a:rPr lang="en-US" sz="2400" dirty="0">
                <a:sym typeface="Symbol" pitchFamily="18" charset="2"/>
              </a:rPr>
              <a:t>of </a:t>
            </a:r>
            <a:r>
              <a:rPr lang="en-US" sz="2400" i="1" dirty="0">
                <a:sym typeface="Symbol" pitchFamily="18" charset="2"/>
              </a:rPr>
              <a:t>f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:			       graph </a:t>
            </a:r>
            <a:r>
              <a:rPr lang="en-US" sz="2400" dirty="0">
                <a:sym typeface="Symbol" pitchFamily="18" charset="2"/>
              </a:rPr>
              <a:t>of </a:t>
            </a:r>
            <a:r>
              <a:rPr lang="en-US" sz="2400" i="1" dirty="0" smtClean="0">
                <a:sym typeface="Symbol" pitchFamily="18" charset="2"/>
              </a:rPr>
              <a:t>g</a:t>
            </a:r>
            <a:r>
              <a:rPr lang="en-US" sz="2400" dirty="0">
                <a:sym typeface="Symbol" pitchFamily="18" charset="2"/>
              </a:rPr>
              <a:t>:</a:t>
            </a:r>
            <a:r>
              <a:rPr lang="en-US" sz="2400" dirty="0" smtClean="0">
                <a:sym typeface="Symbol" pitchFamily="18" charset="2"/>
              </a:rPr>
              <a:t>	</a:t>
            </a:r>
            <a:endParaRPr lang="en-US" sz="2400" dirty="0">
              <a:sym typeface="Symbol" pitchFamily="18" charset="2"/>
            </a:endParaRPr>
          </a:p>
        </p:txBody>
      </p:sp>
      <p:graphicFrame>
        <p:nvGraphicFramePr>
          <p:cNvPr id="2334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6473604"/>
              </p:ext>
            </p:extLst>
          </p:nvPr>
        </p:nvGraphicFramePr>
        <p:xfrm>
          <a:off x="2057400" y="1676400"/>
          <a:ext cx="2633663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489" name="Equation" r:id="rId3" imgW="1434960" imgH="457200" progId="Equation.3">
                  <p:embed/>
                </p:oleObj>
              </mc:Choice>
              <mc:Fallback>
                <p:oleObj name="Equation" r:id="rId3" imgW="143496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676400"/>
                        <a:ext cx="2633663" cy="833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3478" name="Picture 6" descr="C:\b\BOYCEALL\Art\ch06\w08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3505200"/>
            <a:ext cx="7711091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Theorem 6.3.1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762000"/>
            <a:ext cx="7162800" cy="2057400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ym typeface="Symbol" pitchFamily="18" charset="2"/>
              </a:rPr>
              <a:t>If </a:t>
            </a:r>
            <a:r>
              <a:rPr lang="en-US" sz="2400" i="1" dirty="0">
                <a:sym typeface="Symbol" pitchFamily="18" charset="2"/>
              </a:rPr>
              <a:t>F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>
                <a:sym typeface="Symbol" pitchFamily="18" charset="2"/>
              </a:rPr>
              <a:t>s</a:t>
            </a:r>
            <a:r>
              <a:rPr lang="en-US" sz="2400" dirty="0">
                <a:sym typeface="Symbol" pitchFamily="18" charset="2"/>
              </a:rPr>
              <a:t>) = </a:t>
            </a:r>
            <a:r>
              <a:rPr lang="en-US" sz="2400" i="1" dirty="0">
                <a:sym typeface="Symbol" pitchFamily="18" charset="2"/>
              </a:rPr>
              <a:t>L</a:t>
            </a:r>
            <a:r>
              <a:rPr lang="en-US" sz="2400" dirty="0">
                <a:sym typeface="Symbol" pitchFamily="18" charset="2"/>
              </a:rPr>
              <a:t>{</a:t>
            </a:r>
            <a:r>
              <a:rPr lang="en-US" sz="2400" i="1" dirty="0">
                <a:sym typeface="Symbol" pitchFamily="18" charset="2"/>
              </a:rPr>
              <a:t>f</a:t>
            </a:r>
            <a:r>
              <a:rPr lang="en-US" sz="2400" dirty="0">
                <a:sym typeface="Symbol" pitchFamily="18" charset="2"/>
              </a:rPr>
              <a:t> (</a:t>
            </a:r>
            <a:r>
              <a:rPr lang="en-US" sz="2400" i="1" dirty="0">
                <a:sym typeface="Symbol" pitchFamily="18" charset="2"/>
              </a:rPr>
              <a:t>t</a:t>
            </a:r>
            <a:r>
              <a:rPr lang="en-US" sz="2400" dirty="0">
                <a:sym typeface="Symbol" pitchFamily="18" charset="2"/>
              </a:rPr>
              <a:t>)} exists for </a:t>
            </a:r>
            <a:r>
              <a:rPr lang="en-US" sz="2400" i="1" dirty="0">
                <a:sym typeface="Symbol" pitchFamily="18" charset="2"/>
              </a:rPr>
              <a:t>s</a:t>
            </a:r>
            <a:r>
              <a:rPr lang="en-US" sz="2400" dirty="0">
                <a:sym typeface="Symbol" pitchFamily="18" charset="2"/>
              </a:rPr>
              <a:t> &gt; </a:t>
            </a:r>
            <a:r>
              <a:rPr lang="en-US" sz="2400" i="1" dirty="0">
                <a:sym typeface="Symbol" pitchFamily="18" charset="2"/>
              </a:rPr>
              <a:t>a</a:t>
            </a:r>
            <a:r>
              <a:rPr lang="en-US" sz="2400" dirty="0">
                <a:sym typeface="Symbol" pitchFamily="18" charset="2"/>
              </a:rPr>
              <a:t>  0, and if </a:t>
            </a:r>
            <a:r>
              <a:rPr lang="en-US" sz="2400" i="1" dirty="0">
                <a:sym typeface="Symbol" pitchFamily="18" charset="2"/>
              </a:rPr>
              <a:t>c</a:t>
            </a:r>
            <a:r>
              <a:rPr lang="en-US" sz="2400" dirty="0">
                <a:sym typeface="Symbol" pitchFamily="18" charset="2"/>
              </a:rPr>
              <a:t> &gt; 0, then</a:t>
            </a:r>
          </a:p>
          <a:p>
            <a:pPr marL="0" indent="0">
              <a:buNone/>
            </a:pPr>
            <a:endParaRPr lang="en-US" sz="2400" dirty="0">
              <a:sym typeface="Symbol" pitchFamily="18" charset="2"/>
            </a:endParaRPr>
          </a:p>
          <a:p>
            <a:endParaRPr lang="en-US" sz="1200" dirty="0">
              <a:sym typeface="Symbol" pitchFamily="18" charset="2"/>
            </a:endParaRPr>
          </a:p>
          <a:p>
            <a:pPr marL="0" indent="0">
              <a:buNone/>
            </a:pPr>
            <a:r>
              <a:rPr lang="en-US" sz="2400" dirty="0" smtClean="0">
                <a:sym typeface="Symbol" pitchFamily="18" charset="2"/>
              </a:rPr>
              <a:t>In words: translation </a:t>
            </a:r>
            <a:r>
              <a:rPr lang="en-US" sz="2400" dirty="0">
                <a:sym typeface="Symbol" pitchFamily="18" charset="2"/>
              </a:rPr>
              <a:t>of </a:t>
            </a:r>
            <a:r>
              <a:rPr lang="en-US" sz="2400" i="1" dirty="0">
                <a:sym typeface="Symbol" pitchFamily="18" charset="2"/>
              </a:rPr>
              <a:t>f</a:t>
            </a:r>
            <a:r>
              <a:rPr lang="en-US" sz="2400" dirty="0">
                <a:sym typeface="Symbol" pitchFamily="18" charset="2"/>
              </a:rPr>
              <a:t> (</a:t>
            </a:r>
            <a:r>
              <a:rPr lang="en-US" sz="2400" i="1" dirty="0">
                <a:sym typeface="Symbol" pitchFamily="18" charset="2"/>
              </a:rPr>
              <a:t>t</a:t>
            </a:r>
            <a:r>
              <a:rPr lang="en-US" sz="2400" dirty="0">
                <a:sym typeface="Symbol" pitchFamily="18" charset="2"/>
              </a:rPr>
              <a:t>) </a:t>
            </a:r>
            <a:r>
              <a:rPr lang="en-US" sz="2400" dirty="0" smtClean="0">
                <a:sym typeface="Symbol" pitchFamily="18" charset="2"/>
              </a:rPr>
              <a:t>by </a:t>
            </a:r>
            <a:r>
              <a:rPr lang="en-US" sz="2400" i="1" dirty="0" smtClean="0">
                <a:sym typeface="Symbol" pitchFamily="18" charset="2"/>
              </a:rPr>
              <a:t>c &gt; </a:t>
            </a:r>
            <a:r>
              <a:rPr lang="en-US" sz="2400" dirty="0" smtClean="0">
                <a:sym typeface="Symbol" pitchFamily="18" charset="2"/>
              </a:rPr>
              <a:t>0 corresponds to</a:t>
            </a:r>
          </a:p>
          <a:p>
            <a:pPr marL="0" indent="0">
              <a:buNone/>
            </a:pPr>
            <a:r>
              <a:rPr lang="en-US" sz="2400" dirty="0">
                <a:sym typeface="Symbol" pitchFamily="18" charset="2"/>
              </a:rPr>
              <a:t>	 </a:t>
            </a:r>
            <a:r>
              <a:rPr lang="en-US" sz="2400" dirty="0" smtClean="0">
                <a:sym typeface="Symbol" pitchFamily="18" charset="2"/>
              </a:rPr>
              <a:t>   multiplication </a:t>
            </a:r>
            <a:r>
              <a:rPr lang="en-US" sz="2400" dirty="0">
                <a:sym typeface="Symbol" pitchFamily="18" charset="2"/>
              </a:rPr>
              <a:t>of </a:t>
            </a:r>
            <a:r>
              <a:rPr lang="en-US" sz="2400" i="1" dirty="0">
                <a:sym typeface="Symbol" pitchFamily="18" charset="2"/>
              </a:rPr>
              <a:t>F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>
                <a:sym typeface="Symbol" pitchFamily="18" charset="2"/>
              </a:rPr>
              <a:t>s</a:t>
            </a:r>
            <a:r>
              <a:rPr lang="en-US" sz="2400" dirty="0">
                <a:sym typeface="Symbol" pitchFamily="18" charset="2"/>
              </a:rPr>
              <a:t>) by </a:t>
            </a:r>
            <a:r>
              <a:rPr lang="en-US" sz="2400" i="1" dirty="0" smtClean="0">
                <a:sym typeface="Symbol" pitchFamily="18" charset="2"/>
              </a:rPr>
              <a:t>e</a:t>
            </a:r>
            <a:r>
              <a:rPr lang="en-US" sz="2400" i="1" baseline="30000" dirty="0">
                <a:sym typeface="Symbol" pitchFamily="18" charset="2"/>
              </a:rPr>
              <a:t>−</a:t>
            </a:r>
            <a:r>
              <a:rPr lang="en-US" sz="2400" i="1" baseline="30000" dirty="0" smtClean="0">
                <a:sym typeface="Symbol" pitchFamily="18" charset="2"/>
              </a:rPr>
              <a:t>cs</a:t>
            </a:r>
            <a:r>
              <a:rPr lang="en-US" sz="2400" dirty="0">
                <a:sym typeface="Symbol" pitchFamily="18" charset="2"/>
              </a:rPr>
              <a:t>.</a:t>
            </a:r>
            <a:endParaRPr lang="en-US" sz="2400" i="1" dirty="0">
              <a:sym typeface="Symbol" pitchFamily="18" charset="2"/>
            </a:endParaRPr>
          </a:p>
        </p:txBody>
      </p:sp>
      <p:graphicFrame>
        <p:nvGraphicFramePr>
          <p:cNvPr id="2345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1024430"/>
              </p:ext>
            </p:extLst>
          </p:nvPr>
        </p:nvGraphicFramePr>
        <p:xfrm>
          <a:off x="1676400" y="1338262"/>
          <a:ext cx="47244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24" name="Equation" r:id="rId3" imgW="2514600" imgH="241200" progId="Equation.3">
                  <p:embed/>
                </p:oleObj>
              </mc:Choice>
              <mc:Fallback>
                <p:oleObj name="Equation" r:id="rId3" imgW="251460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338262"/>
                        <a:ext cx="4724400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33400" y="2980267"/>
            <a:ext cx="80772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400" dirty="0" smtClean="0">
                <a:sym typeface="Symbol" pitchFamily="18" charset="2"/>
              </a:rPr>
              <a:t>Proof: Using the definition of the Laplace Transform, we have</a:t>
            </a:r>
            <a:endParaRPr lang="en-US" sz="2400" dirty="0">
              <a:sym typeface="Symbol" pitchFamily="18" charset="2"/>
            </a:endParaRP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8033201"/>
              </p:ext>
            </p:extLst>
          </p:nvPr>
        </p:nvGraphicFramePr>
        <p:xfrm>
          <a:off x="1684867" y="3389048"/>
          <a:ext cx="4875213" cy="329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25" name="Equation" r:id="rId5" imgW="2412720" imgH="1638000" progId="Equation.3">
                  <p:embed/>
                </p:oleObj>
              </mc:Choice>
              <mc:Fallback>
                <p:oleObj name="Equation" r:id="rId5" imgW="2412720" imgH="163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4867" y="3389048"/>
                        <a:ext cx="4875213" cy="3297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34622" y="0"/>
            <a:ext cx="5540022" cy="649287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3</a:t>
            </a:r>
            <a:endParaRPr lang="en-US" sz="32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>
          <a:xfrm>
            <a:off x="412044" y="666220"/>
            <a:ext cx="8077200" cy="4876800"/>
          </a:xfrm>
        </p:spPr>
        <p:txBody>
          <a:bodyPr/>
          <a:lstStyle/>
          <a:p>
            <a:r>
              <a:rPr lang="en-US" sz="2400" dirty="0"/>
              <a:t>Find </a:t>
            </a:r>
            <a:r>
              <a:rPr lang="en-US" sz="2400" i="1" dirty="0"/>
              <a:t>L</a:t>
            </a:r>
            <a:r>
              <a:rPr lang="en-US" sz="2400" dirty="0"/>
              <a:t>{ </a:t>
            </a:r>
            <a:r>
              <a:rPr lang="en-US" sz="2400" i="1" dirty="0"/>
              <a:t>f</a:t>
            </a:r>
            <a:r>
              <a:rPr lang="en-US" sz="2400" dirty="0"/>
              <a:t> (</a:t>
            </a:r>
            <a:r>
              <a:rPr lang="en-US" sz="2400" i="1" dirty="0"/>
              <a:t>t</a:t>
            </a:r>
            <a:r>
              <a:rPr lang="en-US" sz="2400" dirty="0"/>
              <a:t>)}, where </a:t>
            </a:r>
            <a:r>
              <a:rPr lang="en-US" sz="2400" i="1" dirty="0"/>
              <a:t>f</a:t>
            </a:r>
            <a:r>
              <a:rPr lang="en-US" sz="2400" dirty="0"/>
              <a:t> is defined by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1200" dirty="0"/>
          </a:p>
          <a:p>
            <a:endParaRPr lang="en-US" sz="1800" dirty="0"/>
          </a:p>
          <a:p>
            <a:r>
              <a:rPr lang="en-US" sz="2400" dirty="0"/>
              <a:t>Note that  </a:t>
            </a:r>
            <a:r>
              <a:rPr lang="en-US" sz="2400" i="1" dirty="0"/>
              <a:t>f</a:t>
            </a:r>
            <a:r>
              <a:rPr lang="en-US" sz="2400" dirty="0"/>
              <a:t> (</a:t>
            </a:r>
            <a:r>
              <a:rPr lang="en-US" sz="2400" i="1" dirty="0"/>
              <a:t>t</a:t>
            </a:r>
            <a:r>
              <a:rPr lang="en-US" sz="2400" dirty="0"/>
              <a:t>) = sin(</a:t>
            </a:r>
            <a:r>
              <a:rPr lang="en-US" sz="2400" i="1" dirty="0"/>
              <a:t>t</a:t>
            </a:r>
            <a:r>
              <a:rPr lang="en-US" sz="2400" dirty="0"/>
              <a:t>) + </a:t>
            </a:r>
            <a:r>
              <a:rPr lang="en-US" sz="2400" i="1" dirty="0"/>
              <a:t>u</a:t>
            </a:r>
            <a:r>
              <a:rPr lang="en-US" sz="2400" baseline="-25000" dirty="0">
                <a:sym typeface="Symbol" pitchFamily="18" charset="2"/>
              </a:rPr>
              <a:t>/4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>
                <a:sym typeface="Symbol" pitchFamily="18" charset="2"/>
              </a:rPr>
              <a:t>t</a:t>
            </a:r>
            <a:r>
              <a:rPr lang="en-US" sz="2400" dirty="0">
                <a:sym typeface="Symbol" pitchFamily="18" charset="2"/>
              </a:rPr>
              <a:t>) </a:t>
            </a:r>
            <a:r>
              <a:rPr lang="en-US" sz="2400" dirty="0" err="1">
                <a:sym typeface="Symbol" pitchFamily="18" charset="2"/>
              </a:rPr>
              <a:t>cos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>
                <a:sym typeface="Symbol" pitchFamily="18" charset="2"/>
              </a:rPr>
              <a:t>t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− </a:t>
            </a:r>
            <a:r>
              <a:rPr lang="en-US" sz="2400" i="1" dirty="0">
                <a:sym typeface="Symbol" pitchFamily="18" charset="2"/>
              </a:rPr>
              <a:t></a:t>
            </a:r>
            <a:r>
              <a:rPr lang="en-US" sz="2400" dirty="0">
                <a:sym typeface="Symbol" pitchFamily="18" charset="2"/>
              </a:rPr>
              <a:t>/4</a:t>
            </a:r>
            <a:r>
              <a:rPr lang="en-US" sz="2400" dirty="0" smtClean="0">
                <a:sym typeface="Symbol" pitchFamily="18" charset="2"/>
              </a:rPr>
              <a:t>).  Hence,</a:t>
            </a:r>
            <a:endParaRPr lang="en-US" sz="2400" dirty="0">
              <a:sym typeface="Symbol" pitchFamily="18" charset="2"/>
            </a:endParaRPr>
          </a:p>
        </p:txBody>
      </p:sp>
      <p:graphicFrame>
        <p:nvGraphicFramePr>
          <p:cNvPr id="2406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3654975"/>
              </p:ext>
            </p:extLst>
          </p:nvPr>
        </p:nvGraphicFramePr>
        <p:xfrm>
          <a:off x="716844" y="1275820"/>
          <a:ext cx="464820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669" name="Equation" r:id="rId3" imgW="2539800" imgH="457200" progId="Equation.3">
                  <p:embed/>
                </p:oleObj>
              </mc:Choice>
              <mc:Fallback>
                <p:oleObj name="Equation" r:id="rId3" imgW="253980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844" y="1275820"/>
                        <a:ext cx="4648200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0645" name="Picture 5" descr="C:\b\BOYCEALL\Art\ch06\w08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112712"/>
            <a:ext cx="3497836" cy="217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4064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1376155"/>
              </p:ext>
            </p:extLst>
          </p:nvPr>
        </p:nvGraphicFramePr>
        <p:xfrm>
          <a:off x="1097844" y="3180820"/>
          <a:ext cx="4876800" cy="243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670" name="Equation" r:id="rId6" imgW="2577960" imgH="1295280" progId="Equation.3">
                  <p:embed/>
                </p:oleObj>
              </mc:Choice>
              <mc:Fallback>
                <p:oleObj name="Equation" r:id="rId6" imgW="2577960" imgH="12952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7844" y="3180820"/>
                        <a:ext cx="4876800" cy="2436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4</a:t>
            </a:r>
            <a:endParaRPr lang="en-US" sz="32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>
          <a:xfrm>
            <a:off x="139700" y="914400"/>
            <a:ext cx="8610600" cy="5638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A common use of Theorem 6.3.1 is to find the inverse transform of an expression which has an exponential:</a:t>
            </a:r>
          </a:p>
          <a:p>
            <a:r>
              <a:rPr lang="en-US" sz="2400" dirty="0" smtClean="0"/>
              <a:t> Find </a:t>
            </a:r>
            <a:r>
              <a:rPr lang="en-US" sz="2400" i="1" dirty="0">
                <a:sym typeface="Symbol" pitchFamily="18" charset="2"/>
              </a:rPr>
              <a:t>L</a:t>
            </a:r>
            <a:r>
              <a:rPr lang="en-US" sz="2400" baseline="30000" dirty="0">
                <a:sym typeface="Symbol" pitchFamily="18" charset="2"/>
              </a:rPr>
              <a:t>-1</a:t>
            </a:r>
            <a:r>
              <a:rPr lang="en-US" sz="2400" dirty="0">
                <a:sym typeface="Symbol" pitchFamily="18" charset="2"/>
              </a:rPr>
              <a:t>{</a:t>
            </a:r>
            <a:r>
              <a:rPr lang="en-US" sz="2400" i="1" dirty="0">
                <a:sym typeface="Symbol" pitchFamily="18" charset="2"/>
              </a:rPr>
              <a:t>F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>
                <a:sym typeface="Symbol" pitchFamily="18" charset="2"/>
              </a:rPr>
              <a:t>s</a:t>
            </a:r>
            <a:r>
              <a:rPr lang="en-US" sz="2400" dirty="0">
                <a:sym typeface="Symbol" pitchFamily="18" charset="2"/>
              </a:rPr>
              <a:t>)}, </a:t>
            </a:r>
            <a:r>
              <a:rPr lang="en-US" sz="2400" dirty="0"/>
              <a:t>where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Solution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 function may also be written as  </a:t>
            </a:r>
            <a:endParaRPr lang="en-US" sz="2400" dirty="0">
              <a:sym typeface="Symbol" pitchFamily="18" charset="2"/>
            </a:endParaRPr>
          </a:p>
        </p:txBody>
      </p:sp>
      <p:graphicFrame>
        <p:nvGraphicFramePr>
          <p:cNvPr id="24473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2415611"/>
              </p:ext>
            </p:extLst>
          </p:nvPr>
        </p:nvGraphicFramePr>
        <p:xfrm>
          <a:off x="3505200" y="1881402"/>
          <a:ext cx="187960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72" name="Equation" r:id="rId3" imgW="927000" imgH="419040" progId="Equation.3">
                  <p:embed/>
                </p:oleObj>
              </mc:Choice>
              <mc:Fallback>
                <p:oleObj name="Equation" r:id="rId3" imgW="927000" imgH="41904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881402"/>
                        <a:ext cx="1879600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473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7171914"/>
              </p:ext>
            </p:extLst>
          </p:nvPr>
        </p:nvGraphicFramePr>
        <p:xfrm>
          <a:off x="1390609" y="2895600"/>
          <a:ext cx="3170238" cy="133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73" name="Equation" r:id="rId5" imgW="1676160" imgH="711000" progId="Equation.3">
                  <p:embed/>
                </p:oleObj>
              </mc:Choice>
              <mc:Fallback>
                <p:oleObj name="Equation" r:id="rId5" imgW="1676160" imgH="7110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0609" y="2895600"/>
                        <a:ext cx="3170238" cy="1338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47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631642"/>
              </p:ext>
            </p:extLst>
          </p:nvPr>
        </p:nvGraphicFramePr>
        <p:xfrm>
          <a:off x="1789865" y="4977606"/>
          <a:ext cx="237172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74" name="Equation" r:id="rId7" imgW="1295280" imgH="457200" progId="Equation.3">
                  <p:embed/>
                </p:oleObj>
              </mc:Choice>
              <mc:Fallback>
                <p:oleObj name="Equation" r:id="rId7" imgW="129528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9865" y="4977606"/>
                        <a:ext cx="2371725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9"/>
          <a:srcRect l="10436" t="5831" r="7229" b="5831"/>
          <a:stretch/>
        </p:blipFill>
        <p:spPr>
          <a:xfrm>
            <a:off x="5185166" y="3692954"/>
            <a:ext cx="3648075" cy="29374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</TotalTime>
  <Words>655</Words>
  <Application>Microsoft Office PowerPoint</Application>
  <PresentationFormat>On-screen Show (4:3)</PresentationFormat>
  <Paragraphs>156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Symbol</vt:lpstr>
      <vt:lpstr>Times</vt:lpstr>
      <vt:lpstr>Times New Roman</vt:lpstr>
      <vt:lpstr>Office Theme</vt:lpstr>
      <vt:lpstr>Equation</vt:lpstr>
      <vt:lpstr>MathType 5.0 Equation</vt:lpstr>
      <vt:lpstr>Sections 6.3-4:  Step Functions   Elementary Differential Equations and Boundary Value Problems, 10e, by William E. Boyce and Richard C. DiPrima, ©2013 by John Wiley &amp; Sons, Inc.</vt:lpstr>
      <vt:lpstr>Step Function definition</vt:lpstr>
      <vt:lpstr>Example 1</vt:lpstr>
      <vt:lpstr>Example 2</vt:lpstr>
      <vt:lpstr>Laplace Transform of Step Function</vt:lpstr>
      <vt:lpstr>Translated Functions</vt:lpstr>
      <vt:lpstr>Theorem 6.3.1</vt:lpstr>
      <vt:lpstr>Example 3</vt:lpstr>
      <vt:lpstr>Example 4</vt:lpstr>
      <vt:lpstr>Theorem 6.3.2</vt:lpstr>
      <vt:lpstr>Example 5</vt:lpstr>
      <vt:lpstr>Application to IVP with Discontinuous Forcing Function</vt:lpstr>
      <vt:lpstr>Example 6: IVP w/ Discontinuous Forcing Function (1 of 5)</vt:lpstr>
      <vt:lpstr>Example 6: Laplace Transform    (2 of 5)</vt:lpstr>
      <vt:lpstr>Example 6: Strategy for Inverse Transform (3 of 5)</vt:lpstr>
      <vt:lpstr>Example 6: Partial Fractions (4 of 5)</vt:lpstr>
      <vt:lpstr>Example 6: Solution and graph (5 of 5)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260</dc:title>
  <dc:creator>Phil Gustafson</dc:creator>
  <cp:lastModifiedBy>Next Step</cp:lastModifiedBy>
  <cp:revision>1009</cp:revision>
  <cp:lastPrinted>1601-01-01T00:00:00Z</cp:lastPrinted>
  <dcterms:created xsi:type="dcterms:W3CDTF">2001-08-11T18:03:30Z</dcterms:created>
  <dcterms:modified xsi:type="dcterms:W3CDTF">2013-12-01T19:24:22Z</dcterms:modified>
</cp:coreProperties>
</file>