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18"/>
  </p:handoutMasterIdLst>
  <p:sldIdLst>
    <p:sldId id="304" r:id="rId2"/>
    <p:sldId id="399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401" r:id="rId11"/>
    <p:sldId id="380" r:id="rId12"/>
    <p:sldId id="403" r:id="rId13"/>
    <p:sldId id="413" r:id="rId14"/>
    <p:sldId id="414" r:id="rId15"/>
    <p:sldId id="382" r:id="rId16"/>
    <p:sldId id="415" r:id="rId1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595" autoAdjust="0"/>
  </p:normalViewPr>
  <p:slideViewPr>
    <p:cSldViewPr>
      <p:cViewPr varScale="1">
        <p:scale>
          <a:sx n="73" d="100"/>
          <a:sy n="73" d="100"/>
        </p:scale>
        <p:origin x="8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7.xml"/><Relationship Id="rId1" Type="http://schemas.openxmlformats.org/officeDocument/2006/relationships/slide" Target="slides/slide6.xml"/><Relationship Id="rId4" Type="http://schemas.openxmlformats.org/officeDocument/2006/relationships/slide" Target="slides/slide1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ACC880-2DBC-49B1-8227-CA461FC4C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3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F361C-8C3E-4479-891D-984C05362C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46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5C37-6BF3-425C-BE12-AF16E7B3BE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5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E172-F0A6-4651-9B8A-E9EAADD286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33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04083-5E97-4F7C-9A8D-EB7A6F1B7B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7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949E2-BEC7-4D37-AC1D-34DDDA868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99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454E-3EB3-4E9D-8E83-262FC38E87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07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4DB6D-4425-4506-A26C-429B60A46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0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178CA-EB09-46E2-91A0-CEE65B3FCA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0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11BB1-282E-4759-8929-44A319528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AE15-A9B6-4A36-923B-E680E70DE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94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E7E7A-B204-4C67-8DD9-B55980583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0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D6FE-C2DA-4C90-9640-EFFF983DAE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93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5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3.bin"/><Relationship Id="rId5" Type="http://schemas.openxmlformats.org/officeDocument/2006/relationships/oleObject" Target="../embeddings/oleObject50.bin"/><Relationship Id="rId15" Type="http://schemas.openxmlformats.org/officeDocument/2006/relationships/image" Target="../media/image54.emf"/><Relationship Id="rId10" Type="http://schemas.openxmlformats.org/officeDocument/2006/relationships/image" Target="../media/image51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2.bin"/><Relationship Id="rId14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2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1.wmf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219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6.2: 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Solution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of Initial Value Problems 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8229600" cy="4876800"/>
          </a:xfrm>
        </p:spPr>
        <p:txBody>
          <a:bodyPr/>
          <a:lstStyle/>
          <a:p>
            <a:r>
              <a:rPr lang="en-US" sz="2400"/>
              <a:t>The Laplace transform is named for the French mathematician Laplace, who studied this transform in 1782.</a:t>
            </a:r>
          </a:p>
          <a:p>
            <a:r>
              <a:rPr lang="en-US" sz="2400"/>
              <a:t>The techniques described in this chapter were developed primarily by Oliver Heaviside (1850-1925), an English electrical engineer.</a:t>
            </a:r>
          </a:p>
          <a:p>
            <a:r>
              <a:rPr lang="en-US" sz="2400"/>
              <a:t>In this section we see how the Laplace transform can be used to solve initial value problems for linear differential equations with constant coefficients. </a:t>
            </a:r>
          </a:p>
          <a:p>
            <a:r>
              <a:rPr lang="en-US" sz="2400"/>
              <a:t>The Laplace transform is useful in solving these differential equations because the transform of </a:t>
            </a:r>
            <a:r>
              <a:rPr lang="en-US" sz="2400" i="1"/>
              <a:t>f</a:t>
            </a:r>
            <a:r>
              <a:rPr lang="en-US" sz="1200" i="1"/>
              <a:t> </a:t>
            </a:r>
            <a:r>
              <a:rPr lang="en-US" sz="2400" i="1">
                <a:cs typeface="Times New Roman" pitchFamily="18" charset="0"/>
              </a:rPr>
              <a:t>'</a:t>
            </a:r>
            <a:r>
              <a:rPr lang="en-US" sz="2400"/>
              <a:t> is related in a simple way to the transform of </a:t>
            </a:r>
            <a:r>
              <a:rPr lang="en-US" sz="2400" i="1"/>
              <a:t>f</a:t>
            </a:r>
            <a:r>
              <a:rPr lang="en-US" sz="2400"/>
              <a:t>, as stated in Theorem 6.2.1.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239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Characteristic Polynomial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14400"/>
            <a:ext cx="8077200" cy="4953000"/>
          </a:xfrm>
        </p:spPr>
        <p:txBody>
          <a:bodyPr/>
          <a:lstStyle/>
          <a:p>
            <a:r>
              <a:rPr lang="en-US" sz="2400">
                <a:sym typeface="Symbol" pitchFamily="18" charset="2"/>
              </a:rPr>
              <a:t>Using the Laplace transform, our initial value problem </a:t>
            </a:r>
          </a:p>
          <a:p>
            <a:endParaRPr lang="en-US" sz="280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>
                <a:sym typeface="Symbol" pitchFamily="18" charset="2"/>
              </a:rPr>
              <a:t>	becomes</a:t>
            </a:r>
          </a:p>
          <a:p>
            <a:endParaRPr lang="en-US" sz="2400">
              <a:sym typeface="Symbol" pitchFamily="18" charset="2"/>
            </a:endParaRPr>
          </a:p>
          <a:p>
            <a:endParaRPr lang="en-US" sz="24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The polynomial in the denominator is the characteristic polynomial associated with the differential equation.  </a:t>
            </a:r>
          </a:p>
          <a:p>
            <a:r>
              <a:rPr lang="en-US" sz="2400">
                <a:sym typeface="Symbol" pitchFamily="18" charset="2"/>
              </a:rPr>
              <a:t>The partial fraction expansion of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) used to determine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 requires us to find the roots of the characteristic equation.  </a:t>
            </a:r>
          </a:p>
          <a:p>
            <a:r>
              <a:rPr lang="en-US" sz="2400">
                <a:sym typeface="Symbol" pitchFamily="18" charset="2"/>
              </a:rPr>
              <a:t>For higher order equations, this may be difficult, especially if the roots are irrational or complex. </a:t>
            </a:r>
          </a:p>
        </p:txBody>
      </p:sp>
      <p:graphicFrame>
        <p:nvGraphicFramePr>
          <p:cNvPr id="2437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652408"/>
              </p:ext>
            </p:extLst>
          </p:nvPr>
        </p:nvGraphicFramePr>
        <p:xfrm>
          <a:off x="1371600" y="2362200"/>
          <a:ext cx="4786313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0" name="Equation" r:id="rId3" imgW="2552400" imgH="393480" progId="Equation.3">
                  <p:embed/>
                </p:oleObj>
              </mc:Choice>
              <mc:Fallback>
                <p:oleObj name="Equation" r:id="rId3" imgW="25524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362200"/>
                        <a:ext cx="4786313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371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648326"/>
              </p:ext>
            </p:extLst>
          </p:nvPr>
        </p:nvGraphicFramePr>
        <p:xfrm>
          <a:off x="1524000" y="1447800"/>
          <a:ext cx="50752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41" name="Equation" r:id="rId5" imgW="2654280" imgH="228600" progId="Equation.3">
                  <p:embed/>
                </p:oleObj>
              </mc:Choice>
              <mc:Fallback>
                <p:oleObj name="Equation" r:id="rId5" imgW="265428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47800"/>
                        <a:ext cx="50752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189" y="0"/>
            <a:ext cx="7467600" cy="762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Inverse Problem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496388" y="762000"/>
            <a:ext cx="8419011" cy="3048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The main difficulty in using the Laplace transform method is determining the function</a:t>
            </a:r>
            <a:r>
              <a:rPr lang="en-US" sz="2400" dirty="0"/>
              <a:t>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such that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)} =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).  </a:t>
            </a:r>
          </a:p>
          <a:p>
            <a:r>
              <a:rPr lang="en-US" sz="2400" dirty="0">
                <a:sym typeface="Symbol" pitchFamily="18" charset="2"/>
              </a:rPr>
              <a:t>This is an inverse problem, in which we try to find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 such that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i="1" baseline="30000" dirty="0">
                <a:sym typeface="Symbol" pitchFamily="18" charset="2"/>
              </a:rPr>
              <a:t>-</a:t>
            </a:r>
            <a:r>
              <a:rPr lang="en-US" sz="2400" baseline="30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)}.  </a:t>
            </a:r>
          </a:p>
          <a:p>
            <a:r>
              <a:rPr lang="en-US" sz="2400" dirty="0">
                <a:sym typeface="Symbol" pitchFamily="18" charset="2"/>
              </a:rPr>
              <a:t>There is a general formula for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i="1" baseline="30000" dirty="0">
                <a:sym typeface="Symbol" pitchFamily="18" charset="2"/>
              </a:rPr>
              <a:t>-</a:t>
            </a:r>
            <a:r>
              <a:rPr lang="en-US" sz="2400" baseline="30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, but </a:t>
            </a:r>
            <a:r>
              <a:rPr lang="en-US" sz="2400" dirty="0" smtClean="0">
                <a:sym typeface="Symbol" pitchFamily="18" charset="2"/>
              </a:rPr>
              <a:t>it goes beyond the course.</a:t>
            </a:r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It can be shown that if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is continuous with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)} =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), then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is the </a:t>
            </a:r>
            <a:r>
              <a:rPr lang="en-US" sz="2400" b="1" dirty="0">
                <a:sym typeface="Symbol" pitchFamily="18" charset="2"/>
              </a:rPr>
              <a:t>unique</a:t>
            </a:r>
            <a:r>
              <a:rPr lang="en-US" sz="2400" dirty="0">
                <a:sym typeface="Symbol" pitchFamily="18" charset="2"/>
              </a:rPr>
              <a:t> continuous function with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1200" i="1" dirty="0">
                <a:sym typeface="Symbol" pitchFamily="18" charset="2"/>
              </a:rPr>
              <a:t> 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i="1" baseline="30000" dirty="0">
                <a:sym typeface="Symbol" pitchFamily="18" charset="2"/>
              </a:rPr>
              <a:t>-</a:t>
            </a:r>
            <a:r>
              <a:rPr lang="en-US" sz="2400" baseline="30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)}.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314" y="13063"/>
            <a:ext cx="7467600" cy="825137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Linearity of the Inverse Transform</a:t>
            </a:r>
            <a:endParaRPr lang="en-US" sz="3200" b="1" dirty="0">
              <a:latin typeface="+mn-lt"/>
              <a:cs typeface="Times New Roman" pitchFamily="18" charset="0"/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838200"/>
            <a:ext cx="8001000" cy="4953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Frequently a Laplace transform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can be expressed as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Let 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Then the function</a:t>
            </a:r>
          </a:p>
          <a:p>
            <a:endParaRPr lang="en-US" sz="24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has the Laplace transform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), since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 is linear.   </a:t>
            </a:r>
          </a:p>
          <a:p>
            <a:r>
              <a:rPr lang="en-US" sz="2400" dirty="0">
                <a:sym typeface="Symbol" pitchFamily="18" charset="2"/>
              </a:rPr>
              <a:t>By the uniqueness result of the previous slide, no other continuous function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  has the same transform </a:t>
            </a:r>
            <a:r>
              <a:rPr lang="en-US" sz="2400" i="1" dirty="0">
                <a:sym typeface="Symbol" pitchFamily="18" charset="2"/>
              </a:rPr>
              <a:t>F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). </a:t>
            </a:r>
          </a:p>
          <a:p>
            <a:r>
              <a:rPr lang="en-US" sz="2400" dirty="0">
                <a:sym typeface="Symbol" pitchFamily="18" charset="2"/>
              </a:rPr>
              <a:t>Thus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i="1" baseline="30000" dirty="0">
                <a:sym typeface="Symbol" pitchFamily="18" charset="2"/>
              </a:rPr>
              <a:t>-</a:t>
            </a:r>
            <a:r>
              <a:rPr lang="en-US" sz="2400" baseline="30000" dirty="0">
                <a:sym typeface="Symbol" pitchFamily="18" charset="2"/>
              </a:rPr>
              <a:t>1</a:t>
            </a:r>
            <a:r>
              <a:rPr lang="en-US" sz="2400" dirty="0">
                <a:sym typeface="Symbol" pitchFamily="18" charset="2"/>
              </a:rPr>
              <a:t> is a linear operator with</a:t>
            </a:r>
          </a:p>
        </p:txBody>
      </p:sp>
      <p:graphicFrame>
        <p:nvGraphicFramePr>
          <p:cNvPr id="246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17958"/>
              </p:ext>
            </p:extLst>
          </p:nvPr>
        </p:nvGraphicFramePr>
        <p:xfrm>
          <a:off x="1752600" y="1371600"/>
          <a:ext cx="37147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6" name="Equation" r:id="rId3" imgW="1981080" imgH="228600" progId="Equation.3">
                  <p:embed/>
                </p:oleObj>
              </mc:Choice>
              <mc:Fallback>
                <p:oleObj name="Equation" r:id="rId3" imgW="19810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371600"/>
                        <a:ext cx="3714750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544827"/>
              </p:ext>
            </p:extLst>
          </p:nvPr>
        </p:nvGraphicFramePr>
        <p:xfrm>
          <a:off x="1600200" y="2133600"/>
          <a:ext cx="4452938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7" name="Equation" r:id="rId5" imgW="2374560" imgH="241200" progId="Equation.3">
                  <p:embed/>
                </p:oleObj>
              </mc:Choice>
              <mc:Fallback>
                <p:oleObj name="Equation" r:id="rId5" imgW="237456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33600"/>
                        <a:ext cx="4452938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968987"/>
              </p:ext>
            </p:extLst>
          </p:nvPr>
        </p:nvGraphicFramePr>
        <p:xfrm>
          <a:off x="1676400" y="3048000"/>
          <a:ext cx="35004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8" name="Equation" r:id="rId7" imgW="1866600" imgH="228600" progId="Equation.3">
                  <p:embed/>
                </p:oleObj>
              </mc:Choice>
              <mc:Fallback>
                <p:oleObj name="Equation" r:id="rId7" imgW="186660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35004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67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423978"/>
              </p:ext>
            </p:extLst>
          </p:nvPr>
        </p:nvGraphicFramePr>
        <p:xfrm>
          <a:off x="1371600" y="5181600"/>
          <a:ext cx="519112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9" name="Equation" r:id="rId9" imgW="2768400" imgH="241200" progId="Equation.3">
                  <p:embed/>
                </p:oleObj>
              </mc:Choice>
              <mc:Fallback>
                <p:oleObj name="Equation" r:id="rId9" imgW="2768400" imgH="241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181600"/>
                        <a:ext cx="519112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594"/>
            <a:ext cx="79248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2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Nonhomogeneous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 Problem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>
          <a:xfrm>
            <a:off x="622663" y="762000"/>
            <a:ext cx="8077200" cy="4876800"/>
          </a:xfrm>
        </p:spPr>
        <p:txBody>
          <a:bodyPr>
            <a:normAutofit/>
          </a:bodyPr>
          <a:lstStyle/>
          <a:p>
            <a:r>
              <a:rPr lang="en-US" sz="2400" dirty="0"/>
              <a:t>Consider the initial value problem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Taking the Laplace transform of the differential equation, and assuming the conditions of Corollary 6.2.2 are met, we have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Letting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}, we have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Substituting in the initial conditions, we obtain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</a:t>
            </a:r>
          </a:p>
        </p:txBody>
      </p:sp>
      <p:graphicFrame>
        <p:nvGraphicFramePr>
          <p:cNvPr id="259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88665"/>
              </p:ext>
            </p:extLst>
          </p:nvPr>
        </p:nvGraphicFramePr>
        <p:xfrm>
          <a:off x="2070463" y="1219200"/>
          <a:ext cx="4110037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6" name="Equation" r:id="rId3" imgW="2145960" imgH="215640" progId="Equation.3">
                  <p:embed/>
                </p:oleObj>
              </mc:Choice>
              <mc:Fallback>
                <p:oleObj name="Equation" r:id="rId3" imgW="214596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0463" y="1219200"/>
                        <a:ext cx="4110037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472222"/>
              </p:ext>
            </p:extLst>
          </p:nvPr>
        </p:nvGraphicFramePr>
        <p:xfrm>
          <a:off x="1841863" y="2514600"/>
          <a:ext cx="4702175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7" name="Equation" r:id="rId5" imgW="2590560" imgH="228600" progId="Equation.3">
                  <p:embed/>
                </p:oleObj>
              </mc:Choice>
              <mc:Fallback>
                <p:oleObj name="Equation" r:id="rId5" imgW="25905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1863" y="2514600"/>
                        <a:ext cx="4702175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134132"/>
              </p:ext>
            </p:extLst>
          </p:nvPr>
        </p:nvGraphicFramePr>
        <p:xfrm>
          <a:off x="1918063" y="3429000"/>
          <a:ext cx="4416425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8" name="Equation" r:id="rId7" imgW="2361960" imgH="228600" progId="Equation.3">
                  <p:embed/>
                </p:oleObj>
              </mc:Choice>
              <mc:Fallback>
                <p:oleObj name="Equation" r:id="rId7" imgW="236196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8063" y="3429000"/>
                        <a:ext cx="4416425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853060"/>
              </p:ext>
            </p:extLst>
          </p:nvPr>
        </p:nvGraphicFramePr>
        <p:xfrm>
          <a:off x="2680063" y="4800600"/>
          <a:ext cx="253523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39" name="Equation" r:id="rId9" imgW="1447560" imgH="444240" progId="Equation.3">
                  <p:embed/>
                </p:oleObj>
              </mc:Choice>
              <mc:Fallback>
                <p:oleObj name="Equation" r:id="rId9" imgW="1447560" imgH="4442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063" y="4800600"/>
                        <a:ext cx="253523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509918"/>
              </p:ext>
            </p:extLst>
          </p:nvPr>
        </p:nvGraphicFramePr>
        <p:xfrm>
          <a:off x="2146663" y="4343400"/>
          <a:ext cx="36068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140" name="Equation" r:id="rId11" imgW="1930320" imgH="228600" progId="Equation.3">
                  <p:embed/>
                </p:oleObj>
              </mc:Choice>
              <mc:Fallback>
                <p:oleObj name="Equation" r:id="rId11" imgW="193032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663" y="4343400"/>
                        <a:ext cx="3606800" cy="427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01000" cy="48768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Using partial fractions, 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Then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Solving, we obtain </a:t>
            </a:r>
            <a:r>
              <a:rPr lang="en-US" sz="2400" i="1" dirty="0">
                <a:sym typeface="Symbol" pitchFamily="18" charset="2"/>
              </a:rPr>
              <a:t>A</a:t>
            </a:r>
            <a:r>
              <a:rPr lang="en-US" sz="2400" dirty="0">
                <a:sym typeface="Symbol" pitchFamily="18" charset="2"/>
              </a:rPr>
              <a:t> = 2, </a:t>
            </a:r>
            <a:r>
              <a:rPr lang="en-US" sz="2400" i="1" dirty="0">
                <a:sym typeface="Symbol" pitchFamily="18" charset="2"/>
              </a:rPr>
              <a:t>B</a:t>
            </a:r>
            <a:r>
              <a:rPr lang="en-US" sz="2400" dirty="0">
                <a:sym typeface="Symbol" pitchFamily="18" charset="2"/>
              </a:rPr>
              <a:t> = 5/3, </a:t>
            </a:r>
            <a:r>
              <a:rPr lang="en-US" sz="2400" i="1" dirty="0">
                <a:sym typeface="Symbol" pitchFamily="18" charset="2"/>
              </a:rPr>
              <a:t>C</a:t>
            </a:r>
            <a:r>
              <a:rPr lang="en-US" sz="2400" dirty="0">
                <a:sym typeface="Symbol" pitchFamily="18" charset="2"/>
              </a:rPr>
              <a:t> = 0, and </a:t>
            </a:r>
            <a:r>
              <a:rPr lang="en-US" sz="2400" i="1" dirty="0">
                <a:sym typeface="Symbol" pitchFamily="18" charset="2"/>
              </a:rPr>
              <a:t>D</a:t>
            </a:r>
            <a:r>
              <a:rPr lang="en-US" sz="2400" dirty="0">
                <a:sym typeface="Symbol" pitchFamily="18" charset="2"/>
              </a:rPr>
              <a:t> = </a:t>
            </a:r>
            <a:r>
              <a:rPr lang="en-US" sz="2400" dirty="0" smtClean="0">
                <a:sym typeface="Symbol" pitchFamily="18" charset="2"/>
              </a:rPr>
              <a:t>−2/3</a:t>
            </a:r>
            <a:r>
              <a:rPr lang="en-US" sz="2400" dirty="0">
                <a:sym typeface="Symbol" pitchFamily="18" charset="2"/>
              </a:rPr>
              <a:t>.  Thus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1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Hence </a:t>
            </a:r>
          </a:p>
        </p:txBody>
      </p:sp>
      <p:sp>
        <p:nvSpPr>
          <p:cNvPr id="260103" name="Rectangle 7"/>
          <p:cNvSpPr>
            <a:spLocks noChangeArrowheads="1"/>
          </p:cNvSpPr>
          <p:nvPr/>
        </p:nvSpPr>
        <p:spPr bwMode="auto">
          <a:xfrm>
            <a:off x="769937" y="54949"/>
            <a:ext cx="59451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cs typeface="Times New Roman" pitchFamily="18" charset="0"/>
              </a:rPr>
              <a:t>	Example 2</a:t>
            </a:r>
            <a:r>
              <a:rPr lang="en-US" sz="3200" b="1" dirty="0">
                <a:solidFill>
                  <a:srgbClr val="2125D7"/>
                </a:solidFill>
                <a:cs typeface="Times New Roman" pitchFamily="18" charset="0"/>
              </a:rPr>
              <a:t>: Solution    </a:t>
            </a:r>
            <a:r>
              <a:rPr lang="en-US" b="1" dirty="0">
                <a:solidFill>
                  <a:srgbClr val="2125D7"/>
                </a:solidFill>
                <a:cs typeface="Times New Roman" pitchFamily="18" charset="0"/>
              </a:rPr>
              <a:t>(2 of 2)</a:t>
            </a:r>
          </a:p>
        </p:txBody>
      </p:sp>
      <p:graphicFrame>
        <p:nvGraphicFramePr>
          <p:cNvPr id="260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703375"/>
              </p:ext>
            </p:extLst>
          </p:nvPr>
        </p:nvGraphicFramePr>
        <p:xfrm>
          <a:off x="1828800" y="1371600"/>
          <a:ext cx="45815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3" name="Equation" r:id="rId3" imgW="2616120" imgH="444240" progId="Equation.3">
                  <p:embed/>
                </p:oleObj>
              </mc:Choice>
              <mc:Fallback>
                <p:oleObj name="Equation" r:id="rId3" imgW="261612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45815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4312525"/>
              </p:ext>
            </p:extLst>
          </p:nvPr>
        </p:nvGraphicFramePr>
        <p:xfrm>
          <a:off x="1219200" y="2667000"/>
          <a:ext cx="6807200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4" name="Equation" r:id="rId5" imgW="3886200" imgH="482400" progId="Equation.3">
                  <p:embed/>
                </p:oleObj>
              </mc:Choice>
              <mc:Fallback>
                <p:oleObj name="Equation" r:id="rId5" imgW="3886200" imgH="482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667000"/>
                        <a:ext cx="6807200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36142"/>
              </p:ext>
            </p:extLst>
          </p:nvPr>
        </p:nvGraphicFramePr>
        <p:xfrm>
          <a:off x="2438400" y="4038600"/>
          <a:ext cx="327660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5" name="Equation" r:id="rId7" imgW="1790640" imgH="393480" progId="Equation.3">
                  <p:embed/>
                </p:oleObj>
              </mc:Choice>
              <mc:Fallback>
                <p:oleObj name="Equation" r:id="rId7" imgW="179064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038600"/>
                        <a:ext cx="3276600" cy="719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0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21032"/>
              </p:ext>
            </p:extLst>
          </p:nvPr>
        </p:nvGraphicFramePr>
        <p:xfrm>
          <a:off x="2286000" y="5029200"/>
          <a:ext cx="353695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56" name="Equation" r:id="rId9" imgW="1879560" imgH="393480" progId="Equation.3">
                  <p:embed/>
                </p:oleObj>
              </mc:Choice>
              <mc:Fallback>
                <p:oleObj name="Equation" r:id="rId9" imgW="1879560" imgH="39348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029200"/>
                        <a:ext cx="353695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094" y="-8663"/>
            <a:ext cx="7772400" cy="9906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3:  Solving a 4</a:t>
            </a:r>
            <a:r>
              <a:rPr lang="en-US" sz="3200" b="1" baseline="30000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Order IVP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(1 of 2)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08901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981937"/>
            <a:ext cx="8305800" cy="495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smtClean="0"/>
              <a:t>Consider the initial value problem</a:t>
            </a:r>
          </a:p>
          <a:p>
            <a:pPr>
              <a:buNone/>
            </a:pPr>
            <a:endParaRPr lang="en-US" sz="2200" dirty="0" smtClean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Taking the Laplace transform of the differential equation, and assuming the conditions of Corollary 6.2.2 are met, we have</a:t>
            </a:r>
          </a:p>
          <a:p>
            <a:endParaRPr lang="en-US" sz="2200" dirty="0" smtClean="0">
              <a:sym typeface="Symbol" pitchFamily="18" charset="2"/>
            </a:endParaRPr>
          </a:p>
          <a:p>
            <a:endParaRPr lang="en-US" sz="800" dirty="0" smtClean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Letting </a:t>
            </a:r>
            <a:r>
              <a:rPr lang="en-US" sz="2200" i="1" dirty="0" smtClean="0">
                <a:sym typeface="Symbol" pitchFamily="18" charset="2"/>
              </a:rPr>
              <a:t>Y</a:t>
            </a:r>
            <a:r>
              <a:rPr lang="en-US" sz="2200" dirty="0" smtClean="0">
                <a:sym typeface="Symbol" pitchFamily="18" charset="2"/>
              </a:rPr>
              <a:t>(</a:t>
            </a:r>
            <a:r>
              <a:rPr lang="en-US" sz="2200" i="1" dirty="0" smtClean="0">
                <a:sym typeface="Symbol" pitchFamily="18" charset="2"/>
              </a:rPr>
              <a:t>s</a:t>
            </a:r>
            <a:r>
              <a:rPr lang="en-US" sz="2200" dirty="0" smtClean="0">
                <a:sym typeface="Symbol" pitchFamily="18" charset="2"/>
              </a:rPr>
              <a:t>) = </a:t>
            </a:r>
            <a:r>
              <a:rPr lang="en-US" sz="2200" i="1" dirty="0" smtClean="0">
                <a:sym typeface="Symbol" pitchFamily="18" charset="2"/>
              </a:rPr>
              <a:t>L</a:t>
            </a:r>
            <a:r>
              <a:rPr lang="en-US" sz="2200" dirty="0" smtClean="0">
                <a:sym typeface="Symbol" pitchFamily="18" charset="2"/>
              </a:rPr>
              <a:t>{</a:t>
            </a:r>
            <a:r>
              <a:rPr lang="en-US" sz="2200" i="1" dirty="0" smtClean="0">
                <a:sym typeface="Symbol" pitchFamily="18" charset="2"/>
              </a:rPr>
              <a:t>y</a:t>
            </a:r>
            <a:r>
              <a:rPr lang="en-US" sz="2200" dirty="0" smtClean="0">
                <a:sym typeface="Symbol" pitchFamily="18" charset="2"/>
              </a:rPr>
              <a:t>} and substituting the initial values, we have</a:t>
            </a:r>
          </a:p>
          <a:p>
            <a:endParaRPr lang="en-US" sz="2200" dirty="0" smtClean="0">
              <a:sym typeface="Symbol" pitchFamily="18" charset="2"/>
            </a:endParaRPr>
          </a:p>
          <a:p>
            <a:pPr>
              <a:buNone/>
            </a:pPr>
            <a:endParaRPr lang="en-US" sz="800" dirty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Using partial fractions </a:t>
            </a:r>
          </a:p>
          <a:p>
            <a:endParaRPr lang="en-US" sz="2200" dirty="0" smtClean="0">
              <a:sym typeface="Symbol" pitchFamily="18" charset="2"/>
            </a:endParaRPr>
          </a:p>
          <a:p>
            <a:r>
              <a:rPr lang="en-US" sz="2200" dirty="0" smtClean="0">
                <a:sym typeface="Symbol" pitchFamily="18" charset="2"/>
              </a:rPr>
              <a:t>Thus</a:t>
            </a:r>
            <a:endParaRPr lang="en-US" sz="2200" dirty="0">
              <a:sym typeface="Symbol" pitchFamily="18" charset="2"/>
            </a:endParaRPr>
          </a:p>
        </p:txBody>
      </p:sp>
      <p:graphicFrame>
        <p:nvGraphicFramePr>
          <p:cNvPr id="2089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740945"/>
              </p:ext>
            </p:extLst>
          </p:nvPr>
        </p:nvGraphicFramePr>
        <p:xfrm>
          <a:off x="1295400" y="1362937"/>
          <a:ext cx="638968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67" name="Equation" r:id="rId3" imgW="3479760" imgH="228600" progId="Equation.3">
                  <p:embed/>
                </p:oleObj>
              </mc:Choice>
              <mc:Fallback>
                <p:oleObj name="Equation" r:id="rId3" imgW="347976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62937"/>
                        <a:ext cx="6389688" cy="42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861110"/>
              </p:ext>
            </p:extLst>
          </p:nvPr>
        </p:nvGraphicFramePr>
        <p:xfrm>
          <a:off x="1828800" y="5172937"/>
          <a:ext cx="42973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68" name="Equation" r:id="rId5" imgW="2209680" imgH="228600" progId="Equation.3">
                  <p:embed/>
                </p:oleObj>
              </mc:Choice>
              <mc:Fallback>
                <p:oleObj name="Equation" r:id="rId5" imgW="220968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72937"/>
                        <a:ext cx="42973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45621"/>
              </p:ext>
            </p:extLst>
          </p:nvPr>
        </p:nvGraphicFramePr>
        <p:xfrm>
          <a:off x="1371600" y="2582137"/>
          <a:ext cx="60150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69" name="Equation" r:id="rId7" imgW="3314520" imgH="228600" progId="Equation.3">
                  <p:embed/>
                </p:oleObj>
              </mc:Choice>
              <mc:Fallback>
                <p:oleObj name="Equation" r:id="rId7" imgW="331452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582137"/>
                        <a:ext cx="601503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424064"/>
              </p:ext>
            </p:extLst>
          </p:nvPr>
        </p:nvGraphicFramePr>
        <p:xfrm>
          <a:off x="2362200" y="3344137"/>
          <a:ext cx="33797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70" name="Equation" r:id="rId9" imgW="1930320" imgH="444240" progId="Equation.3">
                  <p:embed/>
                </p:oleObj>
              </mc:Choice>
              <mc:Fallback>
                <p:oleObj name="Equation" r:id="rId9" imgW="1930320" imgH="4442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44137"/>
                        <a:ext cx="3379788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94699"/>
              </p:ext>
            </p:extLst>
          </p:nvPr>
        </p:nvGraphicFramePr>
        <p:xfrm>
          <a:off x="1828800" y="4334737"/>
          <a:ext cx="44037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71" name="Equation" r:id="rId11" imgW="2514600" imgH="444240" progId="Equation.3">
                  <p:embed/>
                </p:oleObj>
              </mc:Choice>
              <mc:Fallback>
                <p:oleObj name="Equation" r:id="rId11" imgW="2514600" imgH="44424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334737"/>
                        <a:ext cx="44037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36963"/>
          </a:xfrm>
        </p:spPr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3:  Solving a 4</a:t>
            </a:r>
            <a:r>
              <a:rPr lang="en-US" sz="3200" b="1" baseline="30000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Order IVP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(2 of 2)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035" y="1220094"/>
            <a:ext cx="7661366" cy="4633912"/>
          </a:xfrm>
        </p:spPr>
        <p:txBody>
          <a:bodyPr/>
          <a:lstStyle/>
          <a:p>
            <a:r>
              <a:rPr lang="en-US" sz="2400" dirty="0" smtClean="0"/>
              <a:t>In the expression:</a:t>
            </a:r>
          </a:p>
          <a:p>
            <a:r>
              <a:rPr lang="en-US" sz="2400" dirty="0" smtClean="0"/>
              <a:t>Setting s = 1 and s = </a:t>
            </a:r>
            <a:r>
              <a:rPr lang="en-US" sz="2400" dirty="0" smtClean="0"/>
              <a:t>−1 </a:t>
            </a:r>
            <a:r>
              <a:rPr lang="en-US" sz="2400" dirty="0" smtClean="0"/>
              <a:t>enables us to solve for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:</a:t>
            </a:r>
          </a:p>
          <a:p>
            <a:endParaRPr lang="en-US" sz="800" dirty="0"/>
          </a:p>
          <a:p>
            <a:endParaRPr lang="en-US" sz="800" dirty="0" smtClean="0"/>
          </a:p>
          <a:p>
            <a:endParaRPr lang="en-US" sz="800" dirty="0"/>
          </a:p>
          <a:p>
            <a:r>
              <a:rPr lang="en-US" sz="2400" dirty="0" smtClean="0"/>
              <a:t>Setting s = 0, </a:t>
            </a:r>
            <a:r>
              <a:rPr lang="en-US" sz="2400" i="1" dirty="0" smtClean="0"/>
              <a:t>b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i="1" dirty="0" smtClean="0"/>
              <a:t>d</a:t>
            </a:r>
            <a:r>
              <a:rPr lang="en-US" sz="2400" dirty="0" smtClean="0"/>
              <a:t> = 0, so </a:t>
            </a:r>
            <a:r>
              <a:rPr lang="en-US" sz="2400" i="1" dirty="0" smtClean="0"/>
              <a:t>d</a:t>
            </a:r>
            <a:r>
              <a:rPr lang="en-US" sz="2400" dirty="0" smtClean="0"/>
              <a:t> = 1/2 </a:t>
            </a:r>
          </a:p>
          <a:p>
            <a:r>
              <a:rPr lang="en-US" sz="2400" dirty="0" smtClean="0"/>
              <a:t>Equating the coefficients of     in the first expression gives </a:t>
            </a:r>
            <a:r>
              <a:rPr lang="en-US" sz="2400" i="1" dirty="0" smtClean="0"/>
              <a:t>a</a:t>
            </a:r>
            <a:r>
              <a:rPr lang="en-US" sz="2400" dirty="0" smtClean="0"/>
              <a:t> + </a:t>
            </a:r>
            <a:r>
              <a:rPr lang="en-US" sz="2400" i="1" dirty="0" smtClean="0"/>
              <a:t>c</a:t>
            </a:r>
            <a:r>
              <a:rPr lang="en-US" sz="2400" dirty="0" smtClean="0"/>
              <a:t> = 0, so </a:t>
            </a:r>
            <a:r>
              <a:rPr lang="en-US" sz="2400" i="1" dirty="0" smtClean="0"/>
              <a:t>c</a:t>
            </a:r>
            <a:r>
              <a:rPr lang="en-US" sz="2400" dirty="0" smtClean="0"/>
              <a:t> = 0</a:t>
            </a:r>
          </a:p>
          <a:p>
            <a:r>
              <a:rPr lang="en-US" sz="2400" dirty="0" smtClean="0"/>
              <a:t>Thus</a:t>
            </a:r>
          </a:p>
          <a:p>
            <a:endParaRPr lang="en-US" sz="800" dirty="0" smtClean="0"/>
          </a:p>
          <a:p>
            <a:endParaRPr lang="en-US" sz="800" dirty="0" smtClean="0"/>
          </a:p>
          <a:p>
            <a:r>
              <a:rPr lang="en-US" sz="2400" dirty="0" smtClean="0"/>
              <a:t>Using Table 6.2.1, the solution is</a:t>
            </a:r>
          </a:p>
        </p:txBody>
      </p:sp>
      <p:graphicFrame>
        <p:nvGraphicFramePr>
          <p:cNvPr id="261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442111"/>
              </p:ext>
            </p:extLst>
          </p:nvPr>
        </p:nvGraphicFramePr>
        <p:xfrm>
          <a:off x="3864429" y="78552"/>
          <a:ext cx="5181600" cy="352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6" name="Equation" r:id="rId3" imgW="3365280" imgH="228600" progId="Equation.3">
                  <p:embed/>
                </p:oleObj>
              </mc:Choice>
              <mc:Fallback>
                <p:oleObj name="Equation" r:id="rId3" imgW="336528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4429" y="78552"/>
                        <a:ext cx="5181600" cy="352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8383711"/>
              </p:ext>
            </p:extLst>
          </p:nvPr>
        </p:nvGraphicFramePr>
        <p:xfrm>
          <a:off x="1258796" y="2120206"/>
          <a:ext cx="5483225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7" name="Equation" r:id="rId5" imgW="2819160" imgH="203040" progId="Equation.3">
                  <p:embed/>
                </p:oleObj>
              </mc:Choice>
              <mc:Fallback>
                <p:oleObj name="Equation" r:id="rId5" imgW="281916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796" y="2120206"/>
                        <a:ext cx="5483225" cy="395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371270"/>
              </p:ext>
            </p:extLst>
          </p:nvPr>
        </p:nvGraphicFramePr>
        <p:xfrm>
          <a:off x="3316196" y="1282006"/>
          <a:ext cx="42973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8" name="Equation" r:id="rId7" imgW="2209680" imgH="228600" progId="Equation.3">
                  <p:embed/>
                </p:oleObj>
              </mc:Choice>
              <mc:Fallback>
                <p:oleObj name="Equation" r:id="rId7" imgW="220968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196" y="1282006"/>
                        <a:ext cx="4297363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506788"/>
              </p:ext>
            </p:extLst>
          </p:nvPr>
        </p:nvGraphicFramePr>
        <p:xfrm>
          <a:off x="4306796" y="2958406"/>
          <a:ext cx="304800" cy="4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09" name="Equation" r:id="rId9" imgW="164880" imgH="203040" progId="Equation.3">
                  <p:embed/>
                </p:oleObj>
              </mc:Choice>
              <mc:Fallback>
                <p:oleObj name="Equation" r:id="rId9" imgW="16488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6796" y="2958406"/>
                        <a:ext cx="304800" cy="4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252756"/>
              </p:ext>
            </p:extLst>
          </p:nvPr>
        </p:nvGraphicFramePr>
        <p:xfrm>
          <a:off x="1715996" y="3720406"/>
          <a:ext cx="285007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10" name="Equation" r:id="rId11" imgW="1498320" imgH="419040" progId="Equation.3">
                  <p:embed/>
                </p:oleObj>
              </mc:Choice>
              <mc:Fallback>
                <p:oleObj name="Equation" r:id="rId11" imgW="14983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5996" y="3720406"/>
                        <a:ext cx="285007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11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4229104"/>
              </p:ext>
            </p:extLst>
          </p:nvPr>
        </p:nvGraphicFramePr>
        <p:xfrm>
          <a:off x="1792196" y="5015806"/>
          <a:ext cx="22225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11" name="Equation" r:id="rId13" imgW="1180800" imgH="393480" progId="Equation.3">
                  <p:embed/>
                </p:oleObj>
              </mc:Choice>
              <mc:Fallback>
                <p:oleObj name="Equation" r:id="rId13" imgW="11808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196" y="5015806"/>
                        <a:ext cx="22225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449795" y="3720406"/>
            <a:ext cx="3596233" cy="2908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11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821105"/>
              </p:ext>
            </p:extLst>
          </p:nvPr>
        </p:nvGraphicFramePr>
        <p:xfrm>
          <a:off x="5830796" y="3796606"/>
          <a:ext cx="213683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212" name="Equation" r:id="rId16" imgW="1180800" imgH="393480" progId="Equation.3">
                  <p:embed/>
                </p:oleObj>
              </mc:Choice>
              <mc:Fallback>
                <p:oleObj name="Equation" r:id="rId16" imgW="118080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796" y="3796606"/>
                        <a:ext cx="2136835" cy="7127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0"/>
            <a:ext cx="7848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</a:rPr>
              <a:t>Theorem 6.2.1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idx="1"/>
          </p:nvPr>
        </p:nvSpPr>
        <p:spPr>
          <a:xfrm>
            <a:off x="656046" y="1110343"/>
            <a:ext cx="8229600" cy="2166257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Suppose that </a:t>
            </a:r>
            <a:r>
              <a:rPr lang="en-US" sz="2400" i="1" dirty="0"/>
              <a:t>f</a:t>
            </a:r>
            <a:r>
              <a:rPr lang="en-US" sz="2400" dirty="0"/>
              <a:t> is a function for which the following hold:</a:t>
            </a:r>
          </a:p>
          <a:p>
            <a:pPr marL="457200" lvl="1" indent="0">
              <a:buNone/>
            </a:pPr>
            <a:r>
              <a:rPr lang="en-US" sz="2000" dirty="0"/>
              <a:t>(1) </a:t>
            </a:r>
            <a:r>
              <a:rPr lang="en-US" sz="2000" i="1" dirty="0"/>
              <a:t> f</a:t>
            </a:r>
            <a:r>
              <a:rPr lang="en-US" sz="2000" dirty="0"/>
              <a:t>  is continuous and </a:t>
            </a:r>
            <a:r>
              <a:rPr lang="en-US" sz="2000" i="1" dirty="0"/>
              <a:t>f</a:t>
            </a:r>
            <a:r>
              <a:rPr lang="en-US" sz="1000" i="1" dirty="0"/>
              <a:t> </a:t>
            </a:r>
            <a:r>
              <a:rPr lang="en-US" sz="2000" i="1" dirty="0">
                <a:cs typeface="Times New Roman" pitchFamily="18" charset="0"/>
              </a:rPr>
              <a:t>'</a:t>
            </a:r>
            <a:r>
              <a:rPr lang="en-US" sz="2000" dirty="0"/>
              <a:t> is piecewise continuous on [0, </a:t>
            </a:r>
            <a:r>
              <a:rPr lang="en-US" sz="2000" i="1" dirty="0"/>
              <a:t>b</a:t>
            </a:r>
            <a:r>
              <a:rPr lang="en-US" sz="2000" dirty="0"/>
              <a:t>] for all </a:t>
            </a:r>
            <a:r>
              <a:rPr lang="en-US" sz="2000" i="1" dirty="0"/>
              <a:t>b</a:t>
            </a:r>
            <a:r>
              <a:rPr lang="en-US" sz="2000" dirty="0"/>
              <a:t> &gt; 0. </a:t>
            </a:r>
          </a:p>
          <a:p>
            <a:pPr marL="457200" lvl="1" indent="0">
              <a:buNone/>
            </a:pPr>
            <a:r>
              <a:rPr lang="en-US" sz="2000" dirty="0"/>
              <a:t>(2) | </a:t>
            </a:r>
            <a:r>
              <a:rPr lang="en-US" sz="2000" i="1" dirty="0"/>
              <a:t>f</a:t>
            </a:r>
            <a:r>
              <a:rPr lang="en-US" sz="2000" dirty="0"/>
              <a:t>(</a:t>
            </a:r>
            <a:r>
              <a:rPr lang="en-US" sz="2000" i="1" dirty="0"/>
              <a:t>t</a:t>
            </a:r>
            <a:r>
              <a:rPr lang="en-US" sz="2000" dirty="0"/>
              <a:t>) | </a:t>
            </a:r>
            <a:r>
              <a:rPr lang="en-US" sz="2000" dirty="0">
                <a:sym typeface="Symbol" pitchFamily="18" charset="2"/>
              </a:rPr>
              <a:t></a:t>
            </a:r>
            <a:r>
              <a:rPr lang="en-US" sz="2000" dirty="0"/>
              <a:t> </a:t>
            </a:r>
            <a:r>
              <a:rPr lang="en-US" sz="2000" i="1" dirty="0" err="1"/>
              <a:t>Ke</a:t>
            </a:r>
            <a:r>
              <a:rPr lang="en-US" sz="2000" i="1" baseline="30000" dirty="0" err="1"/>
              <a:t>at</a:t>
            </a:r>
            <a:r>
              <a:rPr lang="en-US" sz="2000" dirty="0"/>
              <a:t> when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r>
              <a:rPr lang="en-US" sz="2000" dirty="0">
                <a:sym typeface="Symbol" pitchFamily="18" charset="2"/>
              </a:rPr>
              <a:t> </a:t>
            </a:r>
            <a:r>
              <a:rPr lang="en-US" sz="2000" i="1" dirty="0">
                <a:sym typeface="Symbol" pitchFamily="18" charset="2"/>
              </a:rPr>
              <a:t>M</a:t>
            </a:r>
            <a:r>
              <a:rPr lang="en-US" sz="2000" dirty="0">
                <a:sym typeface="Symbol" pitchFamily="18" charset="2"/>
              </a:rPr>
              <a:t>, </a:t>
            </a:r>
            <a:r>
              <a:rPr lang="en-US" sz="2000" dirty="0"/>
              <a:t>for constants </a:t>
            </a:r>
            <a:r>
              <a:rPr lang="en-US" sz="2000" i="1" dirty="0"/>
              <a:t>a</a:t>
            </a:r>
            <a:r>
              <a:rPr lang="en-US" sz="2000" dirty="0"/>
              <a:t>,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>
                <a:sym typeface="Symbol" pitchFamily="18" charset="2"/>
              </a:rPr>
              <a:t>M</a:t>
            </a:r>
            <a:r>
              <a:rPr lang="en-US" sz="2000" dirty="0">
                <a:sym typeface="Symbol" pitchFamily="18" charset="2"/>
              </a:rPr>
              <a:t>,</a:t>
            </a:r>
            <a:r>
              <a:rPr lang="en-US" sz="2000" i="1" dirty="0">
                <a:sym typeface="Symbol" pitchFamily="18" charset="2"/>
              </a:rPr>
              <a:t> </a:t>
            </a:r>
            <a:r>
              <a:rPr lang="en-US" sz="2000" dirty="0">
                <a:sym typeface="Symbol" pitchFamily="18" charset="2"/>
              </a:rPr>
              <a:t>with </a:t>
            </a:r>
            <a:r>
              <a:rPr lang="en-US" sz="2000" i="1" dirty="0"/>
              <a:t>K</a:t>
            </a:r>
            <a:r>
              <a:rPr lang="en-US" sz="2000" dirty="0"/>
              <a:t>, </a:t>
            </a:r>
            <a:r>
              <a:rPr lang="en-US" sz="2000" i="1" dirty="0">
                <a:sym typeface="Symbol" pitchFamily="18" charset="2"/>
              </a:rPr>
              <a:t>M </a:t>
            </a:r>
            <a:r>
              <a:rPr lang="en-US" sz="2000" dirty="0"/>
              <a:t>&gt; 0.</a:t>
            </a:r>
          </a:p>
          <a:p>
            <a:pPr marL="0" indent="0">
              <a:buNone/>
            </a:pPr>
            <a:r>
              <a:rPr lang="en-US" sz="2400" dirty="0">
                <a:sym typeface="Symbol" pitchFamily="18" charset="2"/>
              </a:rPr>
              <a:t>Then t</a:t>
            </a:r>
            <a:r>
              <a:rPr lang="en-US" sz="2400" dirty="0"/>
              <a:t>he Laplace Transform of </a:t>
            </a:r>
            <a:r>
              <a:rPr lang="en-US" sz="2400" i="1" dirty="0"/>
              <a:t>f</a:t>
            </a:r>
            <a:r>
              <a:rPr lang="en-US" sz="1200" i="1" dirty="0"/>
              <a:t>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exists for </a:t>
            </a:r>
            <a:r>
              <a:rPr lang="en-US" sz="2400" i="1" dirty="0">
                <a:sym typeface="Symbol" pitchFamily="18" charset="2"/>
              </a:rPr>
              <a:t>s </a:t>
            </a:r>
            <a:r>
              <a:rPr lang="en-US" sz="2400" dirty="0"/>
              <a:t>&gt; </a:t>
            </a:r>
            <a:r>
              <a:rPr lang="en-US" sz="2400" i="1" dirty="0"/>
              <a:t>a</a:t>
            </a:r>
            <a:r>
              <a:rPr lang="en-US" sz="2400" dirty="0"/>
              <a:t>, with </a:t>
            </a:r>
          </a:p>
          <a:p>
            <a:pPr marL="0" indent="0">
              <a:buNone/>
            </a:pPr>
            <a:endParaRPr lang="en-US" sz="1400" b="1" dirty="0"/>
          </a:p>
          <a:p>
            <a:endParaRPr lang="en-US" sz="800" b="1" dirty="0" smtClean="0"/>
          </a:p>
          <a:p>
            <a:endParaRPr lang="en-US" sz="800" b="1" dirty="0"/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720132"/>
              </p:ext>
            </p:extLst>
          </p:nvPr>
        </p:nvGraphicFramePr>
        <p:xfrm>
          <a:off x="2713446" y="2786743"/>
          <a:ext cx="28956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4" name="Equation" r:id="rId3" imgW="1612800" imgH="215640" progId="Equation.3">
                  <p:embed/>
                </p:oleObj>
              </mc:Choice>
              <mc:Fallback>
                <p:oleObj name="Equation" r:id="rId3" imgW="16128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3446" y="2786743"/>
                        <a:ext cx="2895600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312823"/>
              </p:ext>
            </p:extLst>
          </p:nvPr>
        </p:nvGraphicFramePr>
        <p:xfrm>
          <a:off x="1341846" y="3777343"/>
          <a:ext cx="6273800" cy="139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645" name="Equation" r:id="rId5" imgW="3416040" imgH="761760" progId="Equation.3">
                  <p:embed/>
                </p:oleObj>
              </mc:Choice>
              <mc:Fallback>
                <p:oleObj name="Equation" r:id="rId5" imgW="3416040" imgH="761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846" y="3777343"/>
                        <a:ext cx="6273800" cy="1393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80917" y="3283159"/>
            <a:ext cx="7407566" cy="2382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Proof</a:t>
            </a:r>
            <a:r>
              <a:rPr lang="en-US" dirty="0"/>
              <a:t> (outline):  For </a:t>
            </a:r>
            <a:r>
              <a:rPr lang="en-US" i="1" dirty="0"/>
              <a:t>f</a:t>
            </a:r>
            <a:r>
              <a:rPr lang="en-US" dirty="0"/>
              <a:t> and </a:t>
            </a:r>
            <a:r>
              <a:rPr lang="en-US" i="1" dirty="0"/>
              <a:t>f</a:t>
            </a:r>
            <a:r>
              <a:rPr lang="en-US" sz="1200" i="1" dirty="0"/>
              <a:t> </a:t>
            </a:r>
            <a:r>
              <a:rPr lang="en-US" i="1" dirty="0">
                <a:cs typeface="Times New Roman" pitchFamily="18" charset="0"/>
              </a:rPr>
              <a:t>'</a:t>
            </a:r>
            <a:r>
              <a:rPr lang="en-US" dirty="0"/>
              <a:t> continuous on [0, </a:t>
            </a:r>
            <a:r>
              <a:rPr lang="en-US" i="1" dirty="0"/>
              <a:t>b</a:t>
            </a:r>
            <a:r>
              <a:rPr lang="en-US" dirty="0"/>
              <a:t>], we have</a:t>
            </a:r>
          </a:p>
          <a:p>
            <a:endParaRPr lang="en-US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dirty="0"/>
              <a:t>Similarly for </a:t>
            </a:r>
            <a:r>
              <a:rPr lang="en-US" i="1" dirty="0"/>
              <a:t>f</a:t>
            </a:r>
            <a:r>
              <a:rPr lang="en-US" sz="1200" i="1" dirty="0"/>
              <a:t> </a:t>
            </a:r>
            <a:r>
              <a:rPr lang="en-US" i="1" dirty="0">
                <a:cs typeface="Times New Roman" pitchFamily="18" charset="0"/>
              </a:rPr>
              <a:t>'</a:t>
            </a:r>
            <a:r>
              <a:rPr lang="en-US" dirty="0"/>
              <a:t> piecewise continuous on [0, </a:t>
            </a:r>
            <a:r>
              <a:rPr lang="en-US" i="1" dirty="0"/>
              <a:t>b</a:t>
            </a:r>
            <a:r>
              <a:rPr lang="en-US" dirty="0"/>
              <a:t>], see text.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1905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 Laplace Transform of </a:t>
            </a:r>
            <a:r>
              <a:rPr lang="en-US" sz="3200" b="1" i="1" dirty="0">
                <a:solidFill>
                  <a:srgbClr val="2125D7"/>
                </a:solidFill>
                <a:latin typeface="+mn-lt"/>
              </a:rPr>
              <a:t>f</a:t>
            </a:r>
            <a:r>
              <a:rPr lang="en-US" sz="1800" b="1" i="1" dirty="0">
                <a:solidFill>
                  <a:srgbClr val="2125D7"/>
                </a:solidFill>
                <a:latin typeface="+mn-lt"/>
              </a:rPr>
              <a:t> </a:t>
            </a:r>
            <a:r>
              <a:rPr lang="en-US" sz="3200" b="1" i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'</a:t>
            </a:r>
            <a:r>
              <a:rPr lang="en-US" sz="3600" b="1" dirty="0">
                <a:latin typeface="+mn-lt"/>
              </a:rPr>
              <a:t> 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990600"/>
            <a:ext cx="8077200" cy="4419600"/>
          </a:xfrm>
        </p:spPr>
        <p:txBody>
          <a:bodyPr/>
          <a:lstStyle/>
          <a:p>
            <a:r>
              <a:rPr lang="en-US" sz="2400" dirty="0"/>
              <a:t>Thus if </a:t>
            </a:r>
            <a:r>
              <a:rPr lang="en-US" sz="2400" i="1" dirty="0"/>
              <a:t>f </a:t>
            </a:r>
            <a:r>
              <a:rPr lang="en-US" sz="2400" dirty="0"/>
              <a:t>and </a:t>
            </a:r>
            <a:r>
              <a:rPr lang="en-US" sz="2400" i="1" dirty="0"/>
              <a:t>f</a:t>
            </a:r>
            <a:r>
              <a:rPr lang="en-US" sz="1200" i="1" dirty="0"/>
              <a:t>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satisfy the hypotheses of Theorem 6.2.1, then </a:t>
            </a:r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Now suppose </a:t>
            </a:r>
            <a:r>
              <a:rPr lang="en-US" sz="2400" i="1" dirty="0"/>
              <a:t>f</a:t>
            </a:r>
            <a:r>
              <a:rPr lang="en-US" sz="1200" i="1" dirty="0"/>
              <a:t>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and </a:t>
            </a:r>
            <a:r>
              <a:rPr lang="en-US" sz="2400" i="1" dirty="0"/>
              <a:t>f </a:t>
            </a:r>
            <a:r>
              <a:rPr lang="en-US" sz="2400" i="1" dirty="0">
                <a:cs typeface="Times New Roman" pitchFamily="18" charset="0"/>
              </a:rPr>
              <a:t>''</a:t>
            </a:r>
            <a:r>
              <a:rPr lang="en-US" sz="2400" dirty="0"/>
              <a:t> satisfy the conditions specified for </a:t>
            </a:r>
            <a:r>
              <a:rPr lang="en-US" sz="2400" i="1" dirty="0"/>
              <a:t>f</a:t>
            </a:r>
            <a:r>
              <a:rPr lang="en-US" sz="2400" dirty="0"/>
              <a:t> and </a:t>
            </a:r>
            <a:r>
              <a:rPr lang="en-US" sz="2400" i="1" dirty="0"/>
              <a:t>f</a:t>
            </a:r>
            <a:r>
              <a:rPr lang="en-US" sz="1200" i="1" dirty="0"/>
              <a:t> </a:t>
            </a:r>
            <a:r>
              <a:rPr lang="en-US" sz="2400" i="1" dirty="0">
                <a:cs typeface="Times New Roman" pitchFamily="18" charset="0"/>
              </a:rPr>
              <a:t>'</a:t>
            </a:r>
            <a:r>
              <a:rPr lang="en-US" sz="2400" dirty="0"/>
              <a:t> of Theorem 6.2.1.  We then obtain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Similarly, we can derive an expression for </a:t>
            </a:r>
            <a:r>
              <a:rPr lang="en-US" sz="2400" i="1" dirty="0"/>
              <a:t>L</a:t>
            </a:r>
            <a:r>
              <a:rPr lang="en-US" sz="2400" dirty="0"/>
              <a:t>{</a:t>
            </a:r>
            <a:r>
              <a:rPr lang="en-US" sz="2400" i="1" dirty="0"/>
              <a:t>f</a:t>
            </a:r>
            <a:r>
              <a:rPr lang="en-US" sz="1600" i="1" dirty="0"/>
              <a:t> </a:t>
            </a:r>
            <a:r>
              <a:rPr lang="en-US" sz="2400" baseline="30000" dirty="0"/>
              <a:t>(</a:t>
            </a:r>
            <a:r>
              <a:rPr lang="en-US" sz="2400" i="1" baseline="30000" dirty="0"/>
              <a:t>n</a:t>
            </a:r>
            <a:r>
              <a:rPr lang="en-US" sz="2400" baseline="30000" dirty="0"/>
              <a:t>)</a:t>
            </a:r>
            <a:r>
              <a:rPr lang="en-US" sz="2400" dirty="0"/>
              <a:t>}, provided </a:t>
            </a:r>
            <a:r>
              <a:rPr lang="en-US" sz="2400" i="1" dirty="0"/>
              <a:t>f</a:t>
            </a:r>
            <a:r>
              <a:rPr lang="en-US" sz="2400" dirty="0"/>
              <a:t> and its derivatives satisfy suitable </a:t>
            </a:r>
            <a:r>
              <a:rPr lang="en-US" sz="2400" dirty="0" smtClean="0"/>
              <a:t>conditions</a:t>
            </a:r>
            <a:r>
              <a:rPr lang="en-US" sz="2400" dirty="0"/>
              <a:t>:</a:t>
            </a:r>
          </a:p>
        </p:txBody>
      </p:sp>
      <p:graphicFrame>
        <p:nvGraphicFramePr>
          <p:cNvPr id="19968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311038"/>
              </p:ext>
            </p:extLst>
          </p:nvPr>
        </p:nvGraphicFramePr>
        <p:xfrm>
          <a:off x="1752600" y="2971800"/>
          <a:ext cx="4343400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0" name="Equation" r:id="rId3" imgW="2222280" imgH="698400" progId="Equation.3">
                  <p:embed/>
                </p:oleObj>
              </mc:Choice>
              <mc:Fallback>
                <p:oleObj name="Equation" r:id="rId3" imgW="2222280" imgH="698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971800"/>
                        <a:ext cx="4343400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96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142136"/>
              </p:ext>
            </p:extLst>
          </p:nvPr>
        </p:nvGraphicFramePr>
        <p:xfrm>
          <a:off x="1828800" y="1524000"/>
          <a:ext cx="3124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1" name="Equation" r:id="rId5" imgW="1612800" imgH="215640" progId="Equation.3">
                  <p:embed/>
                </p:oleObj>
              </mc:Choice>
              <mc:Fallback>
                <p:oleObj name="Equation" r:id="rId5" imgW="1612800" imgH="215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524000"/>
                        <a:ext cx="3124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519135"/>
              </p:ext>
            </p:extLst>
          </p:nvPr>
        </p:nvGraphicFramePr>
        <p:xfrm>
          <a:off x="723900" y="5410200"/>
          <a:ext cx="76962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722" name="Equation" r:id="rId7" imgW="4279680" imgH="228600" progId="Equation.3">
                  <p:embed/>
                </p:oleObj>
              </mc:Choice>
              <mc:Fallback>
                <p:oleObj name="Equation" r:id="rId7" imgW="4279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5410200"/>
                        <a:ext cx="7696200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269875"/>
            <a:ext cx="7772400" cy="6096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Chapter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3 Method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4)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480332" y="990600"/>
            <a:ext cx="8001000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Consider the initial value problem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Recall from Section 3.1: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Thus</a:t>
            </a:r>
            <a:r>
              <a:rPr lang="en-US" sz="2400" i="1" dirty="0"/>
              <a:t> r</a:t>
            </a:r>
            <a:r>
              <a:rPr lang="en-US" sz="2400" baseline="-25000" dirty="0"/>
              <a:t>1</a:t>
            </a:r>
            <a:r>
              <a:rPr lang="en-US" sz="2400" dirty="0"/>
              <a:t> = -2 and </a:t>
            </a:r>
            <a:r>
              <a:rPr lang="en-US" sz="2400" i="1" dirty="0"/>
              <a:t>r</a:t>
            </a:r>
            <a:r>
              <a:rPr lang="en-US" sz="2400" baseline="-25000" dirty="0"/>
              <a:t>2 </a:t>
            </a:r>
            <a:r>
              <a:rPr lang="en-US" sz="2400" dirty="0"/>
              <a:t>= -3, and general solution has the form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Using initial conditions: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We now solve this problem using </a:t>
            </a:r>
            <a:endParaRPr lang="en-US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/>
              <a:t>     Laplace </a:t>
            </a:r>
            <a:r>
              <a:rPr lang="en-US" sz="2400" dirty="0"/>
              <a:t>Transforms.</a:t>
            </a:r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1980298"/>
              </p:ext>
            </p:extLst>
          </p:nvPr>
        </p:nvGraphicFramePr>
        <p:xfrm>
          <a:off x="2004332" y="1371600"/>
          <a:ext cx="4249737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1" name="Equation" r:id="rId3" imgW="2222280" imgH="215640" progId="Equation.3">
                  <p:embed/>
                </p:oleObj>
              </mc:Choice>
              <mc:Fallback>
                <p:oleObj name="Equation" r:id="rId3" imgW="22222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4332" y="1371600"/>
                        <a:ext cx="4249737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601934"/>
              </p:ext>
            </p:extLst>
          </p:nvPr>
        </p:nvGraphicFramePr>
        <p:xfrm>
          <a:off x="1547132" y="2209800"/>
          <a:ext cx="56038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2" name="Equation" r:id="rId5" imgW="3035160" imgH="228600" progId="Equation.3">
                  <p:embed/>
                </p:oleObj>
              </mc:Choice>
              <mc:Fallback>
                <p:oleObj name="Equation" r:id="rId5" imgW="30351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132" y="2209800"/>
                        <a:ext cx="5603875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818150"/>
              </p:ext>
            </p:extLst>
          </p:nvPr>
        </p:nvGraphicFramePr>
        <p:xfrm>
          <a:off x="1937657" y="2971800"/>
          <a:ext cx="219075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3" name="Equation" r:id="rId7" imgW="1130040" imgH="228600" progId="Equation.3">
                  <p:embed/>
                </p:oleObj>
              </mc:Choice>
              <mc:Fallback>
                <p:oleObj name="Equation" r:id="rId7" imgW="1130040" imgH="2286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7657" y="2971800"/>
                        <a:ext cx="2190750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8713328"/>
              </p:ext>
            </p:extLst>
          </p:nvPr>
        </p:nvGraphicFramePr>
        <p:xfrm>
          <a:off x="1010557" y="3810000"/>
          <a:ext cx="38417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4" name="Equation" r:id="rId9" imgW="2145960" imgH="482400" progId="Equation.3">
                  <p:embed/>
                </p:oleObj>
              </mc:Choice>
              <mc:Fallback>
                <p:oleObj name="Equation" r:id="rId9" imgW="2145960" imgH="4824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0557" y="3810000"/>
                        <a:ext cx="38417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72604"/>
              </p:ext>
            </p:extLst>
          </p:nvPr>
        </p:nvGraphicFramePr>
        <p:xfrm>
          <a:off x="1212170" y="4953000"/>
          <a:ext cx="244157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5" name="Equation" r:id="rId11" imgW="1358640" imgH="228600" progId="Equation.3">
                  <p:embed/>
                </p:oleObj>
              </mc:Choice>
              <mc:Fallback>
                <p:oleObj name="Equation" r:id="rId11" imgW="13586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2170" y="4953000"/>
                        <a:ext cx="2441575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15992" y="3096123"/>
            <a:ext cx="4062966" cy="356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07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915201"/>
              </p:ext>
            </p:extLst>
          </p:nvPr>
        </p:nvGraphicFramePr>
        <p:xfrm>
          <a:off x="5814332" y="3352800"/>
          <a:ext cx="271495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86" name="Equation" r:id="rId14" imgW="1358640" imgH="228600" progId="Equation.3">
                  <p:embed/>
                </p:oleObj>
              </mc:Choice>
              <mc:Fallback>
                <p:oleObj name="Equation" r:id="rId14" imgW="13586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332" y="3352800"/>
                        <a:ext cx="2714952" cy="457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04850" y="658586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Laplace 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Transform </a:t>
            </a:r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Method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4)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525463" y="1303746"/>
            <a:ext cx="8001000" cy="4876800"/>
          </a:xfrm>
        </p:spPr>
        <p:txBody>
          <a:bodyPr/>
          <a:lstStyle/>
          <a:p>
            <a:r>
              <a:rPr lang="en-US" sz="2400" dirty="0"/>
              <a:t>Assume that our IVP has a solution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 and that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and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i="1" dirty="0">
                <a:cs typeface="Times New Roman" pitchFamily="18" charset="0"/>
                <a:sym typeface="Symbol" pitchFamily="18" charset="2"/>
              </a:rPr>
              <a:t>''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satisfy the conditions of Corollary 6.2.2.  Then</a:t>
            </a:r>
          </a:p>
          <a:p>
            <a:endParaRPr lang="en-US" sz="2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and hence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Letting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}, we have</a:t>
            </a:r>
          </a:p>
          <a:p>
            <a:endParaRPr lang="en-US" sz="28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Substituting in the initial conditions, we obtain</a:t>
            </a: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</a:t>
            </a:r>
          </a:p>
        </p:txBody>
      </p:sp>
      <p:graphicFrame>
        <p:nvGraphicFramePr>
          <p:cNvPr id="2017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803774"/>
              </p:ext>
            </p:extLst>
          </p:nvPr>
        </p:nvGraphicFramePr>
        <p:xfrm>
          <a:off x="1368426" y="2218146"/>
          <a:ext cx="63150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09" name="Equation" r:id="rId3" imgW="3060360" imgH="203040" progId="Equation.3">
                  <p:embed/>
                </p:oleObj>
              </mc:Choice>
              <mc:Fallback>
                <p:oleObj name="Equation" r:id="rId3" imgW="30603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6" y="2218146"/>
                        <a:ext cx="631507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998674"/>
              </p:ext>
            </p:extLst>
          </p:nvPr>
        </p:nvGraphicFramePr>
        <p:xfrm>
          <a:off x="1514476" y="3056346"/>
          <a:ext cx="60229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0" name="Equation" r:id="rId5" imgW="3098520" imgH="228600" progId="Equation.3">
                  <p:embed/>
                </p:oleObj>
              </mc:Choice>
              <mc:Fallback>
                <p:oleObj name="Equation" r:id="rId5" imgW="309852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476" y="3056346"/>
                        <a:ext cx="60229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166191"/>
              </p:ext>
            </p:extLst>
          </p:nvPr>
        </p:nvGraphicFramePr>
        <p:xfrm>
          <a:off x="2125663" y="4046946"/>
          <a:ext cx="4457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1" name="Equation" r:id="rId7" imgW="2361960" imgH="228600" progId="Equation.3">
                  <p:embed/>
                </p:oleObj>
              </mc:Choice>
              <mc:Fallback>
                <p:oleObj name="Equation" r:id="rId7" imgW="236196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4046946"/>
                        <a:ext cx="4457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79164"/>
              </p:ext>
            </p:extLst>
          </p:nvPr>
        </p:nvGraphicFramePr>
        <p:xfrm>
          <a:off x="2430463" y="5037546"/>
          <a:ext cx="32194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2" name="Equation" r:id="rId9" imgW="1650960" imgH="228600" progId="Equation.3">
                  <p:embed/>
                </p:oleObj>
              </mc:Choice>
              <mc:Fallback>
                <p:oleObj name="Equation" r:id="rId9" imgW="165096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0463" y="5037546"/>
                        <a:ext cx="321945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04222"/>
              </p:ext>
            </p:extLst>
          </p:nvPr>
        </p:nvGraphicFramePr>
        <p:xfrm>
          <a:off x="2441576" y="5494746"/>
          <a:ext cx="30956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3" name="Equation" r:id="rId11" imgW="1650960" imgH="419040" progId="Equation.3">
                  <p:embed/>
                </p:oleObj>
              </mc:Choice>
              <mc:Fallback>
                <p:oleObj name="Equation" r:id="rId11" imgW="165096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6" y="5494746"/>
                        <a:ext cx="30956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278606"/>
              </p:ext>
            </p:extLst>
          </p:nvPr>
        </p:nvGraphicFramePr>
        <p:xfrm>
          <a:off x="4276725" y="135663"/>
          <a:ext cx="4249738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814" name="Equation" r:id="rId13" imgW="2222280" imgH="215640" progId="Equation.3">
                  <p:embed/>
                </p:oleObj>
              </mc:Choice>
              <mc:Fallback>
                <p:oleObj name="Equation" r:id="rId13" imgW="2222280" imgH="2156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135663"/>
                        <a:ext cx="4249738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65" name="Rectangle 1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Partial Fractions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(3 of 4)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idx="1"/>
          </p:nvPr>
        </p:nvSpPr>
        <p:spPr>
          <a:xfrm>
            <a:off x="618309" y="838200"/>
            <a:ext cx="8001000" cy="43434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Using partial fraction decomposition,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can be rewritten: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Letting s = 2, we get 1=A(3).</a:t>
            </a:r>
          </a:p>
          <a:p>
            <a:r>
              <a:rPr lang="en-US" sz="2400" dirty="0">
                <a:sym typeface="Symbol" pitchFamily="18" charset="2"/>
              </a:rPr>
              <a:t>Letting s = </a:t>
            </a:r>
            <a:r>
              <a:rPr lang="en-US" sz="2400" dirty="0" smtClean="0">
                <a:sym typeface="Symbol" pitchFamily="18" charset="2"/>
              </a:rPr>
              <a:t>−1, </a:t>
            </a:r>
            <a:r>
              <a:rPr lang="en-US" sz="2400" dirty="0">
                <a:sym typeface="Symbol" pitchFamily="18" charset="2"/>
              </a:rPr>
              <a:t>we get − </a:t>
            </a:r>
            <a:r>
              <a:rPr lang="en-US" sz="2400" dirty="0" smtClean="0">
                <a:sym typeface="Symbol" pitchFamily="18" charset="2"/>
              </a:rPr>
              <a:t>2=B(−3). So</a:t>
            </a:r>
          </a:p>
          <a:p>
            <a:pPr marL="0" indent="0">
              <a:buNone/>
            </a:pPr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Thus </a:t>
            </a: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202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295258"/>
              </p:ext>
            </p:extLst>
          </p:nvPr>
        </p:nvGraphicFramePr>
        <p:xfrm>
          <a:off x="2209800" y="1295400"/>
          <a:ext cx="40005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8" name="Equation" r:id="rId3" imgW="2133360" imgH="711000" progId="Equation.DSMT4">
                  <p:embed/>
                </p:oleObj>
              </mc:Choice>
              <mc:Fallback>
                <p:oleObj name="Equation" r:id="rId3" imgW="2133360" imgH="7110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295400"/>
                        <a:ext cx="40005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27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914443"/>
              </p:ext>
            </p:extLst>
          </p:nvPr>
        </p:nvGraphicFramePr>
        <p:xfrm>
          <a:off x="3048000" y="4247061"/>
          <a:ext cx="338137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89" name="Equation" r:id="rId5" imgW="1803240" imgH="419040" progId="Equation.3">
                  <p:embed/>
                </p:oleObj>
              </mc:Choice>
              <mc:Fallback>
                <p:oleObj name="Equation" r:id="rId5" imgW="180324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247061"/>
                        <a:ext cx="338137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539668"/>
              </p:ext>
            </p:extLst>
          </p:nvPr>
        </p:nvGraphicFramePr>
        <p:xfrm>
          <a:off x="3352800" y="3600450"/>
          <a:ext cx="2071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90" name="Equation" r:id="rId7" imgW="1104840" imgH="203040" progId="Equation.DSMT4">
                  <p:embed/>
                </p:oleObj>
              </mc:Choice>
              <mc:Fallback>
                <p:oleObj name="Equation" r:id="rId7" imgW="1104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600450"/>
                        <a:ext cx="2071688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93" name="Rectangle 17"/>
          <p:cNvSpPr>
            <a:spLocks noGrp="1" noChangeArrowheads="1"/>
          </p:cNvSpPr>
          <p:nvPr>
            <p:ph type="title"/>
          </p:nvPr>
        </p:nvSpPr>
        <p:spPr>
          <a:xfrm>
            <a:off x="431800" y="76200"/>
            <a:ext cx="7772400" cy="5334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1: Solution  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(4 of 4)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8001000" cy="5562600"/>
          </a:xfrm>
        </p:spPr>
        <p:txBody>
          <a:bodyPr/>
          <a:lstStyle/>
          <a:p>
            <a:r>
              <a:rPr lang="en-US" sz="2400" dirty="0" smtClean="0">
                <a:sym typeface="Symbol" pitchFamily="18" charset="2"/>
              </a:rPr>
              <a:t>Recalling </a:t>
            </a:r>
            <a:r>
              <a:rPr lang="en-US" sz="2400" dirty="0">
                <a:sym typeface="Symbol" pitchFamily="18" charset="2"/>
              </a:rPr>
              <a:t>from Section </a:t>
            </a:r>
            <a:r>
              <a:rPr lang="en-US" sz="2400" dirty="0" smtClean="0">
                <a:sym typeface="Symbol" pitchFamily="18" charset="2"/>
              </a:rPr>
              <a:t>6.1 or consulting a table:</a:t>
            </a:r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Thus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2400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Recalling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 =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 smtClean="0">
                <a:sym typeface="Symbol" pitchFamily="18" charset="2"/>
              </a:rPr>
              <a:t>} and using the linearity of </a:t>
            </a:r>
            <a:r>
              <a:rPr lang="en-US" sz="2400" i="1" dirty="0" smtClean="0">
                <a:sym typeface="Symbol" pitchFamily="18" charset="2"/>
              </a:rPr>
              <a:t>L</a:t>
            </a:r>
            <a:r>
              <a:rPr lang="en-US" sz="2400" dirty="0" smtClean="0">
                <a:sym typeface="Symbol" pitchFamily="18" charset="2"/>
              </a:rPr>
              <a:t>, </a:t>
            </a:r>
            <a:r>
              <a:rPr lang="en-US" sz="2400" dirty="0">
                <a:sym typeface="Symbol" pitchFamily="18" charset="2"/>
              </a:rPr>
              <a:t>we have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sz="2400" dirty="0">
                <a:sym typeface="Symbol" pitchFamily="18" charset="2"/>
              </a:rPr>
              <a:t>Applying the inverse Laplace transform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baseline="30000" dirty="0">
                <a:sym typeface="Symbol" pitchFamily="18" charset="2"/>
              </a:rPr>
              <a:t>−1</a:t>
            </a:r>
          </a:p>
          <a:p>
            <a:endParaRPr lang="en-US" sz="2400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en-US" sz="2400" dirty="0" smtClean="0">
                <a:sym typeface="Symbol" pitchFamily="18" charset="2"/>
              </a:rPr>
              <a:t>    which matches the solution we got from chap 3 methods.</a:t>
            </a:r>
          </a:p>
        </p:txBody>
      </p:sp>
      <p:graphicFrame>
        <p:nvGraphicFramePr>
          <p:cNvPr id="2037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102557"/>
              </p:ext>
            </p:extLst>
          </p:nvPr>
        </p:nvGraphicFramePr>
        <p:xfrm>
          <a:off x="1576388" y="2590800"/>
          <a:ext cx="6119812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0" name="Equation" r:id="rId3" imgW="3263760" imgH="419040" progId="Equation.3">
                  <p:embed/>
                </p:oleObj>
              </mc:Choice>
              <mc:Fallback>
                <p:oleObj name="Equation" r:id="rId3" imgW="326376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6388" y="2590800"/>
                        <a:ext cx="6119812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452014"/>
              </p:ext>
            </p:extLst>
          </p:nvPr>
        </p:nvGraphicFramePr>
        <p:xfrm>
          <a:off x="1423988" y="1371600"/>
          <a:ext cx="6638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1" name="Equation" r:id="rId5" imgW="3441600" imgH="393480" progId="Equation.3">
                  <p:embed/>
                </p:oleObj>
              </mc:Choice>
              <mc:Fallback>
                <p:oleObj name="Equation" r:id="rId5" imgW="34416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3988" y="1371600"/>
                        <a:ext cx="6638925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020183"/>
              </p:ext>
            </p:extLst>
          </p:nvPr>
        </p:nvGraphicFramePr>
        <p:xfrm>
          <a:off x="2590800" y="3937000"/>
          <a:ext cx="32480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2" name="Equation" r:id="rId7" imgW="1625400" imgH="228600" progId="Equation.3">
                  <p:embed/>
                </p:oleObj>
              </mc:Choice>
              <mc:Fallback>
                <p:oleObj name="Equation" r:id="rId7" imgW="1625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937000"/>
                        <a:ext cx="3248025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73401"/>
              </p:ext>
            </p:extLst>
          </p:nvPr>
        </p:nvGraphicFramePr>
        <p:xfrm>
          <a:off x="2590800" y="4953000"/>
          <a:ext cx="28241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33" name="Equation" r:id="rId9" imgW="1358640" imgH="228600" progId="Equation.3">
                  <p:embed/>
                </p:oleObj>
              </mc:Choice>
              <mc:Fallback>
                <p:oleObj name="Equation" r:id="rId9" imgW="135864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953000"/>
                        <a:ext cx="2824162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5400"/>
            <a:ext cx="6629400" cy="10668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General Laplace Transform Method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081314"/>
            <a:ext cx="8077200" cy="4876800"/>
          </a:xfrm>
        </p:spPr>
        <p:txBody>
          <a:bodyPr/>
          <a:lstStyle/>
          <a:p>
            <a:r>
              <a:rPr lang="en-US" sz="2400"/>
              <a:t>Consider the constant coefficient equation</a:t>
            </a:r>
          </a:p>
          <a:p>
            <a:endParaRPr lang="en-US" sz="2800"/>
          </a:p>
          <a:p>
            <a:r>
              <a:rPr lang="en-US" sz="2400"/>
              <a:t>Assume that this equation has a solution </a:t>
            </a:r>
            <a:r>
              <a:rPr lang="en-US" sz="2400" i="1"/>
              <a:t>y</a:t>
            </a:r>
            <a:r>
              <a:rPr lang="en-US" sz="2400"/>
              <a:t> =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), and that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 i="1">
                <a:cs typeface="Times New Roman" pitchFamily="18" charset="0"/>
                <a:sym typeface="Symbol" pitchFamily="18" charset="2"/>
              </a:rPr>
              <a:t>'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and </a:t>
            </a:r>
            <a:r>
              <a:rPr lang="en-US" sz="2400" i="1">
                <a:sym typeface="Symbol" pitchFamily="18" charset="2"/>
              </a:rPr>
              <a:t></a:t>
            </a:r>
            <a:r>
              <a:rPr lang="en-US" sz="2400" i="1">
                <a:cs typeface="Times New Roman" pitchFamily="18" charset="0"/>
                <a:sym typeface="Symbol" pitchFamily="18" charset="2"/>
              </a:rPr>
              <a:t>''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t</a:t>
            </a:r>
            <a:r>
              <a:rPr lang="en-US" sz="2400">
                <a:sym typeface="Symbol" pitchFamily="18" charset="2"/>
              </a:rPr>
              <a:t>) satisfy the conditions of Corollary 6.2.2.  Then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2400">
                <a:sym typeface="Symbol" pitchFamily="18" charset="2"/>
              </a:rPr>
              <a:t>If we let 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{</a:t>
            </a:r>
            <a:r>
              <a:rPr lang="en-US" sz="2400" i="1">
                <a:sym typeface="Symbol" pitchFamily="18" charset="2"/>
              </a:rPr>
              <a:t>y</a:t>
            </a:r>
            <a:r>
              <a:rPr lang="en-US" sz="2400">
                <a:sym typeface="Symbol" pitchFamily="18" charset="2"/>
              </a:rPr>
              <a:t>} and </a:t>
            </a:r>
            <a:r>
              <a:rPr lang="en-US" sz="2400" i="1">
                <a:sym typeface="Symbol" pitchFamily="18" charset="2"/>
              </a:rPr>
              <a:t>F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s</a:t>
            </a:r>
            <a:r>
              <a:rPr lang="en-US" sz="2400">
                <a:sym typeface="Symbol" pitchFamily="18" charset="2"/>
              </a:rPr>
              <a:t>) = </a:t>
            </a:r>
            <a:r>
              <a:rPr lang="en-US" sz="2400" i="1">
                <a:sym typeface="Symbol" pitchFamily="18" charset="2"/>
              </a:rPr>
              <a:t>L</a:t>
            </a:r>
            <a:r>
              <a:rPr lang="en-US" sz="2400">
                <a:sym typeface="Symbol" pitchFamily="18" charset="2"/>
              </a:rPr>
              <a:t>{ </a:t>
            </a:r>
            <a:r>
              <a:rPr lang="en-US" sz="2400" i="1">
                <a:sym typeface="Symbol" pitchFamily="18" charset="2"/>
              </a:rPr>
              <a:t>f </a:t>
            </a:r>
            <a:r>
              <a:rPr lang="en-US" sz="2400">
                <a:sym typeface="Symbol" pitchFamily="18" charset="2"/>
              </a:rPr>
              <a:t>}, then</a:t>
            </a:r>
          </a:p>
          <a:p>
            <a:endParaRPr lang="en-US" sz="2400">
              <a:sym typeface="Symbol" pitchFamily="18" charset="2"/>
            </a:endParaRPr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7380841"/>
              </p:ext>
            </p:extLst>
          </p:nvPr>
        </p:nvGraphicFramePr>
        <p:xfrm>
          <a:off x="2286000" y="1614714"/>
          <a:ext cx="2541588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0" name="Equation" r:id="rId3" imgW="1257120" imgH="203040" progId="Equation.3">
                  <p:embed/>
                </p:oleObj>
              </mc:Choice>
              <mc:Fallback>
                <p:oleObj name="Equation" r:id="rId3" imgW="1257120" imgH="203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14714"/>
                        <a:ext cx="2541588" cy="407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29309"/>
              </p:ext>
            </p:extLst>
          </p:nvPr>
        </p:nvGraphicFramePr>
        <p:xfrm>
          <a:off x="1295400" y="2910114"/>
          <a:ext cx="650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1" name="Equation" r:id="rId5" imgW="3251160" imgH="203040" progId="Equation.3">
                  <p:embed/>
                </p:oleObj>
              </mc:Choice>
              <mc:Fallback>
                <p:oleObj name="Equation" r:id="rId5" imgW="325116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910114"/>
                        <a:ext cx="650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488019"/>
              </p:ext>
            </p:extLst>
          </p:nvPr>
        </p:nvGraphicFramePr>
        <p:xfrm>
          <a:off x="1143000" y="3900714"/>
          <a:ext cx="6705600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2" name="Equation" r:id="rId7" imgW="3466800" imgH="901440" progId="Equation.3">
                  <p:embed/>
                </p:oleObj>
              </mc:Choice>
              <mc:Fallback>
                <p:oleObj name="Equation" r:id="rId7" imgW="3466800" imgH="9014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00714"/>
                        <a:ext cx="6705600" cy="174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14251" y="13063"/>
            <a:ext cx="7239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Algebraic Problem</a:t>
            </a:r>
            <a:r>
              <a:rPr lang="en-US" sz="3200" b="1" dirty="0">
                <a:latin typeface="+mn-lt"/>
                <a:cs typeface="Times New Roman" pitchFamily="18" charset="0"/>
              </a:rPr>
              <a:t> </a:t>
            </a:r>
          </a:p>
        </p:txBody>
      </p:sp>
      <p:sp>
        <p:nvSpPr>
          <p:cNvPr id="205827" name="Rectangle 1027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077200" cy="4191000"/>
          </a:xfrm>
        </p:spPr>
        <p:txBody>
          <a:bodyPr/>
          <a:lstStyle/>
          <a:p>
            <a:r>
              <a:rPr lang="en-US" sz="2400" dirty="0">
                <a:sym typeface="Symbol" pitchFamily="18" charset="2"/>
              </a:rPr>
              <a:t>Thus the differential equation has been transformed into </a:t>
            </a:r>
            <a:r>
              <a:rPr lang="en-US" sz="2400" dirty="0" smtClean="0">
                <a:sym typeface="Symbol" pitchFamily="18" charset="2"/>
              </a:rPr>
              <a:t>the </a:t>
            </a:r>
            <a:r>
              <a:rPr lang="en-US" sz="2400" dirty="0">
                <a:sym typeface="Symbol" pitchFamily="18" charset="2"/>
              </a:rPr>
              <a:t>algebraic equation</a:t>
            </a:r>
          </a:p>
          <a:p>
            <a:endParaRPr lang="en-US" sz="2400" dirty="0">
              <a:sym typeface="Symbol" pitchFamily="18" charset="2"/>
            </a:endParaRPr>
          </a:p>
          <a:p>
            <a:endParaRPr lang="en-US" sz="800" dirty="0" smtClean="0">
              <a:sym typeface="Symbol" pitchFamily="18" charset="2"/>
            </a:endParaRPr>
          </a:p>
          <a:p>
            <a:endParaRPr lang="en-US" sz="800" dirty="0">
              <a:sym typeface="Symbol" pitchFamily="18" charset="2"/>
            </a:endParaRPr>
          </a:p>
          <a:p>
            <a:endParaRPr lang="en-US" sz="800" dirty="0" smtClean="0">
              <a:sym typeface="Symbol" pitchFamily="18" charset="2"/>
            </a:endParaRPr>
          </a:p>
          <a:p>
            <a:endParaRPr lang="en-US" sz="800" dirty="0">
              <a:sym typeface="Symbol" pitchFamily="18" charset="2"/>
            </a:endParaRPr>
          </a:p>
          <a:p>
            <a:pPr>
              <a:buFontTx/>
              <a:buNone/>
            </a:pPr>
            <a:r>
              <a:rPr lang="en-US" sz="2400" dirty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for </a:t>
            </a:r>
            <a:r>
              <a:rPr lang="en-US" sz="2400" dirty="0">
                <a:sym typeface="Symbol" pitchFamily="18" charset="2"/>
              </a:rPr>
              <a:t>which we seek </a:t>
            </a:r>
            <a:r>
              <a:rPr lang="en-US" sz="2400" i="1" dirty="0"/>
              <a:t>y</a:t>
            </a:r>
            <a:r>
              <a:rPr lang="en-US" sz="2400" dirty="0"/>
              <a:t> = 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 such that </a:t>
            </a:r>
            <a:r>
              <a:rPr lang="en-US" sz="2400" i="1" dirty="0">
                <a:sym typeface="Symbol" pitchFamily="18" charset="2"/>
              </a:rPr>
              <a:t>L</a:t>
            </a:r>
            <a:r>
              <a:rPr lang="en-US" sz="2400" dirty="0">
                <a:sym typeface="Symbol" pitchFamily="18" charset="2"/>
              </a:rPr>
              <a:t>{</a:t>
            </a:r>
            <a:r>
              <a:rPr lang="en-US" sz="2400" i="1" dirty="0">
                <a:sym typeface="Symbol" pitchFamily="18" charset="2"/>
              </a:rPr>
              <a:t>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t</a:t>
            </a:r>
            <a:r>
              <a:rPr lang="en-US" sz="2400" dirty="0">
                <a:sym typeface="Symbol" pitchFamily="18" charset="2"/>
              </a:rPr>
              <a:t>)} = </a:t>
            </a:r>
            <a:r>
              <a:rPr lang="en-US" sz="2400" i="1" dirty="0">
                <a:sym typeface="Symbol" pitchFamily="18" charset="2"/>
              </a:rPr>
              <a:t>Y</a:t>
            </a:r>
            <a:r>
              <a:rPr lang="en-US" sz="2400" dirty="0">
                <a:sym typeface="Symbol" pitchFamily="18" charset="2"/>
              </a:rPr>
              <a:t>(</a:t>
            </a:r>
            <a:r>
              <a:rPr lang="en-US" sz="2400" i="1" dirty="0">
                <a:sym typeface="Symbol" pitchFamily="18" charset="2"/>
              </a:rPr>
              <a:t>s</a:t>
            </a:r>
            <a:r>
              <a:rPr lang="en-US" sz="2400" dirty="0">
                <a:sym typeface="Symbol" pitchFamily="18" charset="2"/>
              </a:rPr>
              <a:t>).</a:t>
            </a:r>
          </a:p>
          <a:p>
            <a:endParaRPr lang="en-US" sz="800" dirty="0" smtClean="0">
              <a:sym typeface="Symbol" pitchFamily="18" charset="2"/>
            </a:endParaRPr>
          </a:p>
          <a:p>
            <a:endParaRPr lang="en-US" sz="8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Note </a:t>
            </a:r>
            <a:r>
              <a:rPr lang="en-US" sz="2400" dirty="0">
                <a:sym typeface="Symbol" pitchFamily="18" charset="2"/>
              </a:rPr>
              <a:t>that we do not need to solve the homogeneous and </a:t>
            </a:r>
            <a:r>
              <a:rPr lang="en-US" sz="2400" dirty="0" err="1">
                <a:sym typeface="Symbol" pitchFamily="18" charset="2"/>
              </a:rPr>
              <a:t>nonhomogeneous</a:t>
            </a:r>
            <a:r>
              <a:rPr lang="en-US" sz="2400" dirty="0">
                <a:sym typeface="Symbol" pitchFamily="18" charset="2"/>
              </a:rPr>
              <a:t> equations separately, nor do we have a separate step for using the initial conditions to determine the values of the coefficients in the general solution.</a:t>
            </a:r>
          </a:p>
        </p:txBody>
      </p:sp>
      <p:graphicFrame>
        <p:nvGraphicFramePr>
          <p:cNvPr id="205832" name="Object 10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871289"/>
              </p:ext>
            </p:extLst>
          </p:nvPr>
        </p:nvGraphicFramePr>
        <p:xfrm>
          <a:off x="1371600" y="1905000"/>
          <a:ext cx="4786313" cy="624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4" name="Equation" r:id="rId3" imgW="2552400" imgH="393480" progId="Equation.3">
                  <p:embed/>
                </p:oleObj>
              </mc:Choice>
              <mc:Fallback>
                <p:oleObj name="Equation" r:id="rId3" imgW="2552400" imgH="393480" progId="Equation.3">
                  <p:embed/>
                  <p:pic>
                    <p:nvPicPr>
                      <p:cNvPr id="0" name="Picture 10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4786313" cy="62462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889</Words>
  <Application>Microsoft Office PowerPoint</Application>
  <PresentationFormat>On-screen Show (4:3)</PresentationFormat>
  <Paragraphs>157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Symbol</vt:lpstr>
      <vt:lpstr>Times</vt:lpstr>
      <vt:lpstr>Times New Roman</vt:lpstr>
      <vt:lpstr>Office Theme</vt:lpstr>
      <vt:lpstr>Equation</vt:lpstr>
      <vt:lpstr>MathType 5.0 Equation</vt:lpstr>
      <vt:lpstr>Boyce/DiPrima 10th ed, Ch 6.2:   Solution of Initial Value Problems   Elementary Differential Equations and Boundary Value Problems, 10th edition, by William E. Boyce and Richard C. DiPrima, ©2013 by John Wiley &amp; Sons, Inc.</vt:lpstr>
      <vt:lpstr>Theorem 6.2.1</vt:lpstr>
      <vt:lpstr>The Laplace Transform of f ' </vt:lpstr>
      <vt:lpstr>Example 1: Chapter 3 Method  (1 of 4)</vt:lpstr>
      <vt:lpstr>Example 1: Laplace Transform Method   (2 of 4)</vt:lpstr>
      <vt:lpstr>Example 1: Partial Fractions    (3 of 4)</vt:lpstr>
      <vt:lpstr>Example 1: Solution    (4 of 4)</vt:lpstr>
      <vt:lpstr>General Laplace Transform Method</vt:lpstr>
      <vt:lpstr>Algebraic Problem </vt:lpstr>
      <vt:lpstr>Characteristic Polynomial </vt:lpstr>
      <vt:lpstr>Inverse Problem</vt:lpstr>
      <vt:lpstr>Linearity of the Inverse Transform</vt:lpstr>
      <vt:lpstr>Example 2: Nonhomogeneous Problem  (1 of 2)</vt:lpstr>
      <vt:lpstr>PowerPoint Presentation</vt:lpstr>
      <vt:lpstr>Example 3:  Solving a 4th Order IVP (1 of 2)</vt:lpstr>
      <vt:lpstr>Example 3:  Solving a 4th Order IVP (2 of 2)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Next Step</cp:lastModifiedBy>
  <cp:revision>1039</cp:revision>
  <cp:lastPrinted>1601-01-01T00:00:00Z</cp:lastPrinted>
  <dcterms:created xsi:type="dcterms:W3CDTF">2001-08-11T18:03:30Z</dcterms:created>
  <dcterms:modified xsi:type="dcterms:W3CDTF">2013-11-19T14:32:48Z</dcterms:modified>
</cp:coreProperties>
</file>