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17"/>
  </p:handoutMasterIdLst>
  <p:sldIdLst>
    <p:sldId id="304" r:id="rId2"/>
    <p:sldId id="387" r:id="rId3"/>
    <p:sldId id="381" r:id="rId4"/>
    <p:sldId id="373" r:id="rId5"/>
    <p:sldId id="382" r:id="rId6"/>
    <p:sldId id="383" r:id="rId7"/>
    <p:sldId id="364" r:id="rId8"/>
    <p:sldId id="361" r:id="rId9"/>
    <p:sldId id="365" r:id="rId10"/>
    <p:sldId id="377" r:id="rId11"/>
    <p:sldId id="378" r:id="rId12"/>
    <p:sldId id="386" r:id="rId13"/>
    <p:sldId id="379" r:id="rId14"/>
    <p:sldId id="372" r:id="rId15"/>
    <p:sldId id="38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0" autoAdjust="0"/>
    <p:restoredTop sz="90929"/>
  </p:normalViewPr>
  <p:slideViewPr>
    <p:cSldViewPr>
      <p:cViewPr varScale="1">
        <p:scale>
          <a:sx n="73" d="100"/>
          <a:sy n="73" d="100"/>
        </p:scale>
        <p:origin x="8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fld id="{2007CAC4-7073-47B3-A8E1-26440F9BED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24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F54B-5E7A-4F7F-B4BE-940F15DF75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6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2BED-7B2A-4655-A203-FDBBC96CE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0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5E13-1B10-409A-A071-48A84E11B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7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71CF-A901-4FDD-AE4B-9AB3D2ADA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7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863D-AF82-4400-8387-68D2AE0AA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3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3B5A-E163-458B-B266-E440AD1C5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DD55-AC77-47A8-B8FE-5BF63D40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5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DFF2-A9B2-43E9-9DA3-1795BF9711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7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88DF-3770-46A0-82AA-196BD3706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0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E607-4CED-4D75-9D3E-C1F9EBD2E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7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0623-AD25-405F-A308-DABF8AF54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5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3F8D2-A793-468E-9810-8293D2D7D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6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jpeg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>Boyce/</a:t>
            </a:r>
            <a:r>
              <a:rPr lang="en-US" sz="3200" b="1" dirty="0" err="1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>DiPrima</a:t>
            </a:r>
            <a:r>
              <a:rPr lang="en-US" sz="3200" b="1" dirty="0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> 10</a:t>
            </a:r>
            <a:r>
              <a:rPr lang="en-US" sz="3200" b="1" baseline="30000" dirty="0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>th</a:t>
            </a:r>
            <a:r>
              <a:rPr lang="en-US" sz="3200" b="1" dirty="0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>ed</a:t>
            </a:r>
            <a:r>
              <a:rPr lang="en-US" sz="3200" b="1" dirty="0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>Ch</a:t>
            </a:r>
            <a:r>
              <a:rPr lang="en-US" sz="3200" b="1" dirty="0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> 6.1:  Definition of Laplace Transform</a:t>
            </a:r>
            <a:r>
              <a:rPr lang="en-US" sz="800" b="1" dirty="0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</a:br>
            <a:r>
              <a:rPr lang="en-US" sz="1100" dirty="0" smtClean="0"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latin typeface="+mn-lt"/>
              </a:rPr>
              <a:t>th</a:t>
            </a:r>
            <a:r>
              <a:rPr lang="en-US" sz="1100" dirty="0" smtClean="0">
                <a:latin typeface="+mn-lt"/>
              </a:rPr>
              <a:t> edition,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</a:t>
            </a:r>
            <a:r>
              <a:rPr lang="en-US" sz="1100" smtClean="0">
                <a:latin typeface="+mn-lt"/>
              </a:rPr>
              <a:t>©2013 by </a:t>
            </a:r>
            <a:r>
              <a:rPr lang="en-US" sz="1100" dirty="0" smtClean="0">
                <a:latin typeface="+mn-lt"/>
              </a:rPr>
              <a:t>John Wiley &amp; Sons, Inc.</a:t>
            </a:r>
            <a:endParaRPr lang="en-US" sz="1100" b="1" dirty="0" smtClean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2296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Many practical engineering problems involve mechanical or electrical systems acted upon by discontinuous or impulsive forcing terms.  </a:t>
            </a:r>
          </a:p>
          <a:p>
            <a:pPr eaLnBrk="1" hangingPunct="1"/>
            <a:r>
              <a:rPr lang="en-US" sz="2400" dirty="0" smtClean="0"/>
              <a:t>For such problems the methods described in Chapter 3 are difficult to apply.  </a:t>
            </a:r>
          </a:p>
          <a:p>
            <a:pPr eaLnBrk="1" hangingPunct="1"/>
            <a:r>
              <a:rPr lang="en-US" sz="2400" dirty="0" smtClean="0"/>
              <a:t>In this chapter we use the Laplace transform to convert a problem for an unknown function </a:t>
            </a:r>
            <a:r>
              <a:rPr lang="en-US" sz="2400" i="1" dirty="0" smtClean="0"/>
              <a:t>f</a:t>
            </a:r>
            <a:r>
              <a:rPr lang="en-US" sz="2400" dirty="0" smtClean="0"/>
              <a:t> into a simpler problem    for </a:t>
            </a:r>
            <a:r>
              <a:rPr lang="en-US" sz="2400" i="1" dirty="0" smtClean="0"/>
              <a:t>F</a:t>
            </a:r>
            <a:r>
              <a:rPr lang="en-US" sz="2400" dirty="0" smtClean="0"/>
              <a:t>, solve for </a:t>
            </a:r>
            <a:r>
              <a:rPr lang="en-US" sz="2400" i="1" dirty="0" smtClean="0"/>
              <a:t>F</a:t>
            </a:r>
            <a:r>
              <a:rPr lang="en-US" sz="2400" dirty="0" smtClean="0"/>
              <a:t>, and then recover </a:t>
            </a:r>
            <a:r>
              <a:rPr lang="en-US" sz="2400" i="1" dirty="0" smtClean="0"/>
              <a:t>f</a:t>
            </a:r>
            <a:r>
              <a:rPr lang="en-US" sz="2400" dirty="0" smtClean="0"/>
              <a:t> from its transform </a:t>
            </a:r>
            <a:r>
              <a:rPr lang="en-US" sz="2400" i="1" dirty="0" smtClean="0"/>
              <a:t>F</a:t>
            </a:r>
            <a:r>
              <a:rPr lang="en-US" sz="2400" dirty="0" smtClean="0"/>
              <a:t>.  </a:t>
            </a:r>
          </a:p>
          <a:p>
            <a:pPr eaLnBrk="1" hangingPunct="1"/>
            <a:r>
              <a:rPr lang="en-US" sz="2400" dirty="0" smtClean="0"/>
              <a:t>Given a known function </a:t>
            </a:r>
            <a:r>
              <a:rPr lang="en-US" sz="2400" i="1" dirty="0" smtClean="0"/>
              <a:t>K</a:t>
            </a:r>
            <a:r>
              <a:rPr lang="en-US" sz="2400" dirty="0" smtClean="0"/>
              <a:t>(</a:t>
            </a:r>
            <a:r>
              <a:rPr lang="en-US" sz="2400" i="1" dirty="0" err="1" smtClean="0"/>
              <a:t>s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t</a:t>
            </a:r>
            <a:r>
              <a:rPr lang="en-US" sz="2400" dirty="0" smtClean="0"/>
              <a:t>), an </a:t>
            </a:r>
            <a:r>
              <a:rPr lang="en-US" sz="2400" b="1" dirty="0" smtClean="0"/>
              <a:t>integral transform</a:t>
            </a:r>
            <a:r>
              <a:rPr lang="en-US" sz="2400" dirty="0" smtClean="0"/>
              <a:t> of a function </a:t>
            </a:r>
            <a:r>
              <a:rPr lang="en-US" sz="2400" i="1" dirty="0" smtClean="0"/>
              <a:t>f</a:t>
            </a:r>
            <a:r>
              <a:rPr lang="en-US" sz="2400" dirty="0" smtClean="0"/>
              <a:t> is a relation of the form </a:t>
            </a:r>
          </a:p>
        </p:txBody>
      </p:sp>
      <p:graphicFrame>
        <p:nvGraphicFramePr>
          <p:cNvPr id="102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138078"/>
              </p:ext>
            </p:extLst>
          </p:nvPr>
        </p:nvGraphicFramePr>
        <p:xfrm>
          <a:off x="904875" y="5638800"/>
          <a:ext cx="67246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3073320" imgH="330120" progId="Equation.DSMT4">
                  <p:embed/>
                </p:oleObj>
              </mc:Choice>
              <mc:Fallback>
                <p:oleObj name="Equation" r:id="rId3" imgW="3073320" imgH="33012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5638800"/>
                        <a:ext cx="6724650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4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20189" y="1143000"/>
            <a:ext cx="8077200" cy="685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Let </a:t>
            </a:r>
            <a:r>
              <a:rPr lang="en-US" sz="2400" i="1" dirty="0" smtClean="0"/>
              <a:t>f</a:t>
            </a:r>
            <a:r>
              <a:rPr lang="en-US" sz="2400" dirty="0" smtClean="0"/>
              <a:t> (</a:t>
            </a:r>
            <a:r>
              <a:rPr lang="en-US" sz="2400" i="1" dirty="0" smtClean="0"/>
              <a:t>t</a:t>
            </a:r>
            <a:r>
              <a:rPr lang="en-US" sz="2400" dirty="0" smtClean="0"/>
              <a:t>) = 1 for </a:t>
            </a:r>
            <a:r>
              <a:rPr lang="en-US" sz="2400" i="1" dirty="0" smtClean="0"/>
              <a:t>t </a:t>
            </a:r>
            <a:r>
              <a:rPr lang="en-US" sz="2400" dirty="0" smtClean="0">
                <a:sym typeface="Symbol" pitchFamily="18" charset="2"/>
              </a:rPr>
              <a:t> </a:t>
            </a:r>
            <a:r>
              <a:rPr lang="en-US" sz="2400" dirty="0" smtClean="0"/>
              <a:t>0.  Then the Laplace transform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 of </a:t>
            </a: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1200" dirty="0" smtClean="0"/>
              <a:t> </a:t>
            </a:r>
            <a:r>
              <a:rPr lang="en-US" sz="2400" dirty="0" smtClean="0"/>
              <a:t>is: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46884"/>
              </p:ext>
            </p:extLst>
          </p:nvPr>
        </p:nvGraphicFramePr>
        <p:xfrm>
          <a:off x="1258389" y="1828800"/>
          <a:ext cx="2379663" cy="327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1193760" imgH="1650960" progId="Equation.3">
                  <p:embed/>
                </p:oleObj>
              </mc:Choice>
              <mc:Fallback>
                <p:oleObj name="Equation" r:id="rId3" imgW="1193760" imgH="1650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389" y="1828800"/>
                        <a:ext cx="2379663" cy="327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5</a:t>
            </a:r>
            <a:endParaRPr lang="en-US" sz="3200" b="1" i="1" baseline="30000" dirty="0" smtClean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24317" y="1110343"/>
            <a:ext cx="8153400" cy="56605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Let </a:t>
            </a:r>
            <a:r>
              <a:rPr lang="en-US" sz="2400" i="1" dirty="0" smtClean="0"/>
              <a:t>f</a:t>
            </a:r>
            <a:r>
              <a:rPr lang="en-US" sz="2400" dirty="0" smtClean="0"/>
              <a:t> (</a:t>
            </a:r>
            <a:r>
              <a:rPr lang="en-US" sz="2400" i="1" dirty="0" smtClean="0"/>
              <a:t>t</a:t>
            </a:r>
            <a:r>
              <a:rPr lang="en-US" sz="2400" dirty="0" smtClean="0"/>
              <a:t>) = </a:t>
            </a:r>
            <a:r>
              <a:rPr lang="en-US" sz="2400" i="1" dirty="0" smtClean="0"/>
              <a:t>e</a:t>
            </a:r>
            <a:r>
              <a:rPr lang="en-US" sz="2400" i="1" baseline="30000" dirty="0" smtClean="0"/>
              <a:t>at</a:t>
            </a:r>
            <a:r>
              <a:rPr lang="en-US" sz="2400" dirty="0" smtClean="0"/>
              <a:t> for </a:t>
            </a:r>
            <a:r>
              <a:rPr lang="en-US" sz="2400" i="1" dirty="0" smtClean="0"/>
              <a:t>t </a:t>
            </a:r>
            <a:r>
              <a:rPr lang="en-US" sz="2400" dirty="0" smtClean="0">
                <a:sym typeface="Symbol" pitchFamily="18" charset="2"/>
              </a:rPr>
              <a:t> </a:t>
            </a:r>
            <a:r>
              <a:rPr lang="en-US" sz="2400" dirty="0" smtClean="0"/>
              <a:t>0. Then the Laplace transform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 of </a:t>
            </a: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1200" dirty="0" smtClean="0"/>
              <a:t> </a:t>
            </a:r>
            <a:r>
              <a:rPr lang="en-US" sz="2400" dirty="0" smtClean="0"/>
              <a:t>is:</a:t>
            </a:r>
          </a:p>
          <a:p>
            <a:pPr eaLnBrk="1" hangingPunct="1"/>
            <a:endParaRPr lang="en-US" sz="2400" dirty="0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568092"/>
              </p:ext>
            </p:extLst>
          </p:nvPr>
        </p:nvGraphicFramePr>
        <p:xfrm>
          <a:off x="1262517" y="1796143"/>
          <a:ext cx="2960688" cy="327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1485720" imgH="1650960" progId="Equation.3">
                  <p:embed/>
                </p:oleObj>
              </mc:Choice>
              <mc:Fallback>
                <p:oleObj name="Equation" r:id="rId3" imgW="1485720" imgH="1650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517" y="1796143"/>
                        <a:ext cx="2960688" cy="327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6</a:t>
            </a:r>
            <a:endParaRPr lang="en-US" sz="3200" b="1" dirty="0" smtClean="0">
              <a:latin typeface="+mn-lt"/>
            </a:endParaRPr>
          </a:p>
        </p:txBody>
      </p:sp>
      <p:sp>
        <p:nvSpPr>
          <p:cNvPr id="11269" name="Content Placeholder 2"/>
          <p:cNvSpPr>
            <a:spLocks noGrp="1"/>
          </p:cNvSpPr>
          <p:nvPr>
            <p:ph idx="1"/>
          </p:nvPr>
        </p:nvSpPr>
        <p:spPr>
          <a:xfrm>
            <a:off x="721632" y="990600"/>
            <a:ext cx="7769225" cy="455771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Consider the following piecewise-defined function </a:t>
            </a:r>
            <a:r>
              <a:rPr lang="en-US" sz="2400" i="1" dirty="0" smtClean="0"/>
              <a:t>f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/>
              <a:t>	where k is a constant. This represents a unit impulse.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Noting that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is piecewise continuous, we can compute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its Laplace transform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800" dirty="0" smtClean="0"/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2400" dirty="0" smtClean="0"/>
              <a:t>Observe that this result does not depend on k, the function value at the point of discontinuity.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59707"/>
              </p:ext>
            </p:extLst>
          </p:nvPr>
        </p:nvGraphicFramePr>
        <p:xfrm>
          <a:off x="1464582" y="3871912"/>
          <a:ext cx="6059487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3" imgW="3162240" imgH="419040" progId="Equation.3">
                  <p:embed/>
                </p:oleObj>
              </mc:Choice>
              <mc:Fallback>
                <p:oleObj name="Equation" r:id="rId3" imgW="316224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4582" y="3871912"/>
                        <a:ext cx="6059487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924646"/>
              </p:ext>
            </p:extLst>
          </p:nvPr>
        </p:nvGraphicFramePr>
        <p:xfrm>
          <a:off x="2567894" y="1455737"/>
          <a:ext cx="2573338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5" imgW="1473120" imgH="711000" progId="Equation.3">
                  <p:embed/>
                </p:oleObj>
              </mc:Choice>
              <mc:Fallback>
                <p:oleObj name="Equation" r:id="rId5" imgW="147312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894" y="1455737"/>
                        <a:ext cx="2573338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9144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7</a:t>
            </a:r>
            <a:endParaRPr lang="en-US" sz="3200" b="1" dirty="0" smtClean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4876800"/>
          </a:xfrm>
        </p:spPr>
        <p:txBody>
          <a:bodyPr/>
          <a:lstStyle/>
          <a:p>
            <a:pPr eaLnBrk="1" hangingPunct="1"/>
            <a:r>
              <a:rPr lang="en-US" sz="2200" smtClean="0"/>
              <a:t>Let </a:t>
            </a:r>
            <a:r>
              <a:rPr lang="en-US" sz="2200" i="1" smtClean="0"/>
              <a:t>f</a:t>
            </a:r>
            <a:r>
              <a:rPr lang="en-US" sz="2200" smtClean="0"/>
              <a:t> (</a:t>
            </a:r>
            <a:r>
              <a:rPr lang="en-US" sz="2200" i="1" smtClean="0"/>
              <a:t>t</a:t>
            </a:r>
            <a:r>
              <a:rPr lang="en-US" sz="2200" smtClean="0"/>
              <a:t>) = sin(</a:t>
            </a:r>
            <a:r>
              <a:rPr lang="en-US" sz="2200" i="1" smtClean="0"/>
              <a:t>at</a:t>
            </a:r>
            <a:r>
              <a:rPr lang="en-US" sz="2200" smtClean="0"/>
              <a:t>) for </a:t>
            </a:r>
            <a:r>
              <a:rPr lang="en-US" sz="2200" i="1" smtClean="0"/>
              <a:t>t </a:t>
            </a:r>
            <a:r>
              <a:rPr lang="en-US" sz="2200" smtClean="0">
                <a:sym typeface="Symbol" pitchFamily="18" charset="2"/>
              </a:rPr>
              <a:t> </a:t>
            </a:r>
            <a:r>
              <a:rPr lang="en-US" sz="2200" smtClean="0"/>
              <a:t>0.  Using integration by parts twice, the Laplace transform </a:t>
            </a:r>
            <a:r>
              <a:rPr lang="en-US" sz="2200" i="1" smtClean="0"/>
              <a:t>F</a:t>
            </a:r>
            <a:r>
              <a:rPr lang="en-US" sz="2200" smtClean="0"/>
              <a:t>(</a:t>
            </a:r>
            <a:r>
              <a:rPr lang="en-US" sz="2200" i="1" smtClean="0"/>
              <a:t>s</a:t>
            </a:r>
            <a:r>
              <a:rPr lang="en-US" sz="2200" smtClean="0"/>
              <a:t>) of </a:t>
            </a:r>
            <a:r>
              <a:rPr lang="en-US" sz="2200" i="1" smtClean="0"/>
              <a:t>f</a:t>
            </a:r>
            <a:r>
              <a:rPr lang="en-US" sz="2200" smtClean="0"/>
              <a:t>  is found as follows: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985435"/>
              </p:ext>
            </p:extLst>
          </p:nvPr>
        </p:nvGraphicFramePr>
        <p:xfrm>
          <a:off x="914400" y="1676400"/>
          <a:ext cx="6361113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3352680" imgH="2082600" progId="Equation.3">
                  <p:embed/>
                </p:oleObj>
              </mc:Choice>
              <mc:Fallback>
                <p:oleObj name="Equation" r:id="rId3" imgW="3352680" imgH="20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6361113" cy="393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0"/>
            <a:ext cx="8229600" cy="80327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Linearity of the Laplace Transform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03275"/>
            <a:ext cx="82296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Suppose  </a:t>
            </a:r>
            <a:r>
              <a:rPr lang="en-US" sz="2400" i="1" dirty="0" smtClean="0"/>
              <a:t>f</a:t>
            </a:r>
            <a:r>
              <a:rPr lang="en-US" sz="2400" dirty="0" smtClean="0"/>
              <a:t> and </a:t>
            </a:r>
            <a:r>
              <a:rPr lang="en-US" sz="2400" i="1" dirty="0" smtClean="0"/>
              <a:t>g</a:t>
            </a:r>
            <a:r>
              <a:rPr lang="en-US" sz="2400" dirty="0" smtClean="0"/>
              <a:t> are functions whose Laplace transforms exist for </a:t>
            </a:r>
            <a:r>
              <a:rPr lang="en-US" sz="2400" i="1" dirty="0" smtClean="0">
                <a:sym typeface="Symbol" pitchFamily="18" charset="2"/>
              </a:rPr>
              <a:t>s </a:t>
            </a:r>
            <a:r>
              <a:rPr lang="en-US" sz="2400" dirty="0" smtClean="0"/>
              <a:t>&gt;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</a:t>
            </a:r>
            <a:r>
              <a:rPr lang="en-US" sz="2400" i="1" dirty="0" smtClean="0">
                <a:sym typeface="Symbol" pitchFamily="18" charset="2"/>
              </a:rPr>
              <a:t>s </a:t>
            </a:r>
            <a:r>
              <a:rPr lang="en-US" sz="2400" dirty="0" smtClean="0"/>
              <a:t>&gt;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respectively.</a:t>
            </a:r>
          </a:p>
          <a:p>
            <a:pPr eaLnBrk="1" hangingPunct="1"/>
            <a:r>
              <a:rPr lang="en-US" sz="2400" dirty="0" smtClean="0"/>
              <a:t>Then, for </a:t>
            </a:r>
            <a:r>
              <a:rPr lang="en-US" sz="2400" i="1" dirty="0" smtClean="0"/>
              <a:t>s </a:t>
            </a:r>
            <a:r>
              <a:rPr lang="en-US" sz="2400" dirty="0" smtClean="0"/>
              <a:t>greater than the maximum of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the Laplace transform of 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1 </a:t>
            </a:r>
            <a:r>
              <a:rPr lang="en-US" sz="2400" i="1" dirty="0" smtClean="0"/>
              <a:t>f 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 + 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exists.  That is,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12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with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572506"/>
              </p:ext>
            </p:extLst>
          </p:nvPr>
        </p:nvGraphicFramePr>
        <p:xfrm>
          <a:off x="814388" y="2479675"/>
          <a:ext cx="65817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3" imgW="3327120" imgH="330120" progId="Equation.3">
                  <p:embed/>
                </p:oleObj>
              </mc:Choice>
              <mc:Fallback>
                <p:oleObj name="Equation" r:id="rId3" imgW="3327120" imgH="33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2479675"/>
                        <a:ext cx="658177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97000"/>
              </p:ext>
            </p:extLst>
          </p:nvPr>
        </p:nvGraphicFramePr>
        <p:xfrm>
          <a:off x="814388" y="3546475"/>
          <a:ext cx="65055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5" imgW="3288960" imgH="558720" progId="Equation.3">
                  <p:embed/>
                </p:oleObj>
              </mc:Choice>
              <mc:Fallback>
                <p:oleObj name="Equation" r:id="rId5" imgW="3288960" imgH="558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3546475"/>
                        <a:ext cx="6505575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8</a:t>
            </a:r>
            <a:endParaRPr lang="en-US" sz="3200" b="1" dirty="0" smtClean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33379"/>
            <a:ext cx="82296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Let </a:t>
            </a:r>
            <a:r>
              <a:rPr lang="en-US" sz="2400" i="1" dirty="0" smtClean="0">
                <a:cs typeface="Times New Roman" pitchFamily="18" charset="0"/>
              </a:rPr>
              <a:t>f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i="1" dirty="0" smtClean="0">
                <a:cs typeface="Times New Roman" pitchFamily="18" charset="0"/>
              </a:rPr>
              <a:t>t</a:t>
            </a:r>
            <a:r>
              <a:rPr lang="en-US" sz="2400" dirty="0" smtClean="0">
                <a:cs typeface="Times New Roman" pitchFamily="18" charset="0"/>
              </a:rPr>
              <a:t>) = 5</a:t>
            </a:r>
            <a:r>
              <a:rPr lang="en-US" sz="2400" i="1" dirty="0" smtClean="0"/>
              <a:t>e</a:t>
            </a:r>
            <a:r>
              <a:rPr lang="en-US" sz="2400" i="1" baseline="30000" dirty="0"/>
              <a:t>−</a:t>
            </a:r>
            <a:r>
              <a:rPr lang="en-US" sz="2400" baseline="30000" dirty="0" smtClean="0"/>
              <a:t>2</a:t>
            </a:r>
            <a:r>
              <a:rPr lang="en-US" sz="2400" i="1" baseline="30000" dirty="0" smtClean="0"/>
              <a:t>t</a:t>
            </a:r>
            <a:r>
              <a:rPr lang="en-US" sz="2400" dirty="0" smtClean="0">
                <a:cs typeface="Times New Roman" pitchFamily="18" charset="0"/>
              </a:rPr>
              <a:t> − 3</a:t>
            </a:r>
            <a:r>
              <a:rPr lang="en-US" sz="2400" dirty="0" smtClean="0"/>
              <a:t>sin(4</a:t>
            </a:r>
            <a:r>
              <a:rPr lang="en-US" sz="2400" i="1" dirty="0" smtClean="0"/>
              <a:t>t</a:t>
            </a:r>
            <a:r>
              <a:rPr lang="en-US" sz="2400" dirty="0" smtClean="0"/>
              <a:t>) for </a:t>
            </a:r>
            <a:r>
              <a:rPr lang="en-US" sz="2400" i="1" dirty="0" smtClean="0"/>
              <a:t>t </a:t>
            </a:r>
            <a:r>
              <a:rPr lang="en-US" sz="2400" dirty="0" smtClean="0">
                <a:sym typeface="Symbol" pitchFamily="18" charset="2"/>
              </a:rPr>
              <a:t> </a:t>
            </a:r>
            <a:r>
              <a:rPr lang="en-US" sz="2400" dirty="0" smtClean="0"/>
              <a:t>0.  </a:t>
            </a:r>
          </a:p>
          <a:p>
            <a:pPr eaLnBrk="1" hangingPunct="1"/>
            <a:r>
              <a:rPr lang="en-US" sz="2400" dirty="0" smtClean="0"/>
              <a:t>Then by linearity of the Laplace transform, and using results  of previous examples, the Laplace transform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 of </a:t>
            </a: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1200" dirty="0" smtClean="0"/>
              <a:t> </a:t>
            </a:r>
            <a:r>
              <a:rPr lang="en-US" sz="2400" dirty="0" smtClean="0"/>
              <a:t>is: 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668058"/>
              </p:ext>
            </p:extLst>
          </p:nvPr>
        </p:nvGraphicFramePr>
        <p:xfrm>
          <a:off x="1371600" y="2133600"/>
          <a:ext cx="5207000" cy="323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3" imgW="2603160" imgH="1625400" progId="Equation.DSMT4">
                  <p:embed/>
                </p:oleObj>
              </mc:Choice>
              <mc:Fallback>
                <p:oleObj name="Equation" r:id="rId3" imgW="2603160" imgH="1625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5207000" cy="323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914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Goals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of</a:t>
            </a:r>
            <a:r>
              <a:rPr lang="en-US" sz="3200" b="1" dirty="0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> 6.1</a:t>
            </a:r>
            <a:r>
              <a:rPr lang="en-US" sz="3200" b="1" dirty="0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>:  Definition of Laplace </a:t>
            </a:r>
            <a:r>
              <a:rPr lang="en-US" sz="3200" b="1" dirty="0" smtClean="0">
                <a:solidFill>
                  <a:srgbClr val="2125D7"/>
                </a:solidFill>
                <a:latin typeface="Times"/>
                <a:cs typeface="Times New Roman" pitchFamily="18" charset="0"/>
              </a:rPr>
              <a:t>Transform (LT)</a:t>
            </a:r>
            <a:endParaRPr lang="en-US" sz="1100" b="1" dirty="0" smtClean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763000" cy="6019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Upon completion of the unit, stude</a:t>
            </a:r>
            <a:r>
              <a:rPr lang="en-US" sz="2400" dirty="0" smtClean="0"/>
              <a:t>nts will be able to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Recognize and evaluate an improper integral.</a:t>
            </a:r>
          </a:p>
          <a:p>
            <a:pPr eaLnBrk="1" hangingPunct="1"/>
            <a:r>
              <a:rPr lang="en-US" sz="2400" dirty="0" smtClean="0"/>
              <a:t>Determine whether a function is piecewise continuous.</a:t>
            </a:r>
          </a:p>
          <a:p>
            <a:r>
              <a:rPr lang="en-US" sz="2400" dirty="0" smtClean="0"/>
              <a:t>Write the LT of a function </a:t>
            </a:r>
            <a:r>
              <a:rPr lang="en-US" sz="2400" i="1" dirty="0" smtClean="0"/>
              <a:t>f </a:t>
            </a:r>
            <a:r>
              <a:rPr lang="en-US" sz="2400" dirty="0" smtClean="0"/>
              <a:t>as an improper integral.</a:t>
            </a:r>
          </a:p>
          <a:p>
            <a:r>
              <a:rPr lang="en-US" sz="2400" dirty="0"/>
              <a:t>Show why a particular function has exponential order or not.</a:t>
            </a:r>
          </a:p>
          <a:p>
            <a:pPr lvl="1"/>
            <a:r>
              <a:rPr lang="en-US" sz="2000" dirty="0"/>
              <a:t>In particular be able to provide examples for both situations.</a:t>
            </a:r>
          </a:p>
          <a:p>
            <a:pPr eaLnBrk="1" hangingPunct="1"/>
            <a:r>
              <a:rPr lang="en-US" sz="2400" dirty="0" smtClean="0"/>
              <a:t>Explain </a:t>
            </a:r>
            <a:r>
              <a:rPr lang="en-US" sz="2400" dirty="0" smtClean="0"/>
              <a:t>how the LT is a function which operates on functions</a:t>
            </a:r>
          </a:p>
          <a:p>
            <a:pPr lvl="1"/>
            <a:r>
              <a:rPr lang="en-US" sz="2000" dirty="0" smtClean="0"/>
              <a:t>In particular that the domain is functions of exponential order.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Understand how the inequality in exponential order is related to the interval of validity for an LT</a:t>
            </a:r>
          </a:p>
          <a:p>
            <a:pPr lvl="1"/>
            <a:r>
              <a:rPr lang="en-US" sz="2000" dirty="0" smtClean="0"/>
              <a:t>In particular that the right endpoint will always be ∞.</a:t>
            </a:r>
          </a:p>
          <a:p>
            <a:pPr eaLnBrk="1" hangingPunct="1"/>
            <a:r>
              <a:rPr lang="en-US" sz="2400" dirty="0" smtClean="0"/>
              <a:t>Demonstrate how linearity of integrals extends to linearity of LT</a:t>
            </a:r>
          </a:p>
          <a:p>
            <a:pPr lvl="1"/>
            <a:r>
              <a:rPr lang="en-US" sz="2000" dirty="0" smtClean="0"/>
              <a:t>In particular, find the interval of validity for the LT of a sum of functions given the intervals for the LT’s of each of the summand functions.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08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Improper Integrals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688975" y="990600"/>
            <a:ext cx="7769225" cy="4329112"/>
          </a:xfrm>
        </p:spPr>
        <p:txBody>
          <a:bodyPr/>
          <a:lstStyle/>
          <a:p>
            <a:pPr eaLnBrk="1" hangingPunct="1"/>
            <a:r>
              <a:rPr lang="en-US" sz="2400" smtClean="0"/>
              <a:t>The Laplace transform will involve an integral from zero to infinity. Such an integral is a type of improper integral.</a:t>
            </a:r>
          </a:p>
          <a:p>
            <a:pPr eaLnBrk="1" hangingPunct="1"/>
            <a:r>
              <a:rPr lang="en-US" sz="2400" smtClean="0"/>
              <a:t>An improper integral over an unbounded interval is defined as the limit of an integral over a finite interval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800" smtClean="0"/>
          </a:p>
          <a:p>
            <a:pPr eaLnBrk="1" hangingPunct="1"/>
            <a:endParaRPr lang="en-US" sz="8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smtClean="0"/>
              <a:t>	where </a:t>
            </a:r>
            <a:r>
              <a:rPr lang="en-US" sz="2400" i="1" smtClean="0"/>
              <a:t>A</a:t>
            </a:r>
            <a:r>
              <a:rPr lang="en-US" sz="2400" smtClean="0"/>
              <a:t> is a positive real number.</a:t>
            </a:r>
          </a:p>
          <a:p>
            <a:pPr eaLnBrk="1" hangingPunct="1"/>
            <a:r>
              <a:rPr lang="en-US" sz="2400" smtClean="0"/>
              <a:t>If the integral from </a:t>
            </a:r>
            <a:r>
              <a:rPr lang="en-US" sz="2400" i="1" smtClean="0"/>
              <a:t>a</a:t>
            </a:r>
            <a:r>
              <a:rPr lang="en-US" sz="2400" smtClean="0"/>
              <a:t> to </a:t>
            </a:r>
            <a:r>
              <a:rPr lang="en-US" sz="2400" i="1" smtClean="0"/>
              <a:t>A</a:t>
            </a:r>
            <a:r>
              <a:rPr lang="en-US" sz="2400" smtClean="0"/>
              <a:t> exists for each </a:t>
            </a:r>
            <a:r>
              <a:rPr lang="en-US" sz="2400" i="1" smtClean="0"/>
              <a:t>A </a:t>
            </a:r>
            <a:r>
              <a:rPr lang="en-US" sz="2400" smtClean="0"/>
              <a:t>&gt; </a:t>
            </a:r>
            <a:r>
              <a:rPr lang="en-US" sz="2400" i="1" smtClean="0"/>
              <a:t>a </a:t>
            </a:r>
            <a:r>
              <a:rPr lang="en-US" sz="2400" smtClean="0"/>
              <a:t>and if the limit as </a:t>
            </a:r>
            <a:r>
              <a:rPr lang="en-US" sz="2400" i="1" smtClean="0"/>
              <a:t>A → ∞ </a:t>
            </a:r>
            <a:r>
              <a:rPr lang="en-US" sz="2400" smtClean="0"/>
              <a:t>exists, then the improper integral is said to </a:t>
            </a:r>
            <a:r>
              <a:rPr lang="en-US" sz="2400" b="1" smtClean="0"/>
              <a:t>converge</a:t>
            </a:r>
            <a:r>
              <a:rPr lang="en-US" sz="2400" smtClean="0"/>
              <a:t> to that limiting value. Otherwise, the integral is said to </a:t>
            </a:r>
            <a:r>
              <a:rPr lang="en-US" sz="2400" b="1" smtClean="0"/>
              <a:t>diverge</a:t>
            </a:r>
            <a:r>
              <a:rPr lang="en-US" sz="2400" smtClean="0"/>
              <a:t> or fail to exist.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627239"/>
              </p:ext>
            </p:extLst>
          </p:nvPr>
        </p:nvGraphicFramePr>
        <p:xfrm>
          <a:off x="2674937" y="2652712"/>
          <a:ext cx="29940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1562040" imgH="355320" progId="Equation.3">
                  <p:embed/>
                </p:oleObj>
              </mc:Choice>
              <mc:Fallback>
                <p:oleObj name="Equation" r:id="rId3" imgW="1562040" imgH="3553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7" y="2652712"/>
                        <a:ext cx="2994025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xfrm>
            <a:off x="427973" y="1143000"/>
            <a:ext cx="80772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Consider the following improper integral.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400" dirty="0" smtClean="0"/>
              <a:t>We can evaluate this integral as follows: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Note that if </a:t>
            </a:r>
            <a:r>
              <a:rPr lang="en-US" sz="2400" i="1" dirty="0" smtClean="0"/>
              <a:t>c</a:t>
            </a:r>
            <a:r>
              <a:rPr lang="en-US" sz="2400" dirty="0" smtClean="0"/>
              <a:t> = 0, then </a:t>
            </a:r>
            <a:r>
              <a:rPr lang="en-US" sz="2400" i="1" dirty="0" err="1" smtClean="0"/>
              <a:t>e</a:t>
            </a:r>
            <a:r>
              <a:rPr lang="en-US" sz="2400" i="1" baseline="30000" dirty="0" err="1" smtClean="0"/>
              <a:t>ct</a:t>
            </a:r>
            <a:r>
              <a:rPr lang="en-US" sz="2400" i="1" dirty="0" smtClean="0"/>
              <a:t> </a:t>
            </a:r>
            <a:r>
              <a:rPr lang="en-US" sz="2400" dirty="0" smtClean="0"/>
              <a:t>= 1.  Thus the following two cases hold: 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623358"/>
              </p:ext>
            </p:extLst>
          </p:nvPr>
        </p:nvGraphicFramePr>
        <p:xfrm>
          <a:off x="1867836" y="2863850"/>
          <a:ext cx="50736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3" imgW="2387520" imgH="393480" progId="Equation.3">
                  <p:embed/>
                </p:oleObj>
              </mc:Choice>
              <mc:Fallback>
                <p:oleObj name="Equation" r:id="rId3" imgW="23875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7836" y="2863850"/>
                        <a:ext cx="507365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632065"/>
              </p:ext>
            </p:extLst>
          </p:nvPr>
        </p:nvGraphicFramePr>
        <p:xfrm>
          <a:off x="2548873" y="1498600"/>
          <a:ext cx="105251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5" imgW="495000" imgH="355320" progId="Equation.3">
                  <p:embed/>
                </p:oleObj>
              </mc:Choice>
              <mc:Fallback>
                <p:oleObj name="Equation" r:id="rId5" imgW="495000" imgH="355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8873" y="1498600"/>
                        <a:ext cx="1052513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273717"/>
              </p:ext>
            </p:extLst>
          </p:nvPr>
        </p:nvGraphicFramePr>
        <p:xfrm>
          <a:off x="2398061" y="4572000"/>
          <a:ext cx="3268662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7" imgW="1714320" imgH="761760" progId="Equation.3">
                  <p:embed/>
                </p:oleObj>
              </mc:Choice>
              <mc:Fallback>
                <p:oleObj name="Equation" r:id="rId7" imgW="1714320" imgH="761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061" y="4572000"/>
                        <a:ext cx="3268662" cy="144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Example 2</a:t>
            </a: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Consider the following improper integral.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400" dirty="0" smtClean="0"/>
              <a:t>We can evaluate this integral as follows: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Therefore, the improper integral diverges.</a:t>
            </a:r>
          </a:p>
          <a:p>
            <a:pPr eaLnBrk="1" hangingPunct="1"/>
            <a:endParaRPr lang="en-US" sz="2400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324059"/>
              </p:ext>
            </p:extLst>
          </p:nvPr>
        </p:nvGraphicFramePr>
        <p:xfrm>
          <a:off x="3070225" y="1524000"/>
          <a:ext cx="116046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545760" imgH="355320" progId="Equation.3">
                  <p:embed/>
                </p:oleObj>
              </mc:Choice>
              <mc:Fallback>
                <p:oleObj name="Equation" r:id="rId3" imgW="545760" imgH="3553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1524000"/>
                        <a:ext cx="1160463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546834"/>
              </p:ext>
            </p:extLst>
          </p:nvPr>
        </p:nvGraphicFramePr>
        <p:xfrm>
          <a:off x="2057400" y="2895600"/>
          <a:ext cx="51816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5" imgW="2438280" imgH="355320" progId="Equation.3">
                  <p:embed/>
                </p:oleObj>
              </mc:Choice>
              <mc:Fallback>
                <p:oleObj name="Equation" r:id="rId5" imgW="2438280" imgH="355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95600"/>
                        <a:ext cx="5181600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Example 3</a:t>
            </a:r>
          </a:p>
        </p:txBody>
      </p:sp>
      <p:sp>
        <p:nvSpPr>
          <p:cNvPr id="5126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378825" cy="5791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Consider the improper integral: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400" dirty="0" smtClean="0"/>
              <a:t>From Example 2, this integral diverges at </a:t>
            </a:r>
            <a:r>
              <a:rPr lang="en-US" sz="2400" i="1" dirty="0" smtClean="0"/>
              <a:t>p</a:t>
            </a:r>
            <a:r>
              <a:rPr lang="en-US" sz="2400" dirty="0" smtClean="0"/>
              <a:t> = 1</a:t>
            </a:r>
          </a:p>
          <a:p>
            <a:pPr eaLnBrk="1" hangingPunct="1"/>
            <a:r>
              <a:rPr lang="en-US" sz="2400" dirty="0" smtClean="0"/>
              <a:t>We can evaluate this integral for </a:t>
            </a:r>
            <a:r>
              <a:rPr lang="en-US" sz="2400" i="1" dirty="0" smtClean="0"/>
              <a:t>p</a:t>
            </a:r>
            <a:r>
              <a:rPr lang="en-US" sz="2400" dirty="0" smtClean="0"/>
              <a:t> ≠ 1 as follows: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endParaRPr lang="en-US" sz="2400" dirty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/>
              <a:t>Thus </a:t>
            </a:r>
            <a:r>
              <a:rPr lang="en-US" sz="2400" dirty="0" smtClean="0"/>
              <a:t>the following </a:t>
            </a:r>
            <a:r>
              <a:rPr lang="en-US" sz="2400" dirty="0"/>
              <a:t>two cases hold: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694307"/>
              </p:ext>
            </p:extLst>
          </p:nvPr>
        </p:nvGraphicFramePr>
        <p:xfrm>
          <a:off x="4495800" y="875309"/>
          <a:ext cx="121443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3" imgW="571320" imgH="355320" progId="Equation.DSMT4">
                  <p:embed/>
                </p:oleObj>
              </mc:Choice>
              <mc:Fallback>
                <p:oleObj name="Equation" r:id="rId3" imgW="571320" imgH="3553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875309"/>
                        <a:ext cx="1214437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995333"/>
              </p:ext>
            </p:extLst>
          </p:nvPr>
        </p:nvGraphicFramePr>
        <p:xfrm>
          <a:off x="1594643" y="2463070"/>
          <a:ext cx="58023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5" imgW="2730240" imgH="419040" progId="Equation.3">
                  <p:embed/>
                </p:oleObj>
              </mc:Choice>
              <mc:Fallback>
                <p:oleObj name="Equation" r:id="rId5" imgW="273024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643" y="2463070"/>
                        <a:ext cx="580231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626784"/>
              </p:ext>
            </p:extLst>
          </p:nvPr>
        </p:nvGraphicFramePr>
        <p:xfrm>
          <a:off x="304800" y="3385743"/>
          <a:ext cx="4630737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7" imgW="2463480" imgH="863280" progId="Equation.DSMT4">
                  <p:embed/>
                </p:oleObj>
              </mc:Choice>
              <mc:Fallback>
                <p:oleObj name="Equation" r:id="rId7" imgW="2463480" imgH="863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385743"/>
                        <a:ext cx="4630737" cy="1333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039741"/>
              </p:ext>
            </p:extLst>
          </p:nvPr>
        </p:nvGraphicFramePr>
        <p:xfrm>
          <a:off x="2057400" y="5178484"/>
          <a:ext cx="4114800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9" imgW="2158920" imgH="787320" progId="Equation.DSMT4">
                  <p:embed/>
                </p:oleObj>
              </mc:Choice>
              <mc:Fallback>
                <p:oleObj name="Equation" r:id="rId9" imgW="215892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78484"/>
                        <a:ext cx="4114800" cy="1493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Piecewise Continuous Functions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0678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function </a:t>
            </a:r>
            <a:r>
              <a:rPr lang="en-US" sz="2400" i="1" dirty="0" smtClean="0"/>
              <a:t>f</a:t>
            </a:r>
            <a:r>
              <a:rPr lang="en-US" sz="2400" dirty="0" smtClean="0"/>
              <a:t> is </a:t>
            </a:r>
            <a:r>
              <a:rPr lang="en-US" sz="2400" b="1" dirty="0" smtClean="0"/>
              <a:t>piecewise continuous</a:t>
            </a:r>
            <a:r>
              <a:rPr lang="en-US" sz="2400" dirty="0" smtClean="0"/>
              <a:t> on an interval [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 smtClean="0"/>
              <a:t>] if this interval can be partitioned by a finite number of points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a</a:t>
            </a:r>
            <a:r>
              <a:rPr lang="en-US" sz="2400" dirty="0" smtClean="0"/>
              <a:t> =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&lt;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&lt; … &lt; 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 = </a:t>
            </a:r>
            <a:r>
              <a:rPr lang="en-US" sz="2400" i="1" dirty="0" smtClean="0"/>
              <a:t>b</a:t>
            </a:r>
            <a:r>
              <a:rPr lang="en-US" sz="2400" dirty="0" smtClean="0"/>
              <a:t> such that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100" dirty="0" smtClean="0"/>
              <a:t>(1)  </a:t>
            </a:r>
            <a:r>
              <a:rPr lang="en-US" sz="2100" i="1" dirty="0" smtClean="0"/>
              <a:t>f</a:t>
            </a:r>
            <a:r>
              <a:rPr lang="en-US" sz="2100" dirty="0" smtClean="0"/>
              <a:t> is continuous on</a:t>
            </a:r>
            <a:r>
              <a:rPr lang="en-US" sz="2100" dirty="0" smtClean="0">
                <a:sym typeface="Symbol" pitchFamily="18" charset="2"/>
              </a:rPr>
              <a:t> each (</a:t>
            </a:r>
            <a:r>
              <a:rPr lang="en-US" sz="2100" i="1" dirty="0" err="1" smtClean="0"/>
              <a:t>t</a:t>
            </a:r>
            <a:r>
              <a:rPr lang="en-US" sz="2100" i="1" baseline="-25000" dirty="0" err="1" smtClean="0"/>
              <a:t>k</a:t>
            </a:r>
            <a:r>
              <a:rPr lang="en-US" sz="2100" dirty="0" smtClean="0"/>
              <a:t>, </a:t>
            </a:r>
            <a:r>
              <a:rPr lang="en-US" sz="2100" i="1" dirty="0" smtClean="0"/>
              <a:t>t</a:t>
            </a:r>
            <a:r>
              <a:rPr lang="en-US" sz="2100" i="1" baseline="-25000" dirty="0" smtClean="0"/>
              <a:t>k</a:t>
            </a:r>
            <a:r>
              <a:rPr lang="en-US" sz="2100" baseline="-25000" dirty="0" smtClean="0"/>
              <a:t>+1</a:t>
            </a:r>
            <a:r>
              <a:rPr lang="en-US" sz="2100" dirty="0" smtClean="0"/>
              <a:t>)</a:t>
            </a:r>
            <a:r>
              <a:rPr lang="en-US" sz="2000" dirty="0" smtClean="0"/>
              <a:t> 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1200" dirty="0" smtClean="0"/>
          </a:p>
          <a:p>
            <a:pPr eaLnBrk="1" hangingPunct="1"/>
            <a:r>
              <a:rPr lang="en-US" sz="2400" dirty="0" smtClean="0"/>
              <a:t>In other words, </a:t>
            </a:r>
            <a:r>
              <a:rPr lang="en-US" sz="2400" i="1" dirty="0" smtClean="0"/>
              <a:t>f</a:t>
            </a:r>
            <a:r>
              <a:rPr lang="en-US" sz="2400" dirty="0" smtClean="0"/>
              <a:t> is piecewise continuous on [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 smtClean="0"/>
              <a:t>] if it is continuous there except for a finite number of jump discontinuities.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888131"/>
              </p:ext>
            </p:extLst>
          </p:nvPr>
        </p:nvGraphicFramePr>
        <p:xfrm>
          <a:off x="810016" y="2728912"/>
          <a:ext cx="358140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2070000" imgH="812520" progId="Equation.3">
                  <p:embed/>
                </p:oleObj>
              </mc:Choice>
              <mc:Fallback>
                <p:oleObj name="Equation" r:id="rId3" imgW="2070000" imgH="812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16" y="2728912"/>
                        <a:ext cx="3581400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Picture 7" descr="C:\b\BOYCEALL\Art\ch06\w08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708" y="1981199"/>
            <a:ext cx="3900292" cy="206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The Laplace Transform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88512"/>
            <a:ext cx="8763000" cy="4116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Let </a:t>
            </a:r>
            <a:r>
              <a:rPr lang="en-US" sz="2400" i="1" dirty="0" smtClean="0"/>
              <a:t>f</a:t>
            </a:r>
            <a:r>
              <a:rPr lang="en-US" sz="2400" dirty="0" smtClean="0"/>
              <a:t>  be a function defined for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 0, which satisfies certain conditions to be named later. 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b="1" dirty="0" smtClean="0"/>
              <a:t>Laplace Transform of </a:t>
            </a:r>
            <a:r>
              <a:rPr lang="en-US" sz="2400" b="1" i="1" dirty="0" smtClean="0"/>
              <a:t>f</a:t>
            </a:r>
            <a:r>
              <a:rPr lang="en-US" sz="2400" dirty="0" smtClean="0"/>
              <a:t>  is defined as an </a:t>
            </a:r>
            <a:r>
              <a:rPr lang="en-US" sz="2400" b="1" dirty="0" smtClean="0"/>
              <a:t>integral transform</a:t>
            </a:r>
            <a:r>
              <a:rPr lang="en-US" sz="2400" dirty="0" smtClean="0"/>
              <a:t>: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b="1" dirty="0" smtClean="0"/>
              <a:t>kernel</a:t>
            </a:r>
            <a:r>
              <a:rPr lang="en-US" sz="2400" dirty="0" smtClean="0"/>
              <a:t> function is </a:t>
            </a:r>
            <a:r>
              <a:rPr lang="en-US" sz="2400" i="1" dirty="0" smtClean="0"/>
              <a:t>K</a:t>
            </a:r>
            <a:r>
              <a:rPr lang="en-US" sz="2400" dirty="0" smtClean="0"/>
              <a:t>(</a:t>
            </a:r>
            <a:r>
              <a:rPr lang="en-US" sz="2400" i="1" dirty="0" err="1" smtClean="0"/>
              <a:t>s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t</a:t>
            </a:r>
            <a:r>
              <a:rPr lang="en-US" sz="2400" dirty="0" smtClean="0"/>
              <a:t>) = </a:t>
            </a:r>
            <a:r>
              <a:rPr lang="en-US" sz="2400" i="1" dirty="0" smtClean="0"/>
              <a:t>e</a:t>
            </a:r>
            <a:r>
              <a:rPr lang="en-US" sz="2400" baseline="30000" dirty="0" smtClean="0"/>
              <a:t>-</a:t>
            </a:r>
            <a:r>
              <a:rPr lang="en-US" sz="2400" i="1" baseline="30000" dirty="0" err="1" smtClean="0"/>
              <a:t>st</a:t>
            </a:r>
            <a:r>
              <a:rPr lang="en-US" sz="2400" dirty="0" err="1" smtClean="0"/>
              <a:t>.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Since solutions of linear differential equations with constant coefficients are based on the exponential function, the Laplace transform is particularly useful for such equations.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Note that the Laplace Transform is defined by an improper integral, and thus must be checked for convergence.</a:t>
            </a:r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075071"/>
              </p:ext>
            </p:extLst>
          </p:nvPr>
        </p:nvGraphicFramePr>
        <p:xfrm>
          <a:off x="2552700" y="2133600"/>
          <a:ext cx="35814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1854000" imgH="355320" progId="Equation.3">
                  <p:embed/>
                </p:oleObj>
              </mc:Choice>
              <mc:Fallback>
                <p:oleObj name="Equation" r:id="rId3" imgW="1854000" imgH="3553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133600"/>
                        <a:ext cx="3581400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Theorem 6.1.2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01038"/>
            <a:ext cx="8839200" cy="258036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Given a </a:t>
            </a:r>
            <a:r>
              <a:rPr lang="en-US" sz="2400" dirty="0"/>
              <a:t>function </a:t>
            </a:r>
            <a:r>
              <a:rPr lang="en-US" sz="2400" i="1" dirty="0" smtClean="0"/>
              <a:t>f</a:t>
            </a:r>
            <a:r>
              <a:rPr lang="en-US" sz="2400" dirty="0" smtClean="0"/>
              <a:t> for which the following hold:</a:t>
            </a:r>
          </a:p>
          <a:p>
            <a:pPr marL="914400" indent="-457200" eaLnBrk="1" hangingPunct="1">
              <a:buFont typeface="+mj-lt"/>
              <a:buAutoNum type="arabicPeriod"/>
            </a:pPr>
            <a:r>
              <a:rPr lang="en-US" sz="2400" i="1" dirty="0" smtClean="0"/>
              <a:t>f</a:t>
            </a:r>
            <a:r>
              <a:rPr lang="en-US" sz="2400" dirty="0" smtClean="0"/>
              <a:t>  is piecewise continuous on [0, </a:t>
            </a:r>
            <a:r>
              <a:rPr lang="en-US" sz="2400" i="1" dirty="0" smtClean="0"/>
              <a:t>b</a:t>
            </a:r>
            <a:r>
              <a:rPr lang="en-US" sz="2400" dirty="0" smtClean="0"/>
              <a:t>] for all </a:t>
            </a:r>
            <a:r>
              <a:rPr lang="en-US" sz="2400" i="1" dirty="0" smtClean="0"/>
              <a:t>b</a:t>
            </a:r>
            <a:r>
              <a:rPr lang="en-US" sz="2400" dirty="0" smtClean="0"/>
              <a:t> &gt; 0. </a:t>
            </a:r>
          </a:p>
          <a:p>
            <a:pPr marL="914400" indent="-457200">
              <a:buFont typeface="+mj-lt"/>
              <a:buAutoNum type="arabicPeriod"/>
            </a:pPr>
            <a:r>
              <a:rPr lang="en-US" sz="2400" dirty="0" smtClean="0"/>
              <a:t>| </a:t>
            </a:r>
            <a:r>
              <a:rPr lang="en-US" sz="2400" i="1" dirty="0" smtClean="0"/>
              <a:t>f 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| </a:t>
            </a:r>
            <a:r>
              <a:rPr lang="en-US" sz="2400" dirty="0" smtClean="0">
                <a:sym typeface="Symbol" pitchFamily="18" charset="2"/>
              </a:rPr>
              <a:t></a:t>
            </a:r>
            <a:r>
              <a:rPr lang="en-US" sz="2400" dirty="0" smtClean="0"/>
              <a:t> </a:t>
            </a:r>
            <a:r>
              <a:rPr lang="en-US" sz="2400" i="1" dirty="0" err="1" smtClean="0"/>
              <a:t>Ke</a:t>
            </a:r>
            <a:r>
              <a:rPr lang="en-US" sz="2400" i="1" dirty="0" smtClean="0"/>
              <a:t> </a:t>
            </a:r>
            <a:r>
              <a:rPr lang="en-US" sz="2400" i="1" baseline="30000" dirty="0" smtClean="0"/>
              <a:t>at</a:t>
            </a:r>
            <a:r>
              <a:rPr lang="en-US" sz="2400" dirty="0" smtClean="0"/>
              <a:t> when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 </a:t>
            </a:r>
            <a:r>
              <a:rPr lang="en-US" sz="2400" i="1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smtClean="0"/>
              <a:t>for constants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K</a:t>
            </a:r>
            <a:r>
              <a:rPr lang="en-US" sz="2400" dirty="0" smtClean="0"/>
              <a:t>, </a:t>
            </a:r>
            <a:r>
              <a:rPr lang="en-US" sz="2400" i="1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,</a:t>
            </a:r>
            <a:r>
              <a:rPr lang="en-US" sz="2400" i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with </a:t>
            </a:r>
            <a:r>
              <a:rPr lang="en-US" sz="2400" i="1" dirty="0" smtClean="0"/>
              <a:t>K</a:t>
            </a:r>
            <a:r>
              <a:rPr lang="en-US" sz="2400" dirty="0" smtClean="0"/>
              <a:t>, </a:t>
            </a:r>
            <a:r>
              <a:rPr lang="en-US" sz="2400" i="1" dirty="0" smtClean="0">
                <a:sym typeface="Symbol" pitchFamily="18" charset="2"/>
              </a:rPr>
              <a:t>M </a:t>
            </a:r>
            <a:r>
              <a:rPr lang="en-US" sz="2400" dirty="0" smtClean="0"/>
              <a:t>&gt; 0.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ym typeface="Symbol" pitchFamily="18" charset="2"/>
              </a:rPr>
              <a:t>Then t</a:t>
            </a:r>
            <a:r>
              <a:rPr lang="en-US" sz="2400" dirty="0" smtClean="0"/>
              <a:t>he Laplace Transform of </a:t>
            </a:r>
            <a:r>
              <a:rPr lang="en-US" sz="2400" i="1" dirty="0" smtClean="0"/>
              <a:t>f</a:t>
            </a:r>
            <a:r>
              <a:rPr lang="en-US" sz="2400" dirty="0" smtClean="0"/>
              <a:t>  exists for </a:t>
            </a:r>
            <a:r>
              <a:rPr lang="en-US" sz="2400" i="1" dirty="0" smtClean="0">
                <a:sym typeface="Symbol" pitchFamily="18" charset="2"/>
              </a:rPr>
              <a:t>s </a:t>
            </a:r>
            <a:r>
              <a:rPr lang="en-US" sz="2400" dirty="0" smtClean="0"/>
              <a:t>&gt; </a:t>
            </a:r>
            <a:r>
              <a:rPr lang="en-US" sz="2400" i="1" dirty="0" smtClean="0"/>
              <a:t>a</a:t>
            </a:r>
            <a:r>
              <a:rPr lang="en-US" sz="2400" dirty="0" smtClean="0"/>
              <a:t>. In particular, 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504812"/>
              </p:ext>
            </p:extLst>
          </p:nvPr>
        </p:nvGraphicFramePr>
        <p:xfrm>
          <a:off x="1676400" y="2743200"/>
          <a:ext cx="512978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2463480" imgH="330120" progId="Equation.DSMT4">
                  <p:embed/>
                </p:oleObj>
              </mc:Choice>
              <mc:Fallback>
                <p:oleObj name="Equation" r:id="rId3" imgW="246348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743200"/>
                        <a:ext cx="5129789" cy="685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3581400"/>
            <a:ext cx="853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/>
              <a:t>Note:  A function </a:t>
            </a:r>
            <a:r>
              <a:rPr lang="en-US" i="1" dirty="0"/>
              <a:t>f</a:t>
            </a:r>
            <a:r>
              <a:rPr lang="en-US" dirty="0"/>
              <a:t> that satisfies the conditions specified above is said to </a:t>
            </a:r>
            <a:r>
              <a:rPr lang="en-US" dirty="0" smtClean="0"/>
              <a:t>have </a:t>
            </a:r>
            <a:r>
              <a:rPr lang="en-US" b="1" dirty="0"/>
              <a:t>exponential order</a:t>
            </a:r>
            <a:r>
              <a:rPr lang="en-US" dirty="0"/>
              <a:t> as </a:t>
            </a: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sz="2600" dirty="0">
                <a:sym typeface="Symbol" pitchFamily="18" charset="2"/>
              </a:rPr>
              <a:t>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798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Symbol</vt:lpstr>
      <vt:lpstr>Times</vt:lpstr>
      <vt:lpstr>Times New Roman</vt:lpstr>
      <vt:lpstr>Wingdings</vt:lpstr>
      <vt:lpstr>Office Theme</vt:lpstr>
      <vt:lpstr>Equation</vt:lpstr>
      <vt:lpstr>Boyce/DiPrima 10th ed, Ch 6.1:  Definition of Laplace Transform  Elementary Differential Equations and Boundary Value Problems, 10th edition, by William E. Boyce and Richard C. DiPrima, ©2013 by John Wiley &amp; Sons, Inc.</vt:lpstr>
      <vt:lpstr>Goals of 6.1:  Definition of Laplace Transform (LT)</vt:lpstr>
      <vt:lpstr>Improper Integrals</vt:lpstr>
      <vt:lpstr>Example 1</vt:lpstr>
      <vt:lpstr>Example 2</vt:lpstr>
      <vt:lpstr>Example 3</vt:lpstr>
      <vt:lpstr>Piecewise Continuous Functions</vt:lpstr>
      <vt:lpstr>The Laplace Transform</vt:lpstr>
      <vt:lpstr>Theorem 6.1.2</vt:lpstr>
      <vt:lpstr>Example 4</vt:lpstr>
      <vt:lpstr>Example 5</vt:lpstr>
      <vt:lpstr>Example 6</vt:lpstr>
      <vt:lpstr>Example 7</vt:lpstr>
      <vt:lpstr>Linearity of the Laplace Transform</vt:lpstr>
      <vt:lpstr>Example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Next Step</cp:lastModifiedBy>
  <cp:revision>815</cp:revision>
  <cp:lastPrinted>1601-01-01T00:00:00Z</cp:lastPrinted>
  <dcterms:created xsi:type="dcterms:W3CDTF">2001-08-11T18:03:30Z</dcterms:created>
  <dcterms:modified xsi:type="dcterms:W3CDTF">2013-11-12T16:01:48Z</dcterms:modified>
</cp:coreProperties>
</file>