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4"/>
  </p:handoutMasterIdLst>
  <p:sldIdLst>
    <p:sldId id="304" r:id="rId2"/>
    <p:sldId id="372" r:id="rId3"/>
    <p:sldId id="316" r:id="rId4"/>
    <p:sldId id="305" r:id="rId5"/>
    <p:sldId id="359" r:id="rId6"/>
    <p:sldId id="322" r:id="rId7"/>
    <p:sldId id="323" r:id="rId8"/>
    <p:sldId id="357" r:id="rId9"/>
    <p:sldId id="358" r:id="rId10"/>
    <p:sldId id="327" r:id="rId11"/>
    <p:sldId id="329" r:id="rId12"/>
    <p:sldId id="360" r:id="rId13"/>
    <p:sldId id="362" r:id="rId14"/>
    <p:sldId id="363" r:id="rId15"/>
    <p:sldId id="365" r:id="rId16"/>
    <p:sldId id="366" r:id="rId17"/>
    <p:sldId id="369" r:id="rId18"/>
    <p:sldId id="370" r:id="rId19"/>
    <p:sldId id="361" r:id="rId20"/>
    <p:sldId id="332" r:id="rId21"/>
    <p:sldId id="333" r:id="rId22"/>
    <p:sldId id="335" r:id="rId23"/>
    <p:sldId id="337" r:id="rId24"/>
    <p:sldId id="338" r:id="rId25"/>
    <p:sldId id="341" r:id="rId26"/>
    <p:sldId id="371" r:id="rId27"/>
    <p:sldId id="342" r:id="rId28"/>
    <p:sldId id="343" r:id="rId29"/>
    <p:sldId id="344" r:id="rId30"/>
    <p:sldId id="350" r:id="rId31"/>
    <p:sldId id="355" r:id="rId32"/>
    <p:sldId id="356" r:id="rId3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0929"/>
  </p:normalViewPr>
  <p:slideViewPr>
    <p:cSldViewPr>
      <p:cViewPr varScale="1">
        <p:scale>
          <a:sx n="70" d="100"/>
          <a:sy n="70" d="100"/>
        </p:scale>
        <p:origin x="6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18" Type="http://schemas.openxmlformats.org/officeDocument/2006/relationships/slide" Target="slides/slide22.xml"/><Relationship Id="rId3" Type="http://schemas.openxmlformats.org/officeDocument/2006/relationships/slide" Target="slides/slide5.xml"/><Relationship Id="rId21" Type="http://schemas.openxmlformats.org/officeDocument/2006/relationships/slide" Target="slides/slide26.xml"/><Relationship Id="rId7" Type="http://schemas.openxmlformats.org/officeDocument/2006/relationships/slide" Target="slides/slide9.xml"/><Relationship Id="rId12" Type="http://schemas.openxmlformats.org/officeDocument/2006/relationships/slide" Target="slides/slide16.xml"/><Relationship Id="rId17" Type="http://schemas.openxmlformats.org/officeDocument/2006/relationships/slide" Target="slides/slide21.xml"/><Relationship Id="rId2" Type="http://schemas.openxmlformats.org/officeDocument/2006/relationships/slide" Target="slides/slide4.xml"/><Relationship Id="rId16" Type="http://schemas.openxmlformats.org/officeDocument/2006/relationships/slide" Target="slides/slide20.xml"/><Relationship Id="rId20" Type="http://schemas.openxmlformats.org/officeDocument/2006/relationships/slide" Target="slides/slide25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15.xml"/><Relationship Id="rId24" Type="http://schemas.openxmlformats.org/officeDocument/2006/relationships/slide" Target="slides/slide29.xml"/><Relationship Id="rId5" Type="http://schemas.openxmlformats.org/officeDocument/2006/relationships/slide" Target="slides/slide7.xml"/><Relationship Id="rId15" Type="http://schemas.openxmlformats.org/officeDocument/2006/relationships/slide" Target="slides/slide19.xml"/><Relationship Id="rId23" Type="http://schemas.openxmlformats.org/officeDocument/2006/relationships/slide" Target="slides/slide28.xml"/><Relationship Id="rId10" Type="http://schemas.openxmlformats.org/officeDocument/2006/relationships/slide" Target="slides/slide14.xml"/><Relationship Id="rId19" Type="http://schemas.openxmlformats.org/officeDocument/2006/relationships/slide" Target="slides/slide23.xml"/><Relationship Id="rId4" Type="http://schemas.openxmlformats.org/officeDocument/2006/relationships/slide" Target="slides/slide6.xml"/><Relationship Id="rId9" Type="http://schemas.openxmlformats.org/officeDocument/2006/relationships/slide" Target="slides/slide13.xml"/><Relationship Id="rId14" Type="http://schemas.openxmlformats.org/officeDocument/2006/relationships/slide" Target="slides/slide18.xml"/><Relationship Id="rId22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6.wmf"/><Relationship Id="rId4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2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C4FDB4-F6F0-466F-BD90-A4DDC66E2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0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A169-BAF6-4BD8-A098-BEF8167A0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4FA3-E760-4D0D-8748-1553DEE9F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CA49-82BC-4A55-AFEE-E29CB7F01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1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D218-53FA-4515-988A-5A1A2BD24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7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240F-9E5B-41D2-8D6D-5C4F885AF4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0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3EED8-58C0-4E2E-BD94-F187DE476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5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8BDA-09B4-4D86-A526-9EC71FF4CA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2EDE-3E4C-475E-95C7-876F349CB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1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82AB-80BE-449F-B7B1-658820C25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9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4AC4-4219-41E1-844D-C6BEE7308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1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2D38-FCF1-4C44-A7A5-FECD15C08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1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16AD-0F53-408B-90F0-783A9E99A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4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e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5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4" Type="http://schemas.openxmlformats.org/officeDocument/2006/relationships/image" Target="../media/image4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55.png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0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0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0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Sections 5.2-3:  </a:t>
            </a:r>
            <a:r>
              <a:rPr lang="en-US" sz="30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Series Solutions 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Near </a:t>
            </a:r>
            <a:r>
              <a:rPr lang="en-US" sz="30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an Ordinary 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Point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In </a:t>
            </a:r>
            <a:r>
              <a:rPr lang="en-US" sz="2400" dirty="0" smtClean="0"/>
              <a:t>Chap </a:t>
            </a:r>
            <a:r>
              <a:rPr lang="en-US" sz="2400" dirty="0"/>
              <a:t>3, we </a:t>
            </a:r>
            <a:r>
              <a:rPr lang="en-US" sz="2400" dirty="0" smtClean="0"/>
              <a:t>looked at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 </a:t>
            </a:r>
            <a:r>
              <a:rPr lang="en-US" sz="2400" dirty="0"/>
              <a:t>linear </a:t>
            </a:r>
            <a:r>
              <a:rPr lang="en-US" sz="2400" dirty="0" smtClean="0"/>
              <a:t>ODEs </a:t>
            </a:r>
            <a:r>
              <a:rPr lang="en-US" sz="2400" dirty="0"/>
              <a:t>with </a:t>
            </a:r>
            <a:r>
              <a:rPr lang="en-US" sz="2400" b="1" dirty="0" smtClean="0"/>
              <a:t>constant</a:t>
            </a:r>
            <a:r>
              <a:rPr lang="en-US" sz="2400" dirty="0" smtClean="0"/>
              <a:t> </a:t>
            </a:r>
            <a:r>
              <a:rPr lang="en-US" sz="2400" dirty="0" err="1" smtClean="0"/>
              <a:t>coeffs</a:t>
            </a:r>
            <a:endParaRPr lang="en-US" sz="2400" dirty="0"/>
          </a:p>
          <a:p>
            <a:r>
              <a:rPr lang="en-US" sz="2400" dirty="0"/>
              <a:t>We now consider the case where the </a:t>
            </a:r>
            <a:r>
              <a:rPr lang="en-US" sz="2400" dirty="0" err="1" smtClean="0"/>
              <a:t>coeffs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en-US" sz="2400" b="1" dirty="0" err="1" smtClean="0"/>
              <a:t>nonconstant</a:t>
            </a:r>
            <a:endParaRPr lang="en-US" sz="2400" b="1" dirty="0"/>
          </a:p>
          <a:p>
            <a:r>
              <a:rPr lang="en-US" sz="2400" dirty="0" smtClean="0"/>
              <a:t>We will consider just </a:t>
            </a:r>
            <a:r>
              <a:rPr lang="en-US" sz="2400" dirty="0"/>
              <a:t>the homogeneous equation</a:t>
            </a:r>
          </a:p>
          <a:p>
            <a:endParaRPr lang="en-US" sz="24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(The </a:t>
            </a:r>
            <a:r>
              <a:rPr lang="en-US" sz="2400" dirty="0"/>
              <a:t>method for the nonhomogeneous case is similar</a:t>
            </a:r>
            <a:r>
              <a:rPr lang="en-US" sz="2400" dirty="0" smtClean="0"/>
              <a:t>.)</a:t>
            </a:r>
            <a:endParaRPr lang="en-US" sz="2400" dirty="0"/>
          </a:p>
          <a:p>
            <a:r>
              <a:rPr lang="en-US" sz="2400" dirty="0"/>
              <a:t>We </a:t>
            </a:r>
            <a:r>
              <a:rPr lang="en-US" sz="2400" dirty="0" smtClean="0"/>
              <a:t>restrict to the </a:t>
            </a:r>
            <a:r>
              <a:rPr lang="en-US" sz="2400" dirty="0"/>
              <a:t>case when </a:t>
            </a:r>
            <a:r>
              <a:rPr lang="en-US" sz="2400" b="1" i="1" dirty="0"/>
              <a:t>P</a:t>
            </a:r>
            <a:r>
              <a:rPr lang="en-US" sz="2400" b="1" dirty="0"/>
              <a:t>, </a:t>
            </a:r>
            <a:r>
              <a:rPr lang="en-US" sz="2400" b="1" i="1" dirty="0"/>
              <a:t>Q</a:t>
            </a:r>
            <a:r>
              <a:rPr lang="en-US" sz="2400" b="1" dirty="0"/>
              <a:t>, </a:t>
            </a:r>
            <a:r>
              <a:rPr lang="en-US" sz="2400" b="1" i="1" dirty="0"/>
              <a:t>R</a:t>
            </a:r>
            <a:r>
              <a:rPr lang="en-US" sz="2400" b="1" dirty="0"/>
              <a:t> are </a:t>
            </a:r>
            <a:r>
              <a:rPr lang="en-US" sz="2400" b="1" dirty="0" smtClean="0"/>
              <a:t>polynomials</a:t>
            </a:r>
            <a:r>
              <a:rPr lang="en-US" sz="2400" dirty="0" smtClean="0"/>
              <a:t>.</a:t>
            </a:r>
          </a:p>
          <a:p>
            <a:r>
              <a:rPr lang="en-US" sz="2400" i="1" dirty="0" smtClean="0"/>
              <a:t>If P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smtClean="0"/>
              <a:t>have a common factor, we can divide all the terms by it. </a:t>
            </a:r>
            <a:r>
              <a:rPr lang="en-US" sz="2400" b="1" dirty="0" smtClean="0"/>
              <a:t>Thus, we assume that </a:t>
            </a:r>
            <a:r>
              <a:rPr lang="en-US" sz="2400" b="1" i="1" dirty="0" smtClean="0"/>
              <a:t>P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Q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R</a:t>
            </a:r>
            <a:r>
              <a:rPr lang="en-US" sz="2400" b="1" dirty="0" smtClean="0"/>
              <a:t> have no common factor.</a:t>
            </a:r>
            <a:endParaRPr lang="en-US" sz="2400" b="1" dirty="0" smtClean="0"/>
          </a:p>
          <a:p>
            <a:r>
              <a:rPr lang="en-US" sz="2400" dirty="0" smtClean="0"/>
              <a:t>Method also applies to general analytic 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i="1" dirty="0" smtClean="0"/>
              <a:t>Q</a:t>
            </a:r>
            <a:r>
              <a:rPr lang="en-US" sz="2400" dirty="0" smtClean="0"/>
              <a:t> and </a:t>
            </a:r>
            <a:r>
              <a:rPr lang="en-US" sz="2400" i="1" dirty="0" smtClean="0"/>
              <a:t>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smtClean="0"/>
              <a:t>(A function is analytic at a point p when it has a Taylor series representation at p with nonzero radius of convergence.)</a:t>
            </a:r>
            <a:endParaRPr lang="en-US" sz="2400" dirty="0"/>
          </a:p>
        </p:txBody>
      </p:sp>
      <p:graphicFrame>
        <p:nvGraphicFramePr>
          <p:cNvPr id="747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395266"/>
              </p:ext>
            </p:extLst>
          </p:nvPr>
        </p:nvGraphicFramePr>
        <p:xfrm>
          <a:off x="2209800" y="2971800"/>
          <a:ext cx="35718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0" name="Equation" r:id="rId3" imgW="2019240" imgH="419040" progId="Equation.3">
                  <p:embed/>
                </p:oleObj>
              </mc:Choice>
              <mc:Fallback>
                <p:oleObj name="Equation" r:id="rId3" imgW="201924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3571875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1112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Solution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(6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9)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335692" y="990600"/>
            <a:ext cx="80010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We now have the following information: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Thus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are determined by the initial </a:t>
            </a:r>
            <a:r>
              <a:rPr lang="en-US" sz="2400" dirty="0" smtClean="0"/>
              <a:t>conditions: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i="1" dirty="0" smtClean="0"/>
              <a:t>		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dirty="0" smtClean="0"/>
              <a:t>(0) and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y</a:t>
            </a:r>
            <a:r>
              <a:rPr lang="en-US" sz="2400" dirty="0" smtClean="0"/>
              <a:t>′(0</a:t>
            </a:r>
            <a:r>
              <a:rPr lang="en-US" sz="2400" dirty="0"/>
              <a:t>)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</a:t>
            </a:r>
            <a:r>
              <a:rPr lang="en-US" sz="2400" dirty="0" smtClean="0"/>
              <a:t>y </a:t>
            </a:r>
            <a:r>
              <a:rPr lang="en-US" sz="2400" dirty="0"/>
              <a:t>the ratio test it can be shown that these two series converge absolutely on </a:t>
            </a:r>
            <a:r>
              <a:rPr lang="en-US" sz="2400" dirty="0" smtClean="0"/>
              <a:t>(−</a:t>
            </a:r>
            <a:r>
              <a:rPr lang="en-US" sz="2600" dirty="0" smtClean="0">
                <a:sym typeface="Symbol" pitchFamily="18" charset="2"/>
              </a:rPr>
              <a:t></a:t>
            </a:r>
            <a:r>
              <a:rPr lang="en-US" sz="2600" dirty="0">
                <a:sym typeface="Symbol" pitchFamily="18" charset="2"/>
              </a:rPr>
              <a:t>, 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graphicFrame>
        <p:nvGraphicFramePr>
          <p:cNvPr id="17510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58372"/>
              </p:ext>
            </p:extLst>
          </p:nvPr>
        </p:nvGraphicFramePr>
        <p:xfrm>
          <a:off x="945292" y="1524000"/>
          <a:ext cx="63928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2" name="Equation" r:id="rId3" imgW="3517560" imgH="457200" progId="Equation.3">
                  <p:embed/>
                </p:oleObj>
              </mc:Choice>
              <mc:Fallback>
                <p:oleObj name="Equation" r:id="rId3" imgW="3517560" imgH="4572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292" y="1524000"/>
                        <a:ext cx="6392863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556003"/>
              </p:ext>
            </p:extLst>
          </p:nvPr>
        </p:nvGraphicFramePr>
        <p:xfrm>
          <a:off x="1021492" y="2895600"/>
          <a:ext cx="46386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3" name="Equation" r:id="rId5" imgW="2552400" imgH="457200" progId="Equation.3">
                  <p:embed/>
                </p:oleObj>
              </mc:Choice>
              <mc:Fallback>
                <p:oleObj name="Equation" r:id="rId5" imgW="2552400" imgH="4572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492" y="2895600"/>
                        <a:ext cx="4638675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Functions Defined by IVP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(7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9)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26524"/>
            <a:ext cx="8382000" cy="5029200"/>
          </a:xfrm>
        </p:spPr>
        <p:txBody>
          <a:bodyPr/>
          <a:lstStyle/>
          <a:p>
            <a:r>
              <a:rPr lang="en-US" sz="2400" dirty="0"/>
              <a:t>Our solution is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From Calculus, we </a:t>
            </a:r>
            <a:r>
              <a:rPr lang="en-US" sz="2400" dirty="0" smtClean="0"/>
              <a:t>know that </a:t>
            </a:r>
            <a:r>
              <a:rPr lang="en-US" sz="2400" dirty="0"/>
              <a:t>this solution is equivalent to</a:t>
            </a:r>
          </a:p>
          <a:p>
            <a:endParaRPr lang="en-US" sz="2800" dirty="0"/>
          </a:p>
          <a:p>
            <a:r>
              <a:rPr lang="en-US" sz="2400" dirty="0"/>
              <a:t>In hindsight, we see that </a:t>
            </a:r>
            <a:r>
              <a:rPr lang="en-US" sz="2400" dirty="0" err="1"/>
              <a:t>cos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and sin </a:t>
            </a:r>
            <a:r>
              <a:rPr lang="en-US" sz="2400" i="1" dirty="0"/>
              <a:t>x</a:t>
            </a:r>
            <a:r>
              <a:rPr lang="en-US" sz="2400" dirty="0"/>
              <a:t> are indeed </a:t>
            </a:r>
            <a:r>
              <a:rPr lang="en-US" sz="2400" dirty="0" smtClean="0"/>
              <a:t>a basic set for our original ODE</a:t>
            </a:r>
            <a:endParaRPr lang="en-US" sz="2400" dirty="0"/>
          </a:p>
          <a:p>
            <a:pPr>
              <a:buFontTx/>
              <a:buNone/>
            </a:pPr>
            <a:r>
              <a:rPr lang="en-US" sz="2800" dirty="0"/>
              <a:t>	</a:t>
            </a:r>
          </a:p>
          <a:p>
            <a:r>
              <a:rPr lang="en-US" sz="2400" dirty="0"/>
              <a:t>While we are familiar with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i="1" dirty="0"/>
              <a:t>x</a:t>
            </a:r>
            <a:r>
              <a:rPr lang="en-US" sz="2400" dirty="0"/>
              <a:t> and sin </a:t>
            </a:r>
            <a:r>
              <a:rPr lang="en-US" sz="2400" i="1" dirty="0"/>
              <a:t>x</a:t>
            </a:r>
            <a:r>
              <a:rPr lang="en-US" sz="2400" dirty="0"/>
              <a:t>, many important </a:t>
            </a:r>
            <a:r>
              <a:rPr lang="en-US" sz="2400" dirty="0" smtClean="0"/>
              <a:t>functions in physics </a:t>
            </a:r>
            <a:r>
              <a:rPr lang="en-US" sz="2400" dirty="0"/>
              <a:t>are defined by the </a:t>
            </a:r>
            <a:r>
              <a:rPr lang="en-US" sz="2400" dirty="0" smtClean="0"/>
              <a:t>IVP </a:t>
            </a:r>
            <a:r>
              <a:rPr lang="en-US" sz="2400" dirty="0"/>
              <a:t>they solve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138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839665"/>
              </p:ext>
            </p:extLst>
          </p:nvPr>
        </p:nvGraphicFramePr>
        <p:xfrm>
          <a:off x="2024062" y="1589418"/>
          <a:ext cx="46386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9" name="Equation" r:id="rId3" imgW="2552400" imgH="457200" progId="Equation.3">
                  <p:embed/>
                </p:oleObj>
              </mc:Choice>
              <mc:Fallback>
                <p:oleObj name="Equation" r:id="rId3" imgW="25524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2" y="1589418"/>
                        <a:ext cx="4638675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45063"/>
              </p:ext>
            </p:extLst>
          </p:nvPr>
        </p:nvGraphicFramePr>
        <p:xfrm>
          <a:off x="2667000" y="2979768"/>
          <a:ext cx="2895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00" name="Equation" r:id="rId5" imgW="1485720" imgH="228600" progId="Equation.3">
                  <p:embed/>
                </p:oleObj>
              </mc:Choice>
              <mc:Fallback>
                <p:oleObj name="Equation" r:id="rId5" imgW="14857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979768"/>
                        <a:ext cx="28956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39337"/>
              </p:ext>
            </p:extLst>
          </p:nvPr>
        </p:nvGraphicFramePr>
        <p:xfrm>
          <a:off x="3352800" y="4317592"/>
          <a:ext cx="130333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01" name="Equation" r:id="rId7" imgW="634680" imgH="203040" progId="Equation.DSMT4">
                  <p:embed/>
                </p:oleObj>
              </mc:Choice>
              <mc:Fallback>
                <p:oleObj name="Equation" r:id="rId7" imgW="6346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317592"/>
                        <a:ext cx="1303337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875"/>
            <a:ext cx="4724400" cy="1112838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 Graphs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(8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9)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228599" y="1031489"/>
            <a:ext cx="8382001" cy="2549911"/>
          </a:xfrm>
        </p:spPr>
        <p:txBody>
          <a:bodyPr/>
          <a:lstStyle/>
          <a:p>
            <a:r>
              <a:rPr lang="en-US" sz="2400" dirty="0"/>
              <a:t>G</a:t>
            </a:r>
            <a:r>
              <a:rPr lang="en-US" sz="2400" dirty="0" smtClean="0"/>
              <a:t>raphs </a:t>
            </a:r>
            <a:r>
              <a:rPr lang="en-US" sz="2400" dirty="0"/>
              <a:t>below show </a:t>
            </a:r>
            <a:r>
              <a:rPr lang="en-US" sz="2400" dirty="0" smtClean="0"/>
              <a:t>partial </a:t>
            </a:r>
            <a:r>
              <a:rPr lang="en-US" sz="2400" dirty="0"/>
              <a:t>sum approximations of </a:t>
            </a:r>
            <a:r>
              <a:rPr lang="en-US" sz="2400" dirty="0" err="1"/>
              <a:t>cos</a:t>
            </a:r>
            <a:r>
              <a:rPr lang="en-US" sz="12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 smtClean="0"/>
              <a:t>&amp; sin</a:t>
            </a:r>
            <a:r>
              <a:rPr lang="en-US" sz="1200" dirty="0" smtClean="0"/>
              <a:t> </a:t>
            </a:r>
            <a:r>
              <a:rPr lang="en-US" sz="2400" i="1" dirty="0"/>
              <a:t>x</a:t>
            </a:r>
            <a:r>
              <a:rPr lang="en-US" sz="2400" dirty="0"/>
              <a:t>. </a:t>
            </a:r>
          </a:p>
          <a:p>
            <a:r>
              <a:rPr lang="en-US" sz="2400" dirty="0" smtClean="0"/>
              <a:t>A truncated </a:t>
            </a:r>
            <a:r>
              <a:rPr lang="en-US" sz="2400" dirty="0"/>
              <a:t>power series provides only </a:t>
            </a:r>
            <a:r>
              <a:rPr lang="en-US" sz="2400" dirty="0" smtClean="0"/>
              <a:t>an approximation </a:t>
            </a:r>
            <a:r>
              <a:rPr lang="en-US" sz="2400" dirty="0"/>
              <a:t>in </a:t>
            </a:r>
            <a:r>
              <a:rPr lang="en-US" sz="2400" dirty="0" smtClean="0"/>
              <a:t>a neighborhood </a:t>
            </a:r>
            <a:r>
              <a:rPr lang="en-US" sz="2400" dirty="0"/>
              <a:t>of </a:t>
            </a:r>
            <a:r>
              <a:rPr lang="en-US" sz="2400" i="1" dirty="0"/>
              <a:t>x</a:t>
            </a:r>
            <a:r>
              <a:rPr lang="en-US" sz="2400" dirty="0"/>
              <a:t> = 0.  </a:t>
            </a:r>
          </a:p>
          <a:p>
            <a:r>
              <a:rPr lang="en-US" sz="2400" dirty="0" smtClean="0"/>
              <a:t>As </a:t>
            </a:r>
            <a:r>
              <a:rPr lang="en-US" sz="2400" dirty="0"/>
              <a:t>the number of terms increases, the interval over which the approximation is satisfactory becomes longer, and for each </a:t>
            </a:r>
            <a:r>
              <a:rPr lang="en-US" sz="2400" i="1" dirty="0"/>
              <a:t>x</a:t>
            </a:r>
            <a:r>
              <a:rPr lang="en-US" sz="2400" dirty="0"/>
              <a:t> in this interval the accuracy improves. </a:t>
            </a:r>
          </a:p>
        </p:txBody>
      </p:sp>
      <p:graphicFrame>
        <p:nvGraphicFramePr>
          <p:cNvPr id="172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025857"/>
              </p:ext>
            </p:extLst>
          </p:nvPr>
        </p:nvGraphicFramePr>
        <p:xfrm>
          <a:off x="4800600" y="222250"/>
          <a:ext cx="4343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4" name="Equation" r:id="rId3" imgW="2552400" imgH="457200" progId="Equation.3">
                  <p:embed/>
                </p:oleObj>
              </mc:Choice>
              <mc:Fallback>
                <p:oleObj name="Equation" r:id="rId3" imgW="25524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2250"/>
                        <a:ext cx="434340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2040" name="Picture 8" descr="C:\b\BOYCEALL\Art\ch05\w071.jpg"/>
          <p:cNvPicPr>
            <a:picLocks noChangeAspect="1" noChangeArrowheads="1"/>
          </p:cNvPicPr>
          <p:nvPr/>
        </p:nvPicPr>
        <p:blipFill rotWithShape="1">
          <a:blip r:embed="rId5"/>
          <a:srcRect t="1365" b="2406"/>
          <a:stretch/>
        </p:blipFill>
        <p:spPr bwMode="auto">
          <a:xfrm>
            <a:off x="0" y="3657600"/>
            <a:ext cx="454713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2041" name="Picture 9" descr="C:\b\BOYCEALL\Art\ch05\w072.jpg"/>
          <p:cNvPicPr>
            <a:picLocks noChangeAspect="1" noChangeArrowheads="1"/>
          </p:cNvPicPr>
          <p:nvPr/>
        </p:nvPicPr>
        <p:blipFill rotWithShape="1">
          <a:blip r:embed="rId6"/>
          <a:srcRect t="837" r="2034" b="2381"/>
          <a:stretch/>
        </p:blipFill>
        <p:spPr bwMode="auto">
          <a:xfrm>
            <a:off x="4620487" y="3657599"/>
            <a:ext cx="4523514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-15875"/>
            <a:ext cx="6547981" cy="854075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Intervals of Accuracy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(9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9)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6547981" cy="1568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Let’s focus on partial sums for cos. Graph shows successive partial sums from </a:t>
            </a:r>
            <a:r>
              <a:rPr lang="en-US" sz="2400" i="1" dirty="0" smtClean="0"/>
              <a:t>n</a:t>
            </a:r>
            <a:r>
              <a:rPr lang="en-US" sz="2400" dirty="0" smtClean="0"/>
              <a:t> = 2 to </a:t>
            </a:r>
            <a:r>
              <a:rPr lang="en-US" sz="2400" i="1" dirty="0" smtClean="0"/>
              <a:t>n</a:t>
            </a:r>
            <a:r>
              <a:rPr lang="en-US" sz="2400" dirty="0" smtClean="0"/>
              <a:t> = 5. The </a:t>
            </a:r>
            <a:r>
              <a:rPr lang="en-US" sz="2400" i="1" dirty="0" smtClean="0"/>
              <a:t>x</a:t>
            </a:r>
            <a:r>
              <a:rPr lang="en-US" sz="2400" dirty="0" smtClean="0"/>
              <a:t>-value where 2 curves split determines the usefulness of the earlier partial sum (see table to </a:t>
            </a:r>
            <a:r>
              <a:rPr lang="en-US" sz="2400" dirty="0" err="1" smtClean="0"/>
              <a:t>rt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239" t="7255" r="9366" b="4405"/>
          <a:stretch/>
        </p:blipFill>
        <p:spPr>
          <a:xfrm>
            <a:off x="3505200" y="2382253"/>
            <a:ext cx="5562600" cy="447574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40859"/>
              </p:ext>
            </p:extLst>
          </p:nvPr>
        </p:nvGraphicFramePr>
        <p:xfrm>
          <a:off x="6477000" y="228600"/>
          <a:ext cx="2667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 of</a:t>
                      </a:r>
                      <a:r>
                        <a:rPr lang="en-US" baseline="0" dirty="0" smtClean="0"/>
                        <a:t> Accuracy</a:t>
                      </a:r>
                      <a:endParaRPr lang="en-US" dirty="0"/>
                    </a:p>
                  </a:txBody>
                  <a:tcPr/>
                </a:tc>
              </a:tr>
              <a:tr h="2534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[−1,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[−1.7, 1.7]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[−2.3, 2.3]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[−2.9, 2.9]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4655" y="2253861"/>
            <a:ext cx="31706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MATLAB code:</a:t>
            </a:r>
          </a:p>
          <a:p>
            <a:pPr algn="l"/>
            <a:r>
              <a:rPr lang="en-US" sz="2000" dirty="0" err="1" smtClean="0"/>
              <a:t>clf</a:t>
            </a:r>
            <a:endParaRPr lang="en-US" sz="2000" dirty="0" smtClean="0"/>
          </a:p>
          <a:p>
            <a:pPr algn="l"/>
            <a:r>
              <a:rPr lang="en-US" sz="2000" dirty="0" smtClean="0"/>
              <a:t>hold </a:t>
            </a:r>
            <a:r>
              <a:rPr lang="en-US" sz="2000" dirty="0"/>
              <a:t>on</a:t>
            </a:r>
          </a:p>
          <a:p>
            <a:pPr algn="l"/>
            <a:r>
              <a:rPr lang="en-US" sz="2000" dirty="0"/>
              <a:t>x=</a:t>
            </a:r>
            <a:r>
              <a:rPr lang="en-US" sz="2000" dirty="0" err="1"/>
              <a:t>linspace</a:t>
            </a:r>
            <a:r>
              <a:rPr lang="en-US" sz="2000" dirty="0"/>
              <a:t>(0,pi);</a:t>
            </a:r>
          </a:p>
          <a:p>
            <a:pPr algn="l"/>
            <a:r>
              <a:rPr lang="en-US" sz="2000" dirty="0"/>
              <a:t>y=ones(1,length(x));</a:t>
            </a:r>
          </a:p>
          <a:p>
            <a:pPr algn="l"/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=1:5</a:t>
            </a:r>
          </a:p>
          <a:p>
            <a:pPr algn="l"/>
            <a:r>
              <a:rPr lang="en-US" sz="2000" dirty="0"/>
              <a:t>    y=y</a:t>
            </a:r>
            <a:r>
              <a:rPr lang="en-US" sz="2000" dirty="0" smtClean="0"/>
              <a:t>+ </a:t>
            </a:r>
          </a:p>
          <a:p>
            <a:pPr algn="l"/>
            <a:r>
              <a:rPr lang="en-US" sz="2000" dirty="0" smtClean="0"/>
              <a:t>(-1</a:t>
            </a:r>
            <a:r>
              <a:rPr lang="en-US" sz="2000" dirty="0"/>
              <a:t>)^</a:t>
            </a:r>
            <a:r>
              <a:rPr lang="en-US" sz="2000" dirty="0" err="1"/>
              <a:t>i</a:t>
            </a:r>
            <a:r>
              <a:rPr lang="en-US" sz="2000" dirty="0"/>
              <a:t>/factorial(2*</a:t>
            </a:r>
            <a:r>
              <a:rPr lang="en-US" sz="2000" dirty="0" err="1"/>
              <a:t>i</a:t>
            </a:r>
            <a:r>
              <a:rPr lang="en-US" sz="2000" dirty="0"/>
              <a:t>)*x.^(2*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pPr algn="l"/>
            <a:r>
              <a:rPr lang="en-US" sz="2000" dirty="0"/>
              <a:t>    plot(x,y,'linewidth',2)</a:t>
            </a:r>
          </a:p>
          <a:p>
            <a:pPr algn="l"/>
            <a:r>
              <a:rPr lang="en-US" sz="2000" dirty="0"/>
              <a:t>end</a:t>
            </a:r>
          </a:p>
          <a:p>
            <a:pPr algn="l"/>
            <a:r>
              <a:rPr lang="en-US" sz="2000" dirty="0"/>
              <a:t>hold off</a:t>
            </a:r>
          </a:p>
          <a:p>
            <a:pPr algn="l"/>
            <a:r>
              <a:rPr lang="en-US" sz="2000" dirty="0"/>
              <a:t>axis([0,pi,-1,1])</a:t>
            </a:r>
          </a:p>
        </p:txBody>
      </p:sp>
    </p:spTree>
    <p:extLst>
      <p:ext uri="{BB962C8B-B14F-4D97-AF65-F5344CB8AC3E}">
        <p14:creationId xmlns:p14="http://schemas.microsoft.com/office/powerpoint/2010/main" val="9033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463"/>
            <a:ext cx="8229600" cy="1143001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Theorem 5.3.1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228600" y="914400"/>
            <a:ext cx="8618538" cy="312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>
              <a:spcBef>
                <a:spcPct val="0"/>
              </a:spcBef>
            </a:pPr>
            <a:r>
              <a:rPr lang="en-US" dirty="0"/>
              <a:t>If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is an ordinary point of the differential equation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algn="l"/>
            <a:r>
              <a:rPr lang="en-US" dirty="0" smtClean="0"/>
              <a:t>then </a:t>
            </a:r>
            <a:r>
              <a:rPr lang="en-US" dirty="0"/>
              <a:t>the general solution for this equation is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algn="l"/>
            <a:r>
              <a:rPr lang="en-US" dirty="0" smtClean="0"/>
              <a:t>where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and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are </a:t>
            </a:r>
            <a:r>
              <a:rPr lang="en-US" b="1" dirty="0" smtClean="0"/>
              <a:t>linearly independent </a:t>
            </a:r>
            <a:r>
              <a:rPr lang="en-US" dirty="0" smtClean="0"/>
              <a:t>series solutions.</a:t>
            </a:r>
          </a:p>
        </p:txBody>
      </p:sp>
      <p:graphicFrame>
        <p:nvGraphicFramePr>
          <p:cNvPr id="1228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920516"/>
              </p:ext>
            </p:extLst>
          </p:nvPr>
        </p:nvGraphicFramePr>
        <p:xfrm>
          <a:off x="1447800" y="2743200"/>
          <a:ext cx="478631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4" name="Equation" r:id="rId3" imgW="2501640" imgH="431640" progId="Equation.3">
                  <p:embed/>
                </p:oleObj>
              </mc:Choice>
              <mc:Fallback>
                <p:oleObj name="Equation" r:id="rId3" imgW="2501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43200"/>
                        <a:ext cx="4786313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29821"/>
              </p:ext>
            </p:extLst>
          </p:nvPr>
        </p:nvGraphicFramePr>
        <p:xfrm>
          <a:off x="219075" y="1458913"/>
          <a:ext cx="862806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5" name="Equation" r:id="rId5" imgW="4876560" imgH="419040" progId="Equation.DSMT4">
                  <p:embed/>
                </p:oleObj>
              </mc:Choice>
              <mc:Fallback>
                <p:oleObj name="Equation" r:id="rId5" imgW="4876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458913"/>
                        <a:ext cx="8628063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4332371"/>
            <a:ext cx="8466138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Further, the radius of convergence for the series solutions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r>
              <a:rPr lang="en-US" dirty="0"/>
              <a:t> is at least as large as 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minimum of the radii of convergence of the series for </a:t>
            </a:r>
            <a:r>
              <a:rPr lang="en-US" i="1" dirty="0"/>
              <a:t>p</a:t>
            </a:r>
            <a:r>
              <a:rPr lang="en-US" dirty="0"/>
              <a:t> &amp; </a:t>
            </a:r>
            <a:r>
              <a:rPr lang="en-US" i="1" dirty="0"/>
              <a:t>q </a:t>
            </a:r>
            <a:endParaRPr lang="en-US" i="1" dirty="0" smtClean="0"/>
          </a:p>
          <a:p>
            <a:pPr algn="l"/>
            <a:r>
              <a:rPr lang="en-US" dirty="0" smtClean="0"/>
              <a:t>which </a:t>
            </a:r>
            <a:r>
              <a:rPr lang="en-US" dirty="0"/>
              <a:t>turns out to be the </a:t>
            </a:r>
            <a:r>
              <a:rPr lang="en-US" b="1" dirty="0"/>
              <a:t>distance of </a:t>
            </a:r>
            <a:r>
              <a:rPr lang="en-US" b="1" i="1" dirty="0"/>
              <a:t>x</a:t>
            </a:r>
            <a:r>
              <a:rPr lang="en-US" b="1" baseline="-25000" dirty="0"/>
              <a:t>0 </a:t>
            </a:r>
            <a:r>
              <a:rPr lang="en-US" b="1" dirty="0"/>
              <a:t>to the nearest zero of </a:t>
            </a:r>
            <a:r>
              <a:rPr lang="en-US" b="1" i="1" dirty="0"/>
              <a:t>P</a:t>
            </a:r>
            <a:r>
              <a:rPr lang="en-US" b="1" dirty="0"/>
              <a:t> </a:t>
            </a:r>
            <a:r>
              <a:rPr lang="en-US" dirty="0"/>
              <a:t>(including complex zeros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994" y="216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 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7200" y="9906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Let </a:t>
            </a:r>
            <a:r>
              <a:rPr lang="en-US" i="1" dirty="0"/>
              <a:t>f</a:t>
            </a:r>
            <a:r>
              <a:rPr lang="en-US" sz="1200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(1 +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-1</a:t>
            </a:r>
            <a:r>
              <a:rPr lang="en-US" dirty="0"/>
              <a:t>.  Find the radius of convergence of the Taylor series of </a:t>
            </a:r>
            <a:r>
              <a:rPr lang="en-US" i="1" dirty="0"/>
              <a:t>f</a:t>
            </a:r>
            <a:r>
              <a:rPr lang="en-US" dirty="0"/>
              <a:t>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0.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Taylor series of </a:t>
            </a:r>
            <a:r>
              <a:rPr lang="en-US" i="1" dirty="0"/>
              <a:t>f</a:t>
            </a:r>
            <a:r>
              <a:rPr lang="en-US" dirty="0"/>
              <a:t>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0 is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12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Using the ratio test, we have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Thus the radius of convergence is </a:t>
            </a:r>
            <a:r>
              <a:rPr lang="en-US" i="1" dirty="0">
                <a:sym typeface="Symbol" pitchFamily="18" charset="2"/>
              </a:rPr>
              <a:t></a:t>
            </a:r>
            <a:r>
              <a:rPr lang="en-US" dirty="0">
                <a:sym typeface="Symbol" pitchFamily="18" charset="2"/>
              </a:rPr>
              <a:t> = 1</a:t>
            </a:r>
            <a:r>
              <a:rPr lang="en-US" dirty="0"/>
              <a:t>. 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Alternatively, note that the zeros of 1 +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are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>
                <a:sym typeface="Symbol" pitchFamily="18" charset="2"/>
              </a:rPr>
              <a:t></a:t>
            </a:r>
            <a:r>
              <a:rPr lang="en-US" i="1" dirty="0" err="1">
                <a:sym typeface="Symbol" pitchFamily="18" charset="2"/>
              </a:rPr>
              <a:t>i</a:t>
            </a:r>
            <a:r>
              <a:rPr lang="en-US" dirty="0"/>
              <a:t>.  Since the distance in the complex plane from 0 to </a:t>
            </a:r>
            <a:r>
              <a:rPr lang="en-US" i="1" dirty="0" err="1"/>
              <a:t>i</a:t>
            </a:r>
            <a:r>
              <a:rPr lang="en-US" dirty="0"/>
              <a:t> or –</a:t>
            </a:r>
            <a:r>
              <a:rPr lang="en-US" i="1" dirty="0" err="1"/>
              <a:t>i</a:t>
            </a:r>
            <a:r>
              <a:rPr lang="en-US" dirty="0"/>
              <a:t>  is 1, we see again that </a:t>
            </a:r>
            <a:r>
              <a:rPr lang="en-US" i="1" dirty="0">
                <a:sym typeface="Symbol" pitchFamily="18" charset="2"/>
              </a:rPr>
              <a:t></a:t>
            </a:r>
            <a:r>
              <a:rPr lang="en-US" dirty="0">
                <a:sym typeface="Symbol" pitchFamily="18" charset="2"/>
              </a:rPr>
              <a:t> = 1</a:t>
            </a:r>
            <a:r>
              <a:rPr lang="en-US" dirty="0"/>
              <a:t>. </a:t>
            </a:r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97024"/>
              </p:ext>
            </p:extLst>
          </p:nvPr>
        </p:nvGraphicFramePr>
        <p:xfrm>
          <a:off x="1371600" y="2209800"/>
          <a:ext cx="487838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0" name="Equation" r:id="rId3" imgW="2628720" imgH="393480" progId="Equation.3">
                  <p:embed/>
                </p:oleObj>
              </mc:Choice>
              <mc:Fallback>
                <p:oleObj name="Equation" r:id="rId3" imgW="262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09800"/>
                        <a:ext cx="4878388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757928"/>
              </p:ext>
            </p:extLst>
          </p:nvPr>
        </p:nvGraphicFramePr>
        <p:xfrm>
          <a:off x="1219200" y="3352800"/>
          <a:ext cx="42672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1" name="Equation" r:id="rId5" imgW="2387520" imgH="482400" progId="Equation.3">
                  <p:embed/>
                </p:oleObj>
              </mc:Choice>
              <mc:Fallback>
                <p:oleObj name="Equation" r:id="rId5" imgW="2387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52800"/>
                        <a:ext cx="426720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29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11" y="20638"/>
            <a:ext cx="8229600" cy="751472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 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0" y="772110"/>
            <a:ext cx="9067800" cy="119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dirty="0" smtClean="0"/>
              <a:t>Find the </a:t>
            </a:r>
            <a:r>
              <a:rPr lang="en-US" dirty="0" smtClean="0"/>
              <a:t>radii </a:t>
            </a:r>
            <a:r>
              <a:rPr lang="en-US" dirty="0" smtClean="0"/>
              <a:t>of convergence of the Taylor series for      		        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dirty="0" smtClean="0"/>
              <a:t>0 and about </a:t>
            </a:r>
            <a:r>
              <a:rPr lang="en-US" i="1" dirty="0" smtClean="0"/>
              <a:t>x</a:t>
            </a:r>
            <a:r>
              <a:rPr lang="en-US" baseline="-25000" dirty="0" smtClean="0"/>
              <a:t>0 </a:t>
            </a:r>
            <a:r>
              <a:rPr lang="en-US" dirty="0" smtClean="0"/>
              <a:t>= 1.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First observe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218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038974"/>
              </p:ext>
            </p:extLst>
          </p:nvPr>
        </p:nvGraphicFramePr>
        <p:xfrm>
          <a:off x="6652147" y="845459"/>
          <a:ext cx="1651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8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2147" y="845459"/>
                        <a:ext cx="16510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389099"/>
              </p:ext>
            </p:extLst>
          </p:nvPr>
        </p:nvGraphicFramePr>
        <p:xfrm>
          <a:off x="838441" y="2075391"/>
          <a:ext cx="31591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9" name="Equation" r:id="rId5" imgW="1701720" imgH="228600" progId="Equation.DSMT4">
                  <p:embed/>
                </p:oleObj>
              </mc:Choice>
              <mc:Fallback>
                <p:oleObj name="Equation" r:id="rId5" imgW="1701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441" y="2075391"/>
                        <a:ext cx="31591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452691"/>
              </p:ext>
            </p:extLst>
          </p:nvPr>
        </p:nvGraphicFramePr>
        <p:xfrm>
          <a:off x="2418003" y="2980306"/>
          <a:ext cx="42582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0" name="Equation" r:id="rId7" imgW="241200" imgH="215640" progId="Equation.3">
                  <p:embed/>
                </p:oleObj>
              </mc:Choice>
              <mc:Fallback>
                <p:oleObj name="Equation" r:id="rId7" imgW="241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003" y="2980306"/>
                        <a:ext cx="42582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062888"/>
              </p:ext>
            </p:extLst>
          </p:nvPr>
        </p:nvGraphicFramePr>
        <p:xfrm>
          <a:off x="4043906" y="3713057"/>
          <a:ext cx="457200" cy="409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1" name="Equation" r:id="rId9" imgW="241200" imgH="215640" progId="Equation.3">
                  <p:embed/>
                </p:oleObj>
              </mc:Choice>
              <mc:Fallback>
                <p:oleObj name="Equation" r:id="rId9" imgW="241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906" y="3713057"/>
                        <a:ext cx="457200" cy="409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2577563"/>
            <a:ext cx="5420053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In the complex plane, the distance from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0 to 1 ± </a:t>
            </a:r>
            <a:r>
              <a:rPr lang="en-US" dirty="0" err="1"/>
              <a:t>i</a:t>
            </a:r>
            <a:r>
              <a:rPr lang="en-US" dirty="0"/>
              <a:t> is      </a:t>
            </a:r>
            <a:r>
              <a:rPr lang="en-US" dirty="0" smtClean="0"/>
              <a:t>, </a:t>
            </a:r>
            <a:r>
              <a:rPr lang="en-US" dirty="0"/>
              <a:t>so radius of convergence for Taylor series expansion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0 is </a:t>
            </a:r>
            <a:r>
              <a:rPr lang="en-US" i="1" dirty="0">
                <a:sym typeface="Symbol" pitchFamily="18" charset="2"/>
              </a:rPr>
              <a:t></a:t>
            </a:r>
            <a:r>
              <a:rPr lang="en-US" dirty="0">
                <a:sym typeface="Symbol" pitchFamily="18" charset="2"/>
              </a:rPr>
              <a:t> =</a:t>
            </a:r>
            <a:r>
              <a:rPr lang="en-US" dirty="0"/>
              <a:t>       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 complex plane, the distance from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1 to 1 ± </a:t>
            </a:r>
            <a:r>
              <a:rPr lang="en-US" dirty="0" err="1"/>
              <a:t>i</a:t>
            </a:r>
            <a:r>
              <a:rPr lang="en-US" dirty="0"/>
              <a:t> is </a:t>
            </a:r>
            <a:r>
              <a:rPr lang="en-US" dirty="0" smtClean="0"/>
              <a:t>1, </a:t>
            </a:r>
            <a:r>
              <a:rPr lang="en-US" dirty="0"/>
              <a:t>so the radius of convergence for the Taylor series expansion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1 is </a:t>
            </a:r>
            <a:r>
              <a:rPr lang="en-US" i="1" dirty="0">
                <a:sym typeface="Symbol" pitchFamily="18" charset="2"/>
              </a:rPr>
              <a:t></a:t>
            </a:r>
            <a:r>
              <a:rPr lang="en-US" dirty="0">
                <a:sym typeface="Symbol" pitchFamily="18" charset="2"/>
              </a:rPr>
              <a:t> = 1.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0"/>
          <a:srcRect l="47412" t="1373" r="19582" b="5319"/>
          <a:stretch/>
        </p:blipFill>
        <p:spPr>
          <a:xfrm>
            <a:off x="5638800" y="1267734"/>
            <a:ext cx="3210253" cy="543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4: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Radius of Convergence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2)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429016" y="9906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Determine a lower bound for the radius of convergence of the series solution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0 for the </a:t>
            </a:r>
            <a:r>
              <a:rPr lang="en-US" dirty="0" smtClean="0"/>
              <a:t>IVP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Here,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1 +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4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30000" dirty="0"/>
              <a:t>2</a:t>
            </a:r>
            <a:r>
              <a:rPr lang="en-US" dirty="0">
                <a:sym typeface="Symbol" pitchFamily="18" charset="2"/>
              </a:rPr>
              <a:t>.</a:t>
            </a:r>
            <a:r>
              <a:rPr lang="en-US" dirty="0"/>
              <a:t> 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Since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dirty="0"/>
              <a:t>0</a:t>
            </a:r>
            <a:r>
              <a:rPr lang="en-US" dirty="0" smtClean="0"/>
              <a:t>) </a:t>
            </a:r>
            <a:r>
              <a:rPr lang="en-US" dirty="0">
                <a:sym typeface="Symbol" pitchFamily="18" charset="2"/>
              </a:rPr>
              <a:t> </a:t>
            </a:r>
            <a:r>
              <a:rPr lang="en-US" dirty="0" smtClean="0"/>
              <a:t>0, 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0 is an ordinary </a:t>
            </a:r>
            <a:r>
              <a:rPr lang="en-US" dirty="0" smtClean="0"/>
              <a:t>point.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P(</a:t>
            </a:r>
            <a:r>
              <a:rPr lang="en-US" i="1" dirty="0"/>
              <a:t>x</a:t>
            </a:r>
            <a:r>
              <a:rPr lang="en-US" dirty="0" smtClean="0"/>
              <a:t>) has zeros at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>
                <a:sym typeface="Symbol" pitchFamily="18" charset="2"/>
              </a:rPr>
              <a:t></a:t>
            </a:r>
            <a:r>
              <a:rPr lang="en-US" i="1" dirty="0" err="1" smtClean="0"/>
              <a:t>i</a:t>
            </a:r>
            <a:r>
              <a:rPr lang="en-US" dirty="0" smtClean="0"/>
              <a:t>, which are one unit away from </a:t>
            </a:r>
            <a:r>
              <a:rPr lang="en-US" i="1" dirty="0"/>
              <a:t>x</a:t>
            </a:r>
            <a:r>
              <a:rPr lang="en-US" baseline="-25000" dirty="0"/>
              <a:t>0.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ym typeface="Symbol" pitchFamily="18" charset="2"/>
              </a:rPr>
              <a:t>Thus, by </a:t>
            </a:r>
            <a:r>
              <a:rPr lang="en-US" dirty="0">
                <a:sym typeface="Symbol" pitchFamily="18" charset="2"/>
              </a:rPr>
              <a:t>Theorem 5.3.1, the radius of convergence for the </a:t>
            </a:r>
            <a:r>
              <a:rPr lang="en-US" dirty="0"/>
              <a:t>series solution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0 </a:t>
            </a:r>
            <a:r>
              <a:rPr lang="en-US" dirty="0">
                <a:sym typeface="Symbol" pitchFamily="18" charset="2"/>
              </a:rPr>
              <a:t>is at least </a:t>
            </a:r>
            <a:r>
              <a:rPr lang="en-US" i="1" dirty="0">
                <a:sym typeface="Symbol" pitchFamily="18" charset="2"/>
              </a:rPr>
              <a:t></a:t>
            </a:r>
            <a:r>
              <a:rPr lang="en-US" dirty="0">
                <a:sym typeface="Symbol" pitchFamily="18" charset="2"/>
              </a:rPr>
              <a:t> = 1.  </a:t>
            </a:r>
          </a:p>
        </p:txBody>
      </p:sp>
      <p:graphicFrame>
        <p:nvGraphicFramePr>
          <p:cNvPr id="176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101980"/>
              </p:ext>
            </p:extLst>
          </p:nvPr>
        </p:nvGraphicFramePr>
        <p:xfrm>
          <a:off x="457200" y="1752600"/>
          <a:ext cx="72532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0" name="Equation" r:id="rId3" imgW="3708360" imgH="279360" progId="Equation.DSMT4">
                  <p:embed/>
                </p:oleObj>
              </mc:Choice>
              <mc:Fallback>
                <p:oleObj name="Equation" r:id="rId3" imgW="3708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7253288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97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4: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Solution Theory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2)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228600" y="990600"/>
            <a:ext cx="8458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ym typeface="Symbol" pitchFamily="18" charset="2"/>
              </a:rPr>
              <a:t>Since </a:t>
            </a:r>
            <a:r>
              <a:rPr lang="en-US" dirty="0"/>
              <a:t>1 +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 0 for all </a:t>
            </a:r>
            <a:r>
              <a:rPr lang="en-US" i="1" dirty="0"/>
              <a:t>x</a:t>
            </a:r>
            <a:r>
              <a:rPr lang="en-US" dirty="0"/>
              <a:t>, there exists a unique solution of the initial value problem on </a:t>
            </a:r>
            <a:r>
              <a:rPr lang="en-US" dirty="0" smtClean="0"/>
              <a:t>− </a:t>
            </a:r>
            <a:r>
              <a:rPr lang="en-US" sz="2600" dirty="0" smtClean="0">
                <a:sym typeface="Symbol" pitchFamily="18" charset="2"/>
              </a:rPr>
              <a:t> </a:t>
            </a:r>
            <a:r>
              <a:rPr lang="en-US" sz="2600" dirty="0">
                <a:sym typeface="Symbol" pitchFamily="18" charset="2"/>
              </a:rPr>
              <a:t>&lt; </a:t>
            </a:r>
            <a:r>
              <a:rPr lang="en-US" sz="2600" i="1" dirty="0">
                <a:sym typeface="Symbol" pitchFamily="18" charset="2"/>
              </a:rPr>
              <a:t>x</a:t>
            </a:r>
            <a:r>
              <a:rPr lang="en-US" sz="2600" dirty="0">
                <a:sym typeface="Symbol" pitchFamily="18" charset="2"/>
              </a:rPr>
              <a:t> &lt; </a:t>
            </a:r>
            <a:r>
              <a:rPr lang="en-US" dirty="0">
                <a:sym typeface="Symbol" pitchFamily="18" charset="2"/>
              </a:rPr>
              <a:t>, by Theorem 3.2.1.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sym typeface="Symbol" pitchFamily="18" charset="2"/>
              </a:rPr>
              <a:t>On the other hand, Theorem 5.3.1 only guarantees a solution of the form </a:t>
            </a:r>
            <a:r>
              <a:rPr lang="en-US" sz="800" dirty="0">
                <a:sym typeface="Symbol" pitchFamily="18" charset="2"/>
              </a:rPr>
              <a:t>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sz="1200" dirty="0"/>
              <a:t> </a:t>
            </a:r>
            <a:r>
              <a:rPr lang="en-US" i="1" dirty="0" err="1"/>
              <a:t>x</a:t>
            </a:r>
            <a:r>
              <a:rPr lang="en-US" i="1" baseline="30000" dirty="0" err="1"/>
              <a:t>n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for −</a:t>
            </a:r>
            <a:r>
              <a:rPr lang="en-US" dirty="0" smtClean="0">
                <a:sym typeface="Symbol" pitchFamily="18" charset="2"/>
              </a:rPr>
              <a:t>1 </a:t>
            </a:r>
            <a:r>
              <a:rPr lang="en-US" dirty="0">
                <a:sym typeface="Symbol" pitchFamily="18" charset="2"/>
              </a:rPr>
              <a:t>&lt;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&lt; 1, where 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i="1" dirty="0"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sym typeface="Symbol" pitchFamily="18" charset="2"/>
              </a:rPr>
              <a:t>Thus the unique solution on </a:t>
            </a:r>
            <a:r>
              <a:rPr lang="en-US" dirty="0"/>
              <a:t>− </a:t>
            </a:r>
            <a:r>
              <a:rPr lang="en-US" sz="2600" dirty="0" smtClean="0">
                <a:sym typeface="Symbol" pitchFamily="18" charset="2"/>
              </a:rPr>
              <a:t>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&lt;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&lt; </a:t>
            </a:r>
            <a:r>
              <a:rPr lang="en-US" sz="2600" dirty="0">
                <a:sym typeface="Symbol" pitchFamily="18" charset="2"/>
              </a:rPr>
              <a:t></a:t>
            </a:r>
            <a:r>
              <a:rPr lang="en-US" dirty="0">
                <a:sym typeface="Symbol" pitchFamily="18" charset="2"/>
              </a:rPr>
              <a:t> may not have a power series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0 that converges for all </a:t>
            </a:r>
            <a:r>
              <a:rPr lang="en-US" i="1" dirty="0"/>
              <a:t>x</a:t>
            </a:r>
            <a:r>
              <a:rPr lang="en-US" dirty="0"/>
              <a:t>. </a:t>
            </a:r>
          </a:p>
        </p:txBody>
      </p:sp>
      <p:graphicFrame>
        <p:nvGraphicFramePr>
          <p:cNvPr id="177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823684"/>
              </p:ext>
            </p:extLst>
          </p:nvPr>
        </p:nvGraphicFramePr>
        <p:xfrm>
          <a:off x="5675313" y="11113"/>
          <a:ext cx="32781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3" name="Equation" r:id="rId3" imgW="1676160" imgH="228600" progId="Equation.DSMT4">
                  <p:embed/>
                </p:oleObj>
              </mc:Choice>
              <mc:Fallback>
                <p:oleObj name="Equation" r:id="rId3" imgW="1676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11113"/>
                        <a:ext cx="327818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15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3025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</a:t>
            </a:r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Airy’s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Equation about </a:t>
            </a:r>
            <a:r>
              <a:rPr lang="en-US" sz="2800" b="1" i="1" dirty="0">
                <a:solidFill>
                  <a:srgbClr val="2125D7"/>
                </a:solidFill>
              </a:rPr>
              <a:t>x</a:t>
            </a:r>
            <a:r>
              <a:rPr lang="en-US" sz="2800" b="1" baseline="-25000" dirty="0">
                <a:solidFill>
                  <a:srgbClr val="2125D7"/>
                </a:solidFill>
              </a:rPr>
              <a:t>0</a:t>
            </a:r>
            <a:r>
              <a:rPr lang="en-US" sz="2800" b="1" dirty="0">
                <a:solidFill>
                  <a:srgbClr val="2125D7"/>
                </a:solidFill>
              </a:rPr>
              <a:t> = 0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8)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381000" y="838200"/>
            <a:ext cx="8001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Find a series solution of </a:t>
            </a:r>
            <a:r>
              <a:rPr lang="en-US" dirty="0" err="1"/>
              <a:t>Airy’s</a:t>
            </a:r>
            <a:r>
              <a:rPr lang="en-US" dirty="0"/>
              <a:t> equation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0: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By </a:t>
            </a:r>
            <a:r>
              <a:rPr lang="en-US" dirty="0">
                <a:sym typeface="Symbol" pitchFamily="18" charset="2"/>
              </a:rPr>
              <a:t>Theorem </a:t>
            </a:r>
            <a:r>
              <a:rPr lang="en-US" dirty="0" smtClean="0">
                <a:sym typeface="Symbol" pitchFamily="18" charset="2"/>
              </a:rPr>
              <a:t>5.3.1, the radius of convergence is ∞.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Assuming a series solution and differentiating, we obtain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18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Substituting these expressions into the equation, we </a:t>
            </a:r>
            <a:r>
              <a:rPr lang="en-US" dirty="0" smtClean="0"/>
              <a:t>obtain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Shifting the indices, we obtain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1730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264201"/>
              </p:ext>
            </p:extLst>
          </p:nvPr>
        </p:nvGraphicFramePr>
        <p:xfrm>
          <a:off x="1066800" y="2566987"/>
          <a:ext cx="68580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2" name="Equation" r:id="rId3" imgW="3720960" imgH="431640" progId="Equation.3">
                  <p:embed/>
                </p:oleObj>
              </mc:Choice>
              <mc:Fallback>
                <p:oleObj name="Equation" r:id="rId3" imgW="37209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66987"/>
                        <a:ext cx="68580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9332"/>
              </p:ext>
            </p:extLst>
          </p:nvPr>
        </p:nvGraphicFramePr>
        <p:xfrm>
          <a:off x="2057400" y="3798092"/>
          <a:ext cx="35814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3" name="Equation" r:id="rId5" imgW="1955520" imgH="431640" progId="Equation.3">
                  <p:embed/>
                </p:oleObj>
              </mc:Choice>
              <mc:Fallback>
                <p:oleObj name="Equation" r:id="rId5" imgW="195552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98092"/>
                        <a:ext cx="358140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858258"/>
              </p:ext>
            </p:extLst>
          </p:nvPr>
        </p:nvGraphicFramePr>
        <p:xfrm>
          <a:off x="3098800" y="1364861"/>
          <a:ext cx="1397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4" name="Equation" r:id="rId7" imgW="698400" imgH="203040" progId="Equation.DSMT4">
                  <p:embed/>
                </p:oleObj>
              </mc:Choice>
              <mc:Fallback>
                <p:oleObj name="Equation" r:id="rId7" imgW="6984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1364861"/>
                        <a:ext cx="13970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80215"/>
              </p:ext>
            </p:extLst>
          </p:nvPr>
        </p:nvGraphicFramePr>
        <p:xfrm>
          <a:off x="587375" y="5184775"/>
          <a:ext cx="61214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5" name="Equation" r:id="rId9" imgW="3200400" imgH="888840" progId="Equation.DSMT4">
                  <p:embed/>
                </p:oleObj>
              </mc:Choice>
              <mc:Fallback>
                <p:oleObj name="Equation" r:id="rId9" imgW="32004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5184775"/>
                        <a:ext cx="61214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88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Goals of 5.2-3:  </a:t>
            </a:r>
            <a:r>
              <a:rPr lang="en-US" sz="30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Series </a:t>
            </a:r>
            <a:r>
              <a:rPr lang="en-US" sz="30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Sol’ns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Near </a:t>
            </a:r>
            <a:r>
              <a:rPr lang="en-US" sz="30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an Ordinary 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Point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0" y="966788"/>
            <a:ext cx="9144000" cy="5662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2</a:t>
            </a:r>
            <a:r>
              <a:rPr lang="en-US" sz="2400" baseline="30000" dirty="0"/>
              <a:t>nd</a:t>
            </a:r>
            <a:r>
              <a:rPr lang="en-US" sz="2400" dirty="0"/>
              <a:t> order homogeneous equation with </a:t>
            </a:r>
            <a:r>
              <a:rPr lang="en-US" sz="2400" dirty="0" err="1"/>
              <a:t>nonconstant</a:t>
            </a:r>
            <a:r>
              <a:rPr lang="en-US" sz="2400" dirty="0"/>
              <a:t> coefficients, </a:t>
            </a:r>
            <a:r>
              <a:rPr lang="en-US" sz="2400" dirty="0" smtClean="0"/>
              <a:t>students will, </a:t>
            </a:r>
            <a:r>
              <a:rPr lang="en-US" sz="2400" dirty="0"/>
              <a:t>u</a:t>
            </a:r>
            <a:r>
              <a:rPr lang="en-US" sz="2400" dirty="0" smtClean="0"/>
              <a:t>pon completion of this unit, be able:</a:t>
            </a:r>
          </a:p>
          <a:p>
            <a:r>
              <a:rPr lang="en-US" sz="2400" dirty="0" smtClean="0"/>
              <a:t>To distinguish ordinary and singular points.</a:t>
            </a:r>
          </a:p>
          <a:p>
            <a:r>
              <a:rPr lang="en-US" sz="2400" dirty="0" smtClean="0"/>
              <a:t>Apply </a:t>
            </a:r>
            <a:r>
              <a:rPr lang="en-US" sz="2400" dirty="0" err="1" smtClean="0"/>
              <a:t>Thm</a:t>
            </a:r>
            <a:r>
              <a:rPr lang="en-US" sz="2400" dirty="0" smtClean="0"/>
              <a:t> 5.3.1 to determine a lower bound for the interval of validity of a series solution.</a:t>
            </a:r>
          </a:p>
          <a:p>
            <a:r>
              <a:rPr lang="en-US" sz="2400" dirty="0"/>
              <a:t>Distinguish what </a:t>
            </a:r>
            <a:r>
              <a:rPr lang="en-US" sz="2400" dirty="0" err="1"/>
              <a:t>Th</a:t>
            </a:r>
            <a:r>
              <a:rPr lang="en-US" sz="2400" dirty="0"/>
              <a:t> 3.2.1 tells us about validity of a theoretical </a:t>
            </a:r>
            <a:r>
              <a:rPr lang="en-US" sz="2400" dirty="0" err="1"/>
              <a:t>sol’n</a:t>
            </a:r>
            <a:r>
              <a:rPr lang="en-US" sz="2400" dirty="0"/>
              <a:t> vs. what </a:t>
            </a:r>
            <a:r>
              <a:rPr lang="en-US" sz="2400" dirty="0" err="1"/>
              <a:t>Th</a:t>
            </a:r>
            <a:r>
              <a:rPr lang="en-US" sz="2400" dirty="0"/>
              <a:t> 5.3.1 tells us about the validity of a specific series </a:t>
            </a:r>
            <a:r>
              <a:rPr lang="en-US" sz="2400" dirty="0" err="1"/>
              <a:t>sol’n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Use series methods to find a recursive formula for the coefficients.</a:t>
            </a:r>
          </a:p>
          <a:p>
            <a:r>
              <a:rPr lang="en-US" sz="2400" dirty="0"/>
              <a:t>Use recursive formula to find the first 4 terms of a solution by hand.</a:t>
            </a:r>
          </a:p>
          <a:p>
            <a:r>
              <a:rPr lang="en-US" sz="2400" dirty="0"/>
              <a:t>Find an explicit formula for the coefficients when possible.</a:t>
            </a:r>
          </a:p>
          <a:p>
            <a:r>
              <a:rPr lang="en-US" sz="2400" dirty="0" smtClean="0"/>
              <a:t>Separate the series solution into 2 linearly independent solutions.</a:t>
            </a:r>
          </a:p>
          <a:p>
            <a:r>
              <a:rPr lang="en-US" sz="2400" dirty="0" smtClean="0"/>
              <a:t>Graph successive or periodic partial sums to determine their approximate intervals of accuracy.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83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Recurrence Relation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8)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 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418578" y="9906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Our equation is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For this equation to be valid for all </a:t>
            </a:r>
            <a:r>
              <a:rPr lang="en-US" i="1" dirty="0"/>
              <a:t>x</a:t>
            </a:r>
            <a:r>
              <a:rPr lang="en-US" dirty="0"/>
              <a:t>, the coefficient of each power of </a:t>
            </a:r>
            <a:r>
              <a:rPr lang="en-US" i="1" dirty="0"/>
              <a:t>x</a:t>
            </a:r>
            <a:r>
              <a:rPr lang="en-US" dirty="0"/>
              <a:t> must be zero; hence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= 0 and</a:t>
            </a:r>
          </a:p>
        </p:txBody>
      </p:sp>
      <p:graphicFrame>
        <p:nvGraphicFramePr>
          <p:cNvPr id="141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483673"/>
              </p:ext>
            </p:extLst>
          </p:nvPr>
        </p:nvGraphicFramePr>
        <p:xfrm>
          <a:off x="1075803" y="3276600"/>
          <a:ext cx="4397375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2" name="Equation" r:id="rId3" imgW="2298600" imgH="1091880" progId="Equation.3">
                  <p:embed/>
                </p:oleObj>
              </mc:Choice>
              <mc:Fallback>
                <p:oleObj name="Equation" r:id="rId3" imgW="2298600" imgH="1091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803" y="3276600"/>
                        <a:ext cx="4397375" cy="207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631326"/>
              </p:ext>
            </p:extLst>
          </p:nvPr>
        </p:nvGraphicFramePr>
        <p:xfrm>
          <a:off x="1332978" y="1524000"/>
          <a:ext cx="49799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3" name="Equation" r:id="rId5" imgW="2603160" imgH="431640" progId="Equation.3">
                  <p:embed/>
                </p:oleObj>
              </mc:Choice>
              <mc:Fallback>
                <p:oleObj name="Equation" r:id="rId5" imgW="26031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978" y="1524000"/>
                        <a:ext cx="4979988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Coefficients   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8)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609600" y="9906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We have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= 0 and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800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8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For this recurrence relation, note that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5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8</a:t>
            </a:r>
            <a:r>
              <a:rPr lang="en-US" dirty="0"/>
              <a:t> = … = 0</a:t>
            </a:r>
            <a:r>
              <a:rPr lang="en-US" dirty="0" smtClean="0"/>
              <a:t>.</a:t>
            </a:r>
            <a:endParaRPr lang="en-US" sz="12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Next, we find the coefficients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6</a:t>
            </a:r>
            <a:r>
              <a:rPr lang="en-US" dirty="0"/>
              <a:t>, ….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We do this by finding a formula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i="1" baseline="-25000" dirty="0"/>
              <a:t>n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= 1, 2, 3, </a:t>
            </a:r>
            <a:r>
              <a:rPr lang="en-US" dirty="0" smtClean="0"/>
              <a:t>…</a:t>
            </a:r>
            <a:endParaRPr lang="en-US" sz="12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After that, we find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7</a:t>
            </a:r>
            <a:r>
              <a:rPr lang="en-US" dirty="0"/>
              <a:t>, …, by finding a formula for 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i="1" baseline="-25000" dirty="0"/>
              <a:t>n+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= 1, 2, 3, …</a:t>
            </a:r>
          </a:p>
        </p:txBody>
      </p:sp>
      <p:graphicFrame>
        <p:nvGraphicFramePr>
          <p:cNvPr id="142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931117"/>
              </p:ext>
            </p:extLst>
          </p:nvPr>
        </p:nvGraphicFramePr>
        <p:xfrm>
          <a:off x="1371600" y="1447800"/>
          <a:ext cx="401002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2" name="Equation" r:id="rId3" imgW="2095200" imgH="419040" progId="Equation.3">
                  <p:embed/>
                </p:oleObj>
              </mc:Choice>
              <mc:Fallback>
                <p:oleObj name="Equation" r:id="rId3" imgW="209520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4010025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504"/>
            <a:ext cx="6096000" cy="711275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 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a</a:t>
            </a:r>
            <a:r>
              <a:rPr lang="en-US" sz="3200" b="1" baseline="-25000" dirty="0">
                <a:solidFill>
                  <a:srgbClr val="2125D7"/>
                </a:solidFill>
                <a:latin typeface="+mn-lt"/>
              </a:rPr>
              <a:t>3</a:t>
            </a:r>
            <a:r>
              <a:rPr lang="en-US" sz="3200" b="1" i="1" baseline="-25000" dirty="0">
                <a:solidFill>
                  <a:srgbClr val="2125D7"/>
                </a:solidFill>
                <a:latin typeface="+mn-lt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8)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457200" y="1030877"/>
            <a:ext cx="8001000" cy="316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Find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6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9</a:t>
            </a:r>
            <a:r>
              <a:rPr lang="en-US" dirty="0"/>
              <a:t>, ….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8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general formula for this sequence is</a:t>
            </a:r>
          </a:p>
        </p:txBody>
      </p:sp>
      <p:graphicFrame>
        <p:nvGraphicFramePr>
          <p:cNvPr id="176128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702587"/>
              </p:ext>
            </p:extLst>
          </p:nvPr>
        </p:nvGraphicFramePr>
        <p:xfrm>
          <a:off x="6553200" y="151122"/>
          <a:ext cx="22098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9" name="Equation" r:id="rId3" imgW="1218960" imgH="419040" progId="Equation.3">
                  <p:embed/>
                </p:oleObj>
              </mc:Choice>
              <mc:Fallback>
                <p:oleObj name="Equation" r:id="rId3" imgW="1218960" imgH="4190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51122"/>
                        <a:ext cx="22098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2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232904"/>
              </p:ext>
            </p:extLst>
          </p:nvPr>
        </p:nvGraphicFramePr>
        <p:xfrm>
          <a:off x="990600" y="1640477"/>
          <a:ext cx="7315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0" name="Equation" r:id="rId5" imgW="4089240" imgH="393480" progId="Equation.3">
                  <p:embed/>
                </p:oleObj>
              </mc:Choice>
              <mc:Fallback>
                <p:oleObj name="Equation" r:id="rId5" imgW="4089240" imgH="39348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40477"/>
                        <a:ext cx="7315200" cy="69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0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107375"/>
              </p:ext>
            </p:extLst>
          </p:nvPr>
        </p:nvGraphicFramePr>
        <p:xfrm>
          <a:off x="990600" y="3088277"/>
          <a:ext cx="668178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1" name="Equation" r:id="rId7" imgW="3429000" imgH="419040" progId="Equation.3">
                  <p:embed/>
                </p:oleObj>
              </mc:Choice>
              <mc:Fallback>
                <p:oleObj name="Equation" r:id="rId7" imgW="3429000" imgH="41904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88277"/>
                        <a:ext cx="6681788" cy="809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31315" y="0"/>
            <a:ext cx="6279715" cy="830263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 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a</a:t>
            </a:r>
            <a:r>
              <a:rPr lang="en-US" sz="3200" b="1" baseline="-25000" dirty="0">
                <a:solidFill>
                  <a:srgbClr val="2125D7"/>
                </a:solidFill>
                <a:latin typeface="+mn-lt"/>
              </a:rPr>
              <a:t>3</a:t>
            </a:r>
            <a:r>
              <a:rPr lang="en-US" sz="3200" b="1" i="1" baseline="-25000" dirty="0">
                <a:solidFill>
                  <a:srgbClr val="2125D7"/>
                </a:solidFill>
                <a:latin typeface="+mn-lt"/>
              </a:rPr>
              <a:t>n+</a:t>
            </a:r>
            <a:r>
              <a:rPr lang="en-US" sz="3200" b="1" baseline="-25000" dirty="0">
                <a:solidFill>
                  <a:srgbClr val="2125D7"/>
                </a:solidFill>
                <a:latin typeface="+mn-lt"/>
              </a:rPr>
              <a:t>1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  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8)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457200" y="854271"/>
            <a:ext cx="8001000" cy="318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Find </a:t>
            </a:r>
            <a:r>
              <a:rPr lang="en-US" i="1" dirty="0"/>
              <a:t>a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7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10</a:t>
            </a:r>
            <a:r>
              <a:rPr lang="en-US" dirty="0"/>
              <a:t>, …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8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general formula for this sequence is</a:t>
            </a:r>
          </a:p>
        </p:txBody>
      </p:sp>
      <p:graphicFrame>
        <p:nvGraphicFramePr>
          <p:cNvPr id="146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623219"/>
              </p:ext>
            </p:extLst>
          </p:nvPr>
        </p:nvGraphicFramePr>
        <p:xfrm>
          <a:off x="990600" y="1463871"/>
          <a:ext cx="73771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9" name="Equation" r:id="rId3" imgW="4292280" imgH="393480" progId="Equation.3">
                  <p:embed/>
                </p:oleObj>
              </mc:Choice>
              <mc:Fallback>
                <p:oleObj name="Equation" r:id="rId3" imgW="429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63871"/>
                        <a:ext cx="7377113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30173"/>
              </p:ext>
            </p:extLst>
          </p:nvPr>
        </p:nvGraphicFramePr>
        <p:xfrm>
          <a:off x="990600" y="2835471"/>
          <a:ext cx="69103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90" name="Equation" r:id="rId5" imgW="3530520" imgH="419040" progId="Equation.3">
                  <p:embed/>
                </p:oleObj>
              </mc:Choice>
              <mc:Fallback>
                <p:oleObj name="Equation" r:id="rId5" imgW="353052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35471"/>
                        <a:ext cx="691038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379565"/>
              </p:ext>
            </p:extLst>
          </p:nvPr>
        </p:nvGraphicFramePr>
        <p:xfrm>
          <a:off x="6781800" y="76200"/>
          <a:ext cx="22098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91" name="Equation" r:id="rId7" imgW="1218960" imgH="419040" progId="Equation.3">
                  <p:embed/>
                </p:oleObj>
              </mc:Choice>
              <mc:Fallback>
                <p:oleObj name="Equation" r:id="rId7" imgW="121896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76200"/>
                        <a:ext cx="22098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906463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Series and Coefficients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(6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8)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 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06462"/>
            <a:ext cx="8001000" cy="5722937"/>
          </a:xfrm>
        </p:spPr>
        <p:txBody>
          <a:bodyPr>
            <a:normAutofit/>
          </a:bodyPr>
          <a:lstStyle/>
          <a:p>
            <a:r>
              <a:rPr lang="en-US" sz="2400" dirty="0"/>
              <a:t>We now have the following information: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800" dirty="0"/>
          </a:p>
          <a:p>
            <a:pPr>
              <a:buFontTx/>
              <a:buNone/>
            </a:pPr>
            <a:r>
              <a:rPr lang="en-US" sz="2400" dirty="0"/>
              <a:t>	where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are arbitrary,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3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+2</a:t>
            </a:r>
            <a:r>
              <a:rPr lang="en-US" sz="2400" dirty="0" smtClean="0"/>
              <a:t> = 0, </a:t>
            </a:r>
            <a:r>
              <a:rPr lang="en-US" sz="2400" i="1" dirty="0" smtClean="0"/>
              <a:t>n</a:t>
            </a:r>
            <a:r>
              <a:rPr lang="en-US" sz="2400" dirty="0"/>
              <a:t> </a:t>
            </a:r>
            <a:r>
              <a:rPr lang="en-US" sz="2400" dirty="0" smtClean="0"/>
              <a:t>= 1, 2, … </a:t>
            </a:r>
            <a:r>
              <a:rPr lang="en-US" sz="2400" dirty="0" smtClean="0"/>
              <a:t> and</a:t>
            </a: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/>
              <a:t>Thus our </a:t>
            </a:r>
            <a:r>
              <a:rPr lang="en-US" sz="2400" dirty="0" smtClean="0"/>
              <a:t>general series solution aroun</a:t>
            </a:r>
            <a:r>
              <a:rPr lang="en-US" sz="2400" dirty="0" smtClean="0"/>
              <a:t>d </a:t>
            </a:r>
            <a:r>
              <a:rPr lang="en-US" sz="2400" dirty="0" smtClean="0"/>
              <a:t>is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 = </a:t>
            </a:r>
            <a:r>
              <a:rPr lang="en-US" sz="2400" dirty="0" smtClean="0"/>
              <a:t>0 is</a:t>
            </a:r>
            <a:endParaRPr lang="en-US" sz="2400" dirty="0" smtClean="0"/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061951"/>
              </p:ext>
            </p:extLst>
          </p:nvPr>
        </p:nvGraphicFramePr>
        <p:xfrm>
          <a:off x="1524000" y="1439863"/>
          <a:ext cx="38766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2" name="Equation" r:id="rId3" imgW="2133360" imgH="431640" progId="Equation.3">
                  <p:embed/>
                </p:oleObj>
              </mc:Choice>
              <mc:Fallback>
                <p:oleObj name="Equation" r:id="rId3" imgW="213336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39863"/>
                        <a:ext cx="387667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762125"/>
              </p:ext>
            </p:extLst>
          </p:nvPr>
        </p:nvGraphicFramePr>
        <p:xfrm>
          <a:off x="914400" y="2811463"/>
          <a:ext cx="68802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3" name="Equation" r:id="rId5" imgW="3530520" imgH="863280" progId="Equation.3">
                  <p:embed/>
                </p:oleObj>
              </mc:Choice>
              <mc:Fallback>
                <p:oleObj name="Equation" r:id="rId5" imgW="3530520" imgH="8632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11463"/>
                        <a:ext cx="6880225" cy="166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593430"/>
              </p:ext>
            </p:extLst>
          </p:nvPr>
        </p:nvGraphicFramePr>
        <p:xfrm>
          <a:off x="507304" y="5022850"/>
          <a:ext cx="74295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4" name="Equation" r:id="rId7" imgW="4089240" imgH="482400" progId="Equation.3">
                  <p:embed/>
                </p:oleObj>
              </mc:Choice>
              <mc:Fallback>
                <p:oleObj name="Equation" r:id="rId7" imgW="4089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04" y="5022850"/>
                        <a:ext cx="74295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Basic Set 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Sol’ns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and Their Graphs 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(7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8)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49891"/>
            <a:ext cx="8229600" cy="4876800"/>
          </a:xfrm>
        </p:spPr>
        <p:txBody>
          <a:bodyPr/>
          <a:lstStyle/>
          <a:p>
            <a:r>
              <a:rPr lang="en-US" sz="2400" dirty="0"/>
              <a:t>G</a:t>
            </a:r>
            <a:r>
              <a:rPr lang="en-US" sz="2400" dirty="0" smtClean="0"/>
              <a:t>iven </a:t>
            </a:r>
            <a:r>
              <a:rPr lang="en-US" sz="2400" dirty="0"/>
              <a:t>the initial conditions </a:t>
            </a:r>
          </a:p>
          <a:p>
            <a:pPr>
              <a:buFontTx/>
              <a:buNone/>
            </a:pPr>
            <a:r>
              <a:rPr lang="en-US" sz="2400" i="1" dirty="0">
                <a:sym typeface="Symbol" pitchFamily="18" charset="2"/>
              </a:rPr>
              <a:t>		y</a:t>
            </a:r>
            <a:r>
              <a:rPr lang="en-US" sz="2400" dirty="0">
                <a:sym typeface="Symbol" pitchFamily="18" charset="2"/>
              </a:rPr>
              <a:t>(0) = 1,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i="1" dirty="0">
                <a:cs typeface="Times New Roman" pitchFamily="18" charset="0"/>
                <a:sym typeface="Symbol" pitchFamily="18" charset="2"/>
              </a:rPr>
              <a:t>'</a:t>
            </a:r>
            <a:r>
              <a:rPr lang="en-US" sz="2400" dirty="0">
                <a:sym typeface="Symbol" pitchFamily="18" charset="2"/>
              </a:rPr>
              <a:t>(0) = 0   and 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(0) = 0,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i="1" dirty="0">
                <a:cs typeface="Times New Roman" pitchFamily="18" charset="0"/>
                <a:sym typeface="Symbol" pitchFamily="18" charset="2"/>
              </a:rPr>
              <a:t>'</a:t>
            </a:r>
            <a:r>
              <a:rPr lang="en-US" sz="2400" dirty="0">
                <a:sym typeface="Symbol" pitchFamily="18" charset="2"/>
              </a:rPr>
              <a:t>(0) = 1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the solutions </a:t>
            </a:r>
            <a:r>
              <a:rPr lang="en-US" sz="2400" dirty="0" smtClean="0"/>
              <a:t>(which form a basic set) are</a:t>
            </a:r>
            <a:r>
              <a:rPr lang="en-US" sz="2400" dirty="0"/>
              <a:t>, respectively,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The graphs of </a:t>
            </a:r>
            <a:r>
              <a:rPr lang="en-US" sz="2400" i="1" dirty="0"/>
              <a:t>y</a:t>
            </a:r>
            <a:r>
              <a:rPr lang="en-US" sz="2400" baseline="-25000" dirty="0"/>
              <a:t>1 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are given </a:t>
            </a:r>
            <a:r>
              <a:rPr lang="en-US" sz="2400" dirty="0" smtClean="0"/>
              <a:t>below</a:t>
            </a:r>
            <a:r>
              <a:rPr lang="en-US" sz="2400" dirty="0"/>
              <a:t>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635688"/>
              </p:ext>
            </p:extLst>
          </p:nvPr>
        </p:nvGraphicFramePr>
        <p:xfrm>
          <a:off x="685800" y="2245291"/>
          <a:ext cx="731043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3" name="Equation" r:id="rId3" imgW="4038480" imgH="444240" progId="Equation.3">
                  <p:embed/>
                </p:oleObj>
              </mc:Choice>
              <mc:Fallback>
                <p:oleObj name="Equation" r:id="rId3" imgW="4038480" imgH="4442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45291"/>
                        <a:ext cx="7310438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0542" name="Picture 14" descr="C:\b\BOYCEALL\Art\ch05\w073.jpg"/>
          <p:cNvPicPr>
            <a:picLocks noChangeAspect="1" noChangeArrowheads="1"/>
          </p:cNvPicPr>
          <p:nvPr/>
        </p:nvPicPr>
        <p:blipFill rotWithShape="1">
          <a:blip r:embed="rId5"/>
          <a:srcRect l="1774" t="2439" r="680" b="2439"/>
          <a:stretch/>
        </p:blipFill>
        <p:spPr bwMode="auto">
          <a:xfrm>
            <a:off x="150018" y="3696223"/>
            <a:ext cx="4280350" cy="303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43" name="Picture 15" descr="C:\b\BOYCEALL\Art\ch05\w074.jpg"/>
          <p:cNvPicPr>
            <a:picLocks noChangeAspect="1" noChangeArrowheads="1"/>
          </p:cNvPicPr>
          <p:nvPr/>
        </p:nvPicPr>
        <p:blipFill rotWithShape="1">
          <a:blip r:embed="rId6"/>
          <a:srcRect l="1722" t="2439" b="2439"/>
          <a:stretch/>
        </p:blipFill>
        <p:spPr bwMode="auto">
          <a:xfrm>
            <a:off x="4624996" y="3696223"/>
            <a:ext cx="4442804" cy="303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400800" cy="9144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Intervals of accuracy (8 </a:t>
            </a:r>
            <a:r>
              <a:rPr lang="en-US" sz="28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8)</a:t>
            </a:r>
            <a:endParaRPr lang="en-US" sz="28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685800"/>
            <a:ext cx="6547981" cy="1568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P</a:t>
            </a:r>
            <a:r>
              <a:rPr lang="en-US" sz="2400" dirty="0" smtClean="0"/>
              <a:t>artial sums for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/>
              <a:t> </a:t>
            </a:r>
            <a:r>
              <a:rPr lang="en-US" sz="2400" dirty="0" smtClean="0"/>
              <a:t>from </a:t>
            </a:r>
            <a:r>
              <a:rPr lang="en-US" sz="2400" i="1" dirty="0" smtClean="0"/>
              <a:t>N</a:t>
            </a:r>
            <a:r>
              <a:rPr lang="en-US" sz="2400" dirty="0" smtClean="0"/>
              <a:t> = 1 to </a:t>
            </a:r>
            <a:r>
              <a:rPr lang="en-US" sz="2400" i="1" dirty="0" smtClean="0"/>
              <a:t>N</a:t>
            </a:r>
            <a:r>
              <a:rPr lang="en-US" sz="2400" dirty="0" smtClean="0"/>
              <a:t> = 15. </a:t>
            </a:r>
            <a:r>
              <a:rPr lang="en-US" sz="2400" dirty="0"/>
              <a:t>G</a:t>
            </a:r>
            <a:r>
              <a:rPr lang="en-US" sz="2400" dirty="0" smtClean="0"/>
              <a:t>raph is every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&amp; was used to get left endpoints of table. Insert shows graphs for every value of </a:t>
            </a:r>
            <a:r>
              <a:rPr lang="en-US" sz="2400" i="1" dirty="0" smtClean="0"/>
              <a:t>N</a:t>
            </a:r>
            <a:r>
              <a:rPr lang="en-US" sz="2400" dirty="0" smtClean="0"/>
              <a:t> &amp; its MATLAB code is </a:t>
            </a:r>
            <a:r>
              <a:rPr lang="en-US" sz="2400" dirty="0" smtClean="0"/>
              <a:t>(</a:t>
            </a:r>
            <a:r>
              <a:rPr lang="en-US" sz="2400" dirty="0" smtClean="0"/>
              <a:t>see </a:t>
            </a:r>
            <a:r>
              <a:rPr lang="en-US" sz="2400" dirty="0" err="1" smtClean="0"/>
              <a:t>openlab</a:t>
            </a:r>
            <a:r>
              <a:rPr lang="en-US" sz="2400" dirty="0" smtClean="0"/>
              <a:t> for </a:t>
            </a:r>
            <a:r>
              <a:rPr lang="en-US" sz="2400" dirty="0" smtClean="0"/>
              <a:t>more code):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116259"/>
              </p:ext>
            </p:extLst>
          </p:nvPr>
        </p:nvGraphicFramePr>
        <p:xfrm>
          <a:off x="6477000" y="304800"/>
          <a:ext cx="2667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 of</a:t>
                      </a:r>
                      <a:r>
                        <a:rPr lang="en-US" baseline="0" dirty="0" smtClean="0"/>
                        <a:t> Accuracy</a:t>
                      </a:r>
                      <a:endParaRPr lang="en-US" dirty="0"/>
                    </a:p>
                  </a:txBody>
                  <a:tcPr/>
                </a:tc>
              </a:tr>
              <a:tr h="25343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[−2.5,</a:t>
                      </a:r>
                      <a:r>
                        <a:rPr lang="en-US" baseline="0" dirty="0" smtClean="0"/>
                        <a:t> 3.8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[−3.7, 5.8]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[−4.7, 7.8]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[−5.7, 9.8]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298" t="7255" r="8298" b="5831"/>
          <a:stretch/>
        </p:blipFill>
        <p:spPr>
          <a:xfrm>
            <a:off x="3273990" y="2253861"/>
            <a:ext cx="5943600" cy="4648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8297" t="7255" r="9368" b="5831"/>
          <a:stretch/>
        </p:blipFill>
        <p:spPr>
          <a:xfrm>
            <a:off x="6162207" y="2261610"/>
            <a:ext cx="2981793" cy="236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287590"/>
            <a:ext cx="3505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/>
              <a:t>c</a:t>
            </a:r>
            <a:r>
              <a:rPr lang="en-US" sz="2000" dirty="0" err="1" smtClean="0"/>
              <a:t>lf</a:t>
            </a:r>
            <a:endParaRPr lang="en-US" sz="2000" dirty="0" smtClean="0"/>
          </a:p>
          <a:p>
            <a:pPr algn="l"/>
            <a:r>
              <a:rPr lang="en-US" sz="2000" dirty="0" smtClean="0"/>
              <a:t>hold </a:t>
            </a:r>
            <a:r>
              <a:rPr lang="en-US" sz="2000" dirty="0"/>
              <a:t>on</a:t>
            </a:r>
          </a:p>
          <a:p>
            <a:pPr algn="l"/>
            <a:r>
              <a:rPr lang="en-US" sz="2000" dirty="0"/>
              <a:t>x=</a:t>
            </a:r>
            <a:r>
              <a:rPr lang="en-US" sz="2000" dirty="0" err="1"/>
              <a:t>linspace</a:t>
            </a:r>
            <a:r>
              <a:rPr lang="en-US" sz="2000" dirty="0"/>
              <a:t>(-6,-1);</a:t>
            </a:r>
          </a:p>
          <a:p>
            <a:pPr algn="l"/>
            <a:r>
              <a:rPr lang="en-US" sz="2000" dirty="0"/>
              <a:t>y=ones(1,length(x));</a:t>
            </a:r>
          </a:p>
          <a:p>
            <a:pPr algn="l"/>
            <a:r>
              <a:rPr lang="en-US" sz="2000" dirty="0" err="1"/>
              <a:t>denom</a:t>
            </a:r>
            <a:r>
              <a:rPr lang="en-US" sz="2000" dirty="0"/>
              <a:t>=1;</a:t>
            </a:r>
          </a:p>
          <a:p>
            <a:pPr algn="l"/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=1:15</a:t>
            </a:r>
          </a:p>
          <a:p>
            <a:pPr algn="l"/>
            <a:r>
              <a:rPr lang="en-US" sz="2000" dirty="0"/>
              <a:t>    </a:t>
            </a:r>
            <a:r>
              <a:rPr lang="en-US" sz="2000" dirty="0" err="1"/>
              <a:t>denom</a:t>
            </a:r>
            <a:r>
              <a:rPr lang="en-US" sz="2000" dirty="0"/>
              <a:t>=</a:t>
            </a:r>
            <a:r>
              <a:rPr lang="en-US" sz="2000" dirty="0" err="1"/>
              <a:t>denom</a:t>
            </a:r>
            <a:r>
              <a:rPr lang="en-US" sz="2000" dirty="0"/>
              <a:t>*(3*i-1)*(3*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pPr algn="l"/>
            <a:r>
              <a:rPr lang="en-US" sz="2000" dirty="0"/>
              <a:t>    y=</a:t>
            </a:r>
            <a:r>
              <a:rPr lang="en-US" sz="2000" dirty="0" err="1"/>
              <a:t>y+x</a:t>
            </a:r>
            <a:r>
              <a:rPr lang="en-US" sz="2000" dirty="0"/>
              <a:t>.^(3*</a:t>
            </a:r>
            <a:r>
              <a:rPr lang="en-US" sz="2000" dirty="0" err="1"/>
              <a:t>i</a:t>
            </a:r>
            <a:r>
              <a:rPr lang="en-US" sz="2000" dirty="0"/>
              <a:t>)/</a:t>
            </a:r>
            <a:r>
              <a:rPr lang="en-US" sz="2000" dirty="0" err="1"/>
              <a:t>denom</a:t>
            </a:r>
            <a:r>
              <a:rPr lang="en-US" sz="2000" dirty="0"/>
              <a:t>;</a:t>
            </a:r>
          </a:p>
          <a:p>
            <a:pPr algn="l"/>
            <a:r>
              <a:rPr lang="en-US" sz="2000" dirty="0"/>
              <a:t>    plot(x,y,'linewidth',2)</a:t>
            </a:r>
          </a:p>
          <a:p>
            <a:pPr algn="l"/>
            <a:r>
              <a:rPr lang="en-US" sz="2000" dirty="0"/>
              <a:t>end</a:t>
            </a:r>
          </a:p>
          <a:p>
            <a:pPr algn="l"/>
            <a:r>
              <a:rPr lang="en-US" sz="2000" dirty="0"/>
              <a:t>hold off</a:t>
            </a:r>
          </a:p>
          <a:p>
            <a:pPr algn="l"/>
            <a:r>
              <a:rPr lang="en-US" sz="2000" dirty="0"/>
              <a:t>axis([-6,-1,-1.5,1.5])</a:t>
            </a:r>
          </a:p>
        </p:txBody>
      </p:sp>
    </p:spTree>
    <p:extLst>
      <p:ext uri="{BB962C8B-B14F-4D97-AF65-F5344CB8AC3E}">
        <p14:creationId xmlns:p14="http://schemas.microsoft.com/office/powerpoint/2010/main" val="2334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5153"/>
            <a:ext cx="8673230" cy="87669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Airy’s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Equation about </a:t>
            </a:r>
            <a:r>
              <a:rPr lang="en-US" sz="2500" b="1" i="1" dirty="0" smtClean="0">
                <a:solidFill>
                  <a:srgbClr val="2125D7"/>
                </a:solidFill>
              </a:rPr>
              <a:t>x</a:t>
            </a:r>
            <a:r>
              <a:rPr lang="en-US" sz="2500" b="1" baseline="-25000" dirty="0" smtClean="0">
                <a:solidFill>
                  <a:srgbClr val="2125D7"/>
                </a:solidFill>
              </a:rPr>
              <a:t>0</a:t>
            </a:r>
            <a:r>
              <a:rPr lang="en-US" sz="2500" b="1" dirty="0" smtClean="0">
                <a:solidFill>
                  <a:srgbClr val="2125D7"/>
                </a:solidFill>
              </a:rPr>
              <a:t> </a:t>
            </a:r>
            <a:r>
              <a:rPr lang="en-US" sz="2500" b="1" dirty="0">
                <a:solidFill>
                  <a:srgbClr val="2125D7"/>
                </a:solidFill>
              </a:rPr>
              <a:t>= </a:t>
            </a:r>
            <a:r>
              <a:rPr lang="en-US" sz="2500" b="1" u="sng" dirty="0" smtClean="0">
                <a:solidFill>
                  <a:srgbClr val="2125D7"/>
                </a:solidFill>
              </a:rPr>
              <a:t>1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457200" y="903826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Find a series solution of </a:t>
            </a:r>
            <a:r>
              <a:rPr lang="en-US" dirty="0" err="1"/>
              <a:t>Airy’s</a:t>
            </a:r>
            <a:r>
              <a:rPr lang="en-US" dirty="0"/>
              <a:t> equation about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dirty="0" smtClean="0"/>
              <a:t>1: 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By </a:t>
            </a:r>
            <a:r>
              <a:rPr lang="en-US" dirty="0">
                <a:sym typeface="Symbol" pitchFamily="18" charset="2"/>
              </a:rPr>
              <a:t>Theorem 5.3.1, the radius of convergence is ∞.</a:t>
            </a:r>
            <a:endParaRPr lang="en-US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Assuming </a:t>
            </a:r>
            <a:r>
              <a:rPr lang="en-US" dirty="0"/>
              <a:t>a series solution and differentiating, we obtain</a:t>
            </a:r>
            <a:endParaRPr lang="en-US" sz="1200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Substituting these into ODE &amp; shifting indices, we obtain</a:t>
            </a:r>
          </a:p>
          <a:p>
            <a:pPr marL="342900" indent="-342900" algn="l">
              <a:buFontTx/>
              <a:buBlip>
                <a:blip r:embed="rId3"/>
              </a:buBlip>
            </a:pPr>
            <a:endParaRPr lang="en-US" dirty="0"/>
          </a:p>
        </p:txBody>
      </p:sp>
      <p:graphicFrame>
        <p:nvGraphicFramePr>
          <p:cNvPr id="1515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814587"/>
              </p:ext>
            </p:extLst>
          </p:nvPr>
        </p:nvGraphicFramePr>
        <p:xfrm>
          <a:off x="647700" y="2779725"/>
          <a:ext cx="76200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8" name="Equation" r:id="rId4" imgW="4609800" imgH="431640" progId="Equation.3">
                  <p:embed/>
                </p:oleObj>
              </mc:Choice>
              <mc:Fallback>
                <p:oleObj name="Equation" r:id="rId4" imgW="46098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779725"/>
                        <a:ext cx="762000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184585"/>
              </p:ext>
            </p:extLst>
          </p:nvPr>
        </p:nvGraphicFramePr>
        <p:xfrm>
          <a:off x="1524000" y="4113505"/>
          <a:ext cx="44196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9" name="Equation" r:id="rId6" imgW="2603160" imgH="431640" progId="Equation.3">
                  <p:embed/>
                </p:oleObj>
              </mc:Choice>
              <mc:Fallback>
                <p:oleObj name="Equation" r:id="rId6" imgW="26031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3505"/>
                        <a:ext cx="4419600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611481"/>
              </p:ext>
            </p:extLst>
          </p:nvPr>
        </p:nvGraphicFramePr>
        <p:xfrm>
          <a:off x="3352800" y="1376889"/>
          <a:ext cx="14319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20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376889"/>
                        <a:ext cx="1431925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Rewriting Series Equation</a:t>
            </a:r>
            <a:r>
              <a:rPr lang="en-US" sz="3200" b="1" dirty="0">
                <a:latin typeface="+mn-lt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97976" y="9906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Our equation is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x</a:t>
            </a:r>
            <a:r>
              <a:rPr lang="en-US" dirty="0"/>
              <a:t> on right side can be written as 1 + (</a:t>
            </a:r>
            <a:r>
              <a:rPr lang="en-US" i="1" dirty="0"/>
              <a:t>x</a:t>
            </a:r>
            <a:r>
              <a:rPr lang="en-US" dirty="0"/>
              <a:t> – 1); and thus</a:t>
            </a:r>
          </a:p>
        </p:txBody>
      </p:sp>
      <p:graphicFrame>
        <p:nvGraphicFramePr>
          <p:cNvPr id="17920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916078"/>
              </p:ext>
            </p:extLst>
          </p:nvPr>
        </p:nvGraphicFramePr>
        <p:xfrm>
          <a:off x="1588576" y="1447800"/>
          <a:ext cx="49784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4" name="Equation" r:id="rId3" imgW="2603160" imgH="431640" progId="Equation.3">
                  <p:embed/>
                </p:oleObj>
              </mc:Choice>
              <mc:Fallback>
                <p:oleObj name="Equation" r:id="rId3" imgW="260316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576" y="1447800"/>
                        <a:ext cx="497840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870477"/>
              </p:ext>
            </p:extLst>
          </p:nvPr>
        </p:nvGraphicFramePr>
        <p:xfrm>
          <a:off x="1283776" y="2895600"/>
          <a:ext cx="64770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5" name="Equation" r:id="rId5" imgW="3492360" imgH="1320480" progId="Equation.3">
                  <p:embed/>
                </p:oleObj>
              </mc:Choice>
              <mc:Fallback>
                <p:oleObj name="Equation" r:id="rId5" imgW="3492360" imgH="1320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776" y="2895600"/>
                        <a:ext cx="6477000" cy="243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332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Recurrence Relation</a:t>
            </a:r>
            <a:r>
              <a:rPr lang="en-US" sz="3200" b="1" dirty="0">
                <a:latin typeface="+mn-lt"/>
                <a:cs typeface="Times New Roman" pitchFamily="18" charset="0"/>
              </a:rPr>
              <a:t>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542441" y="1153332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Thus our equation becomes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16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recurrence relation is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Equating </a:t>
            </a:r>
            <a:r>
              <a:rPr lang="en-US" dirty="0" smtClean="0"/>
              <a:t>the coefficients of like </a:t>
            </a:r>
            <a:r>
              <a:rPr lang="en-US" dirty="0"/>
              <a:t>powers of </a:t>
            </a:r>
            <a:r>
              <a:rPr lang="en-US" i="1" dirty="0"/>
              <a:t>x </a:t>
            </a:r>
            <a:r>
              <a:rPr lang="en-US" dirty="0" smtClean="0"/>
              <a:t>− 1</a:t>
            </a:r>
            <a:r>
              <a:rPr lang="en-US" dirty="0"/>
              <a:t>, we obtain</a:t>
            </a:r>
          </a:p>
        </p:txBody>
      </p:sp>
      <p:graphicFrame>
        <p:nvGraphicFramePr>
          <p:cNvPr id="153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93168"/>
              </p:ext>
            </p:extLst>
          </p:nvPr>
        </p:nvGraphicFramePr>
        <p:xfrm>
          <a:off x="1075841" y="3744132"/>
          <a:ext cx="3810000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7" name="Equation" r:id="rId3" imgW="2197080" imgH="1409400" progId="Equation.3">
                  <p:embed/>
                </p:oleObj>
              </mc:Choice>
              <mc:Fallback>
                <p:oleObj name="Equation" r:id="rId3" imgW="2197080" imgH="1409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841" y="3744132"/>
                        <a:ext cx="3810000" cy="242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268329"/>
              </p:ext>
            </p:extLst>
          </p:nvPr>
        </p:nvGraphicFramePr>
        <p:xfrm>
          <a:off x="847241" y="1534332"/>
          <a:ext cx="763111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8" name="Equation" r:id="rId5" imgW="4114800" imgH="431640" progId="Equation.3">
                  <p:embed/>
                </p:oleObj>
              </mc:Choice>
              <mc:Fallback>
                <p:oleObj name="Equation" r:id="rId5" imgW="41148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241" y="1534332"/>
                        <a:ext cx="7631113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433867"/>
              </p:ext>
            </p:extLst>
          </p:nvPr>
        </p:nvGraphicFramePr>
        <p:xfrm>
          <a:off x="1380641" y="2829732"/>
          <a:ext cx="40386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9" name="Equation" r:id="rId7" imgW="2171520" imgH="228600" progId="Equation.3">
                  <p:embed/>
                </p:oleObj>
              </mc:Choice>
              <mc:Fallback>
                <p:oleObj name="Equation" r:id="rId7" imgW="21715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641" y="2829732"/>
                        <a:ext cx="40386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78" y="0"/>
            <a:ext cx="5149779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Ordinary 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vs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Singular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Points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534400" cy="5867400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6178" y="990600"/>
            <a:ext cx="8985422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W</a:t>
            </a:r>
            <a:r>
              <a:rPr lang="en-US" dirty="0" smtClean="0"/>
              <a:t>e want to solve an IVP (</a:t>
            </a:r>
            <a:r>
              <a:rPr lang="en-US" i="1" dirty="0"/>
              <a:t>y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i="1" dirty="0">
                <a:cs typeface="Times New Roman" pitchFamily="18" charset="0"/>
              </a:rPr>
              <a:t>'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) = 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>
                <a:cs typeface="Times New Roman" pitchFamily="18" charset="0"/>
              </a:rPr>
              <a:t>)</a:t>
            </a:r>
            <a:r>
              <a:rPr lang="en-US" dirty="0" smtClean="0"/>
              <a:t> in </a:t>
            </a:r>
            <a:r>
              <a:rPr lang="en-US" dirty="0"/>
              <a:t>a neighborhood of a point of interest 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pPr marL="800100" lvl="2" indent="-342900" algn="l">
              <a:buFont typeface="Times New Roman" panose="02020603050405020304" pitchFamily="18" charset="0"/>
              <a:buChar char="−"/>
            </a:pPr>
            <a:r>
              <a:rPr lang="en-US" dirty="0"/>
              <a:t>Divide by </a:t>
            </a:r>
            <a:r>
              <a:rPr lang="en-US" i="1" dirty="0"/>
              <a:t>P</a:t>
            </a:r>
            <a:r>
              <a:rPr lang="en-US" dirty="0"/>
              <a:t> to get: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8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800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8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8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 </a:t>
            </a:r>
            <a:r>
              <a:rPr lang="en-US" dirty="0" smtClean="0"/>
              <a:t>0, 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is called an </a:t>
            </a:r>
            <a:r>
              <a:rPr lang="en-US" b="1" dirty="0"/>
              <a:t>ordinary </a:t>
            </a:r>
            <a:r>
              <a:rPr lang="en-US" b="1" dirty="0" smtClean="0"/>
              <a:t>point</a:t>
            </a:r>
            <a:r>
              <a:rPr lang="en-US" dirty="0" smtClean="0"/>
              <a:t>.</a:t>
            </a:r>
            <a:endParaRPr lang="en-US" dirty="0"/>
          </a:p>
          <a:p>
            <a:pPr marL="800100" lvl="1" indent="-342900" algn="l">
              <a:buFont typeface="Times New Roman" panose="02020603050405020304" pitchFamily="18" charset="0"/>
              <a:buChar char="−"/>
            </a:pPr>
            <a:r>
              <a:rPr lang="en-US" dirty="0"/>
              <a:t>Since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dirty="0"/>
              <a:t> are continuous, </a:t>
            </a:r>
            <a:r>
              <a:rPr lang="en-US" dirty="0" smtClean="0"/>
              <a:t>Theorem </a:t>
            </a:r>
            <a:r>
              <a:rPr lang="en-US" dirty="0"/>
              <a:t>3.2.1 says there is a unique </a:t>
            </a:r>
            <a:r>
              <a:rPr lang="en-US" dirty="0" smtClean="0"/>
              <a:t>solution</a:t>
            </a:r>
            <a:r>
              <a:rPr lang="en-US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/>
              <a:t>0, 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is called an </a:t>
            </a:r>
            <a:r>
              <a:rPr lang="en-US" b="1" dirty="0"/>
              <a:t>singular </a:t>
            </a:r>
            <a:r>
              <a:rPr lang="en-US" b="1" dirty="0" smtClean="0"/>
              <a:t>point</a:t>
            </a:r>
            <a:r>
              <a:rPr lang="en-US" dirty="0" smtClean="0"/>
              <a:t>.   </a:t>
            </a:r>
            <a:endParaRPr lang="en-US" dirty="0"/>
          </a:p>
          <a:p>
            <a:pPr marL="800100" lvl="1" indent="-342900" algn="l">
              <a:buFont typeface="Times New Roman" panose="02020603050405020304" pitchFamily="18" charset="0"/>
              <a:buChar char="−"/>
            </a:pPr>
            <a:r>
              <a:rPr lang="en-US" dirty="0" smtClean="0"/>
              <a:t>Then </a:t>
            </a:r>
            <a:r>
              <a:rPr lang="en-US" dirty="0"/>
              <a:t>at least one of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q</a:t>
            </a:r>
            <a:r>
              <a:rPr lang="en-US" dirty="0"/>
              <a:t> becomes unbounded as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and therefore Theorem 3.2.1 does not apply in this </a:t>
            </a:r>
            <a:r>
              <a:rPr lang="en-US" dirty="0" smtClean="0"/>
              <a:t>situation.</a:t>
            </a:r>
          </a:p>
          <a:p>
            <a:pPr marL="800100" lvl="1" indent="-342900" algn="l">
              <a:buFont typeface="Times New Roman" panose="02020603050405020304" pitchFamily="18" charset="0"/>
              <a:buChar char="−"/>
            </a:pPr>
            <a:r>
              <a:rPr lang="en-US" dirty="0" smtClean="0"/>
              <a:t>However series solutions </a:t>
            </a:r>
            <a:r>
              <a:rPr lang="en-US" b="1" dirty="0"/>
              <a:t>can</a:t>
            </a:r>
            <a:r>
              <a:rPr lang="en-US" dirty="0"/>
              <a:t> be found in the neighborhood of a singular </a:t>
            </a:r>
            <a:r>
              <a:rPr lang="en-US" dirty="0" smtClean="0"/>
              <a:t>point.</a:t>
            </a:r>
          </a:p>
          <a:p>
            <a:pPr lvl="1" algn="l"/>
            <a:r>
              <a:rPr lang="en-US" dirty="0" smtClean="0"/>
              <a:t>(see later </a:t>
            </a:r>
            <a:r>
              <a:rPr lang="en-US" dirty="0"/>
              <a:t>sections in </a:t>
            </a:r>
            <a:r>
              <a:rPr lang="en-US" dirty="0" smtClean="0"/>
              <a:t>chapter: not </a:t>
            </a:r>
            <a:r>
              <a:rPr lang="en-US" dirty="0"/>
              <a:t>in </a:t>
            </a:r>
            <a:r>
              <a:rPr lang="en-US" dirty="0" smtClean="0"/>
              <a:t>course but possible project).</a:t>
            </a:r>
            <a:endParaRPr lang="en-US" dirty="0"/>
          </a:p>
          <a:p>
            <a:pPr marL="800100" lvl="1" indent="-342900" algn="l">
              <a:buFont typeface="Times New Roman" panose="02020603050405020304" pitchFamily="18" charset="0"/>
              <a:buChar char="−"/>
            </a:pPr>
            <a:endParaRPr lang="en-US" dirty="0" smtClean="0"/>
          </a:p>
          <a:p>
            <a:pPr marL="800100" lvl="1" indent="-342900" algn="l">
              <a:buFont typeface="Times New Roman" panose="02020603050405020304" pitchFamily="18" charset="0"/>
              <a:buChar char="−"/>
            </a:pPr>
            <a:endParaRPr lang="en-US" dirty="0"/>
          </a:p>
        </p:txBody>
      </p:sp>
      <p:graphicFrame>
        <p:nvGraphicFramePr>
          <p:cNvPr id="1228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218866"/>
              </p:ext>
            </p:extLst>
          </p:nvPr>
        </p:nvGraphicFramePr>
        <p:xfrm>
          <a:off x="5155957" y="211137"/>
          <a:ext cx="3421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9" name="Equation" r:id="rId3" imgW="1981080" imgH="419040" progId="Equation.3">
                  <p:embed/>
                </p:oleObj>
              </mc:Choice>
              <mc:Fallback>
                <p:oleObj name="Equation" r:id="rId3" imgW="19810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5957" y="211137"/>
                        <a:ext cx="3421063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637787"/>
              </p:ext>
            </p:extLst>
          </p:nvPr>
        </p:nvGraphicFramePr>
        <p:xfrm>
          <a:off x="1844432" y="2133600"/>
          <a:ext cx="66230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0" name="Equation" r:id="rId5" imgW="3835080" imgH="444240" progId="Equation.3">
                  <p:embed/>
                </p:oleObj>
              </mc:Choice>
              <mc:Fallback>
                <p:oleObj name="Equation" r:id="rId5" imgW="383508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432" y="2133600"/>
                        <a:ext cx="662305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Solution</a:t>
            </a:r>
            <a:r>
              <a:rPr lang="en-US" sz="3200" b="1" dirty="0">
                <a:latin typeface="+mn-lt"/>
                <a:cs typeface="Times New Roman" pitchFamily="18" charset="0"/>
              </a:rPr>
              <a:t>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/>
          </a:bodyPr>
          <a:lstStyle/>
          <a:p>
            <a:r>
              <a:rPr lang="en-US" sz="2400" dirty="0"/>
              <a:t>We now have the following information:</a:t>
            </a:r>
          </a:p>
          <a:p>
            <a:endParaRPr lang="en-US" sz="2400" dirty="0"/>
          </a:p>
          <a:p>
            <a:pPr>
              <a:buFontTx/>
              <a:buNone/>
            </a:pPr>
            <a:endParaRPr lang="en-US" sz="16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and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/>
              <a:t>The recursion has three terms, 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&amp; finding a </a:t>
            </a:r>
            <a:r>
              <a:rPr lang="en-US" sz="2400" dirty="0"/>
              <a:t>general formula for the coefficients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  <a:r>
              <a:rPr lang="en-US" sz="2400" dirty="0" smtClean="0"/>
              <a:t>difficult.</a:t>
            </a:r>
          </a:p>
          <a:p>
            <a:r>
              <a:rPr lang="en-US" sz="2400" dirty="0" smtClean="0"/>
              <a:t>However, a small computer program or a computer algebra system can be used to find as many coefficients as needed.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792326"/>
              </p:ext>
            </p:extLst>
          </p:nvPr>
        </p:nvGraphicFramePr>
        <p:xfrm>
          <a:off x="2150767" y="1262493"/>
          <a:ext cx="23304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10" name="Equation" r:id="rId3" imgW="1218960" imgH="431640" progId="Equation.3">
                  <p:embed/>
                </p:oleObj>
              </mc:Choice>
              <mc:Fallback>
                <p:oleObj name="Equation" r:id="rId3" imgW="12189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0767" y="1262493"/>
                        <a:ext cx="233045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971376"/>
              </p:ext>
            </p:extLst>
          </p:nvPr>
        </p:nvGraphicFramePr>
        <p:xfrm>
          <a:off x="814765" y="2482056"/>
          <a:ext cx="5105400" cy="185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11" name="Equation" r:id="rId5" imgW="2781000" imgH="1015920" progId="Equation.3">
                  <p:embed/>
                </p:oleObj>
              </mc:Choice>
              <mc:Fallback>
                <p:oleObj name="Equation" r:id="rId5" imgW="2781000" imgH="10159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765" y="2482056"/>
                        <a:ext cx="5105400" cy="185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10534"/>
              </p:ext>
            </p:extLst>
          </p:nvPr>
        </p:nvGraphicFramePr>
        <p:xfrm>
          <a:off x="6477000" y="1066800"/>
          <a:ext cx="1593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12" name="Equation" r:id="rId7" imgW="952200" imgH="1879560" progId="Equation.3">
                  <p:embed/>
                </p:oleObj>
              </mc:Choice>
              <mc:Fallback>
                <p:oleObj name="Equation" r:id="rId7" imgW="952200" imgH="18795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066800"/>
                        <a:ext cx="1593850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278546"/>
              </p:ext>
            </p:extLst>
          </p:nvPr>
        </p:nvGraphicFramePr>
        <p:xfrm>
          <a:off x="4481217" y="4337844"/>
          <a:ext cx="38862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13" name="Equation" r:id="rId9" imgW="2171520" imgH="228600" progId="Equation.3">
                  <p:embed/>
                </p:oleObj>
              </mc:Choice>
              <mc:Fallback>
                <p:oleObj name="Equation" r:id="rId9" imgW="2171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217" y="4337844"/>
                        <a:ext cx="388620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831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Solution and Convergence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71414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Our solution: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Since we don’t have a general formula for the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, we cannot use a convergence test (i.e., ratio test) on our power series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However</a:t>
            </a:r>
            <a:r>
              <a:rPr lang="en-US" sz="2400" dirty="0"/>
              <a:t>, </a:t>
            </a:r>
            <a:r>
              <a:rPr lang="en-US" sz="2400" dirty="0">
                <a:sym typeface="Symbol" pitchFamily="18" charset="2"/>
              </a:rPr>
              <a:t>Theorem 5.3.1 </a:t>
            </a:r>
            <a:r>
              <a:rPr lang="en-US" sz="2400" dirty="0" smtClean="0"/>
              <a:t>guarantees the </a:t>
            </a:r>
            <a:r>
              <a:rPr lang="en-US" sz="2400" dirty="0"/>
              <a:t>convergence of our </a:t>
            </a:r>
            <a:r>
              <a:rPr lang="en-US" sz="2400" dirty="0" smtClean="0"/>
              <a:t>solution</a:t>
            </a:r>
            <a:r>
              <a:rPr lang="en-US" sz="2400" dirty="0"/>
              <a:t> </a:t>
            </a:r>
            <a:r>
              <a:rPr lang="en-US" sz="2400" dirty="0" smtClean="0"/>
              <a:t>for any </a:t>
            </a:r>
            <a:r>
              <a:rPr lang="en-US" sz="2400" i="1" dirty="0" smtClean="0"/>
              <a:t>x, </a:t>
            </a:r>
            <a:r>
              <a:rPr lang="en-US" sz="2400" dirty="0" smtClean="0"/>
              <a:t>i.e., the radius of convergence is ∞.</a:t>
            </a:r>
            <a:endParaRPr lang="en-US" sz="2400" dirty="0"/>
          </a:p>
        </p:txBody>
      </p:sp>
      <p:graphicFrame>
        <p:nvGraphicFramePr>
          <p:cNvPr id="18022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359771"/>
              </p:ext>
            </p:extLst>
          </p:nvPr>
        </p:nvGraphicFramePr>
        <p:xfrm>
          <a:off x="1447800" y="1628614"/>
          <a:ext cx="441960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6" name="Equation" r:id="rId3" imgW="2781000" imgH="1015920" progId="Equation.3">
                  <p:embed/>
                </p:oleObj>
              </mc:Choice>
              <mc:Fallback>
                <p:oleObj name="Equation" r:id="rId3" imgW="2781000" imgH="101592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28614"/>
                        <a:ext cx="4419600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313253"/>
              </p:ext>
            </p:extLst>
          </p:nvPr>
        </p:nvGraphicFramePr>
        <p:xfrm>
          <a:off x="2590800" y="3990814"/>
          <a:ext cx="23304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7" name="Equation" r:id="rId5" imgW="1218960" imgH="431640" progId="Equation.3">
                  <p:embed/>
                </p:oleObj>
              </mc:Choice>
              <mc:Fallback>
                <p:oleObj name="Equation" r:id="rId5" imgW="121896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90814"/>
                        <a:ext cx="233045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244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6: Basic Set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(6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6)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76620"/>
            <a:ext cx="8001000" cy="3852580"/>
          </a:xfrm>
        </p:spPr>
        <p:txBody>
          <a:bodyPr/>
          <a:lstStyle/>
          <a:p>
            <a:r>
              <a:rPr lang="en-US" sz="2400" dirty="0"/>
              <a:t>Our solution: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or</a:t>
            </a:r>
          </a:p>
          <a:p>
            <a:endParaRPr lang="en-US" sz="2400" dirty="0"/>
          </a:p>
          <a:p>
            <a:r>
              <a:rPr lang="en-US" sz="2400" dirty="0" smtClean="0"/>
              <a:t>By </a:t>
            </a:r>
            <a:r>
              <a:rPr lang="en-US" sz="2400" dirty="0" err="1" smtClean="0"/>
              <a:t>Th</a:t>
            </a:r>
            <a:r>
              <a:rPr lang="en-US" sz="2400" dirty="0" smtClean="0"/>
              <a:t> 5.3.1,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/>
              <a:t>), </a:t>
            </a:r>
            <a:r>
              <a:rPr lang="en-US" sz="2400" i="1" dirty="0"/>
              <a:t>y</a:t>
            </a:r>
            <a:r>
              <a:rPr lang="en-US" sz="2400" baseline="-25000" dirty="0"/>
              <a:t>4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are </a:t>
            </a:r>
            <a:r>
              <a:rPr lang="en-US" sz="2400" dirty="0" smtClean="0"/>
              <a:t>a basic set </a:t>
            </a:r>
            <a:r>
              <a:rPr lang="en-US" sz="2400" dirty="0"/>
              <a:t>for </a:t>
            </a:r>
            <a:r>
              <a:rPr lang="en-US" sz="2400" dirty="0" err="1"/>
              <a:t>Airy’s</a:t>
            </a:r>
            <a:r>
              <a:rPr lang="en-US" sz="2400" dirty="0"/>
              <a:t> </a:t>
            </a:r>
            <a:r>
              <a:rPr lang="en-US" sz="2400" dirty="0" smtClean="0"/>
              <a:t>equation. </a:t>
            </a:r>
            <a:endParaRPr lang="en-US" sz="2400" dirty="0"/>
          </a:p>
        </p:txBody>
      </p:sp>
      <p:graphicFrame>
        <p:nvGraphicFramePr>
          <p:cNvPr id="18124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231384"/>
              </p:ext>
            </p:extLst>
          </p:nvPr>
        </p:nvGraphicFramePr>
        <p:xfrm>
          <a:off x="1295400" y="1738595"/>
          <a:ext cx="4572000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92" name="Equation" r:id="rId3" imgW="2781000" imgH="1015920" progId="Equation.3">
                  <p:embed/>
                </p:oleObj>
              </mc:Choice>
              <mc:Fallback>
                <p:oleObj name="Equation" r:id="rId3" imgW="2781000" imgH="101592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38595"/>
                        <a:ext cx="4572000" cy="166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034029"/>
              </p:ext>
            </p:extLst>
          </p:nvPr>
        </p:nvGraphicFramePr>
        <p:xfrm>
          <a:off x="1752600" y="3691220"/>
          <a:ext cx="28876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93" name="Equation" r:id="rId5" imgW="1511280" imgH="228600" progId="Equation.3">
                  <p:embed/>
                </p:oleObj>
              </mc:Choice>
              <mc:Fallback>
                <p:oleObj name="Equation" r:id="rId5" imgW="151128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91220"/>
                        <a:ext cx="288766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Series Solutions Near Ordinary Points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762000" y="11430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In order to solve our equation near an ordinary point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algn="l"/>
            <a:r>
              <a:rPr lang="en-US" dirty="0" smtClean="0"/>
              <a:t>     we assume </a:t>
            </a:r>
            <a:r>
              <a:rPr lang="en-US" dirty="0"/>
              <a:t>a series representation of the </a:t>
            </a:r>
            <a:r>
              <a:rPr lang="en-US" dirty="0" smtClean="0"/>
              <a:t>solution: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As long as we are within the interval of convergence, this representation of </a:t>
            </a:r>
            <a:r>
              <a:rPr lang="en-US" i="1" dirty="0"/>
              <a:t>y</a:t>
            </a:r>
            <a:r>
              <a:rPr lang="en-US" dirty="0"/>
              <a:t> is continuous and has derivatives of all orders.  </a:t>
            </a:r>
          </a:p>
        </p:txBody>
      </p:sp>
      <p:graphicFrame>
        <p:nvGraphicFramePr>
          <p:cNvPr id="1116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299080"/>
              </p:ext>
            </p:extLst>
          </p:nvPr>
        </p:nvGraphicFramePr>
        <p:xfrm>
          <a:off x="2362200" y="1676400"/>
          <a:ext cx="3421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5" name="Equation" r:id="rId3" imgW="1981080" imgH="419040" progId="Equation.3">
                  <p:embed/>
                </p:oleObj>
              </mc:Choice>
              <mc:Fallback>
                <p:oleObj name="Equation" r:id="rId3" imgW="1981080" imgH="419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6400"/>
                        <a:ext cx="3421063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84571"/>
              </p:ext>
            </p:extLst>
          </p:nvPr>
        </p:nvGraphicFramePr>
        <p:xfrm>
          <a:off x="2514600" y="2788736"/>
          <a:ext cx="252571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6" name="Equation" r:id="rId5" imgW="1320480" imgH="431640" progId="Equation.3">
                  <p:embed/>
                </p:oleObj>
              </mc:Choice>
              <mc:Fallback>
                <p:oleObj name="Equation" r:id="rId5" imgW="132048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788736"/>
                        <a:ext cx="2525713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149" y="-2540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Series Solution</a:t>
            </a:r>
            <a:r>
              <a:rPr lang="en-US" sz="3200" b="1" dirty="0">
                <a:latin typeface="+mn-lt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9)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513749" y="9144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Find a series solution of the equation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Here,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1, </a:t>
            </a:r>
            <a:r>
              <a:rPr lang="en-US" i="1" dirty="0"/>
              <a:t>Q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0,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1.  Thus every point </a:t>
            </a:r>
            <a:r>
              <a:rPr lang="en-US" i="1" dirty="0"/>
              <a:t>x</a:t>
            </a:r>
            <a:r>
              <a:rPr lang="en-US" dirty="0"/>
              <a:t> is an ordinary point.  We will take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 0.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The form of our series </a:t>
            </a:r>
            <a:r>
              <a:rPr lang="en-US" dirty="0"/>
              <a:t>solution </a:t>
            </a:r>
            <a:r>
              <a:rPr lang="en-US" dirty="0" smtClean="0"/>
              <a:t>is</a:t>
            </a:r>
            <a:endParaRPr lang="en-US" dirty="0"/>
          </a:p>
          <a:p>
            <a:pPr marL="457200" indent="-457200" algn="l">
              <a:buFont typeface="Arial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Differentiate term by term to obtain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18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Substituting these expressions into the equation, we obtain</a:t>
            </a:r>
          </a:p>
        </p:txBody>
      </p:sp>
      <p:graphicFrame>
        <p:nvGraphicFramePr>
          <p:cNvPr id="168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54236"/>
              </p:ext>
            </p:extLst>
          </p:nvPr>
        </p:nvGraphicFramePr>
        <p:xfrm>
          <a:off x="1885349" y="2895600"/>
          <a:ext cx="17970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1" name="Equation" r:id="rId3" imgW="939600" imgH="431640" progId="Equation.3">
                  <p:embed/>
                </p:oleObj>
              </mc:Choice>
              <mc:Fallback>
                <p:oleObj name="Equation" r:id="rId3" imgW="9396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349" y="2895600"/>
                        <a:ext cx="179705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300150"/>
              </p:ext>
            </p:extLst>
          </p:nvPr>
        </p:nvGraphicFramePr>
        <p:xfrm>
          <a:off x="1047149" y="4038600"/>
          <a:ext cx="71151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2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149" y="4038600"/>
                        <a:ext cx="7115175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885085"/>
              </p:ext>
            </p:extLst>
          </p:nvPr>
        </p:nvGraphicFramePr>
        <p:xfrm>
          <a:off x="1809149" y="5181600"/>
          <a:ext cx="3429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3" name="Equation" r:id="rId7" imgW="1866600" imgH="431640" progId="Equation.3">
                  <p:embed/>
                </p:oleObj>
              </mc:Choice>
              <mc:Fallback>
                <p:oleObj name="Equation" r:id="rId7" imgW="18666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149" y="5181600"/>
                        <a:ext cx="3429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498799"/>
              </p:ext>
            </p:extLst>
          </p:nvPr>
        </p:nvGraphicFramePr>
        <p:xfrm>
          <a:off x="1580549" y="1371600"/>
          <a:ext cx="2895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4" name="Equation" r:id="rId9" imgW="1485720" imgH="203040" progId="Equation.3">
                  <p:embed/>
                </p:oleObj>
              </mc:Choice>
              <mc:Fallback>
                <p:oleObj name="Equation" r:id="rId9" imgW="148572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549" y="1371600"/>
                        <a:ext cx="2895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7462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Combining Series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9)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 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15778" y="1121419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Our equation is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Shifting indices, we obtain</a:t>
            </a:r>
          </a:p>
        </p:txBody>
      </p:sp>
      <p:graphicFrame>
        <p:nvGraphicFramePr>
          <p:cNvPr id="17408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526700"/>
              </p:ext>
            </p:extLst>
          </p:nvPr>
        </p:nvGraphicFramePr>
        <p:xfrm>
          <a:off x="1606378" y="1578619"/>
          <a:ext cx="35702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4" name="Equation" r:id="rId3" imgW="1866600" imgH="431640" progId="Equation.3">
                  <p:embed/>
                </p:oleObj>
              </mc:Choice>
              <mc:Fallback>
                <p:oleObj name="Equation" r:id="rId3" imgW="186660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378" y="1578619"/>
                        <a:ext cx="3570288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326666"/>
              </p:ext>
            </p:extLst>
          </p:nvPr>
        </p:nvGraphicFramePr>
        <p:xfrm>
          <a:off x="1072978" y="2950219"/>
          <a:ext cx="4638675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5" name="Equation" r:id="rId5" imgW="2425680" imgH="1104840" progId="Equation.3">
                  <p:embed/>
                </p:oleObj>
              </mc:Choice>
              <mc:Fallback>
                <p:oleObj name="Equation" r:id="rId5" imgW="2425680" imgH="11048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2978" y="2950219"/>
                        <a:ext cx="4638675" cy="210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369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Recurrence Relation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9)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 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685800" y="1155893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Our equation is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For this equation to be valid for all </a:t>
            </a:r>
            <a:r>
              <a:rPr lang="en-US" i="1" dirty="0"/>
              <a:t>x</a:t>
            </a:r>
            <a:r>
              <a:rPr lang="en-US" dirty="0"/>
              <a:t>, the coefficient of each power of </a:t>
            </a:r>
            <a:r>
              <a:rPr lang="en-US" i="1" dirty="0"/>
              <a:t>x</a:t>
            </a:r>
            <a:r>
              <a:rPr lang="en-US" dirty="0"/>
              <a:t> must be zero, and hence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800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This type of equation is called a </a:t>
            </a:r>
            <a:r>
              <a:rPr lang="en-US" b="1" dirty="0"/>
              <a:t>recurrence relation</a:t>
            </a:r>
            <a:r>
              <a:rPr lang="en-US" dirty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Next, we find the individual coefficients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</a:t>
            </a:r>
          </a:p>
        </p:txBody>
      </p:sp>
      <p:graphicFrame>
        <p:nvGraphicFramePr>
          <p:cNvPr id="131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533331"/>
              </p:ext>
            </p:extLst>
          </p:nvPr>
        </p:nvGraphicFramePr>
        <p:xfrm>
          <a:off x="1371600" y="3441893"/>
          <a:ext cx="49561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2" name="Equation" r:id="rId3" imgW="2590560" imgH="888840" progId="Equation.3">
                  <p:embed/>
                </p:oleObj>
              </mc:Choice>
              <mc:Fallback>
                <p:oleObj name="Equation" r:id="rId3" imgW="2590560" imgH="8888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41893"/>
                        <a:ext cx="4956175" cy="169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767412"/>
              </p:ext>
            </p:extLst>
          </p:nvPr>
        </p:nvGraphicFramePr>
        <p:xfrm>
          <a:off x="1512888" y="1613093"/>
          <a:ext cx="37877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3" name="Equation" r:id="rId5" imgW="1981080" imgH="431640" progId="Equation.3">
                  <p:embed/>
                </p:oleObj>
              </mc:Choice>
              <mc:Fallback>
                <p:oleObj name="Equation" r:id="rId5" imgW="19810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613093"/>
                        <a:ext cx="3787775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609600" y="1128584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To find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6</a:t>
            </a:r>
            <a:r>
              <a:rPr lang="en-US" dirty="0"/>
              <a:t>, …., we proceed as follows: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title"/>
          </p:nvPr>
        </p:nvSpPr>
        <p:spPr>
          <a:xfrm>
            <a:off x="37070" y="0"/>
            <a:ext cx="6820930" cy="1143000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Even Coefficients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9)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1669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07631"/>
              </p:ext>
            </p:extLst>
          </p:nvPr>
        </p:nvGraphicFramePr>
        <p:xfrm>
          <a:off x="6763522" y="0"/>
          <a:ext cx="21621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9" name="Equation" r:id="rId3" imgW="1206360" imgH="419040" progId="Equation.3">
                  <p:embed/>
                </p:oleObj>
              </mc:Choice>
              <mc:Fallback>
                <p:oleObj name="Equation" r:id="rId3" imgW="120636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3522" y="0"/>
                        <a:ext cx="21621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313067"/>
              </p:ext>
            </p:extLst>
          </p:nvPr>
        </p:nvGraphicFramePr>
        <p:xfrm>
          <a:off x="1219200" y="1661984"/>
          <a:ext cx="3392488" cy="351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0" name="Equation" r:id="rId5" imgW="1854000" imgH="1917360" progId="Equation.3">
                  <p:embed/>
                </p:oleObj>
              </mc:Choice>
              <mc:Fallback>
                <p:oleObj name="Equation" r:id="rId5" imgW="1854000" imgH="1917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61984"/>
                        <a:ext cx="3392488" cy="351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685800" y="10668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To find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5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7</a:t>
            </a:r>
            <a:r>
              <a:rPr lang="en-US" dirty="0"/>
              <a:t>, …., we proceed as follows: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9000" cy="1143000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Example: Odd Coefficients 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9)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167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239435"/>
              </p:ext>
            </p:extLst>
          </p:nvPr>
        </p:nvGraphicFramePr>
        <p:xfrm>
          <a:off x="1066800" y="1676400"/>
          <a:ext cx="3833813" cy="351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6" name="Equation" r:id="rId3" imgW="2095200" imgH="1917360" progId="Equation.3">
                  <p:embed/>
                </p:oleObj>
              </mc:Choice>
              <mc:Fallback>
                <p:oleObj name="Equation" r:id="rId3" imgW="2095200" imgH="1917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3833813" cy="351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649774"/>
              </p:ext>
            </p:extLst>
          </p:nvPr>
        </p:nvGraphicFramePr>
        <p:xfrm>
          <a:off x="6753225" y="26504"/>
          <a:ext cx="21621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7" name="Equation" r:id="rId5" imgW="1206360" imgH="419040" progId="Equation.3">
                  <p:embed/>
                </p:oleObj>
              </mc:Choice>
              <mc:Fallback>
                <p:oleObj name="Equation" r:id="rId5" imgW="120636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25" y="26504"/>
                        <a:ext cx="21621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2341</TotalTime>
  <Words>2036</Words>
  <Application>Microsoft Office PowerPoint</Application>
  <PresentationFormat>On-screen Show (4:3)</PresentationFormat>
  <Paragraphs>291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Symbol</vt:lpstr>
      <vt:lpstr>Times</vt:lpstr>
      <vt:lpstr>Times New Roman</vt:lpstr>
      <vt:lpstr>Office Theme</vt:lpstr>
      <vt:lpstr>Equation</vt:lpstr>
      <vt:lpstr>MathType 5.0 Equation</vt:lpstr>
      <vt:lpstr>Boyce/DiPrima 10th ed, Sections 5.2-3:  Series Solutions Near an Ordinary Point  Elementary Differential Equations and Boundary Value Problems, 10th edition, by William E. Boyce and Richard C. DiPrima, ©2013 by John Wiley &amp; Sons, Inc.</vt:lpstr>
      <vt:lpstr>Goals of 5.2-3:  Series Sol’ns Near an Ordinary Point</vt:lpstr>
      <vt:lpstr>Ordinary vs Singular Points </vt:lpstr>
      <vt:lpstr>Series Solutions Near Ordinary Points </vt:lpstr>
      <vt:lpstr>Example 1: Series Solution  (1 of 9)</vt:lpstr>
      <vt:lpstr>Example 1: Combining Series   (2 of 9) </vt:lpstr>
      <vt:lpstr>Example 1: Recurrence Relation (3 of 9) </vt:lpstr>
      <vt:lpstr>Example 1: Even Coefficients (4 of 9)</vt:lpstr>
      <vt:lpstr>Example: Odd Coefficients  (5 of 9)</vt:lpstr>
      <vt:lpstr>Example 1: Solution    (6 of 9)</vt:lpstr>
      <vt:lpstr>Example 1: Functions Defined by IVP  (7 of 9)</vt:lpstr>
      <vt:lpstr>Example 1:  Graphs (8 of 9)</vt:lpstr>
      <vt:lpstr>Example 1:  Intervals of Accuracy (9 of 9)</vt:lpstr>
      <vt:lpstr>Theorem 5.3.1 </vt:lpstr>
      <vt:lpstr>Example 2 </vt:lpstr>
      <vt:lpstr>Example 3 </vt:lpstr>
      <vt:lpstr>Example 4: Radius of Convergence   (1 of 2)</vt:lpstr>
      <vt:lpstr>Example 4: Solution Theory   (2 of 2)</vt:lpstr>
      <vt:lpstr>Example 5: Airy’s Equation about x0 = 0      (1 of 8)</vt:lpstr>
      <vt:lpstr>Example 5: Recurrence Relation (2 of 8) </vt:lpstr>
      <vt:lpstr>Example 5: Coefficients      (3 of 8)</vt:lpstr>
      <vt:lpstr>Example 5:  Find a3n   (4 of 8)</vt:lpstr>
      <vt:lpstr>Example 5:  Find a3n+1    (5 of 8)</vt:lpstr>
      <vt:lpstr>Example 5: Series and Coefficients   (6 of 8) </vt:lpstr>
      <vt:lpstr>Example 5: Basic Set Sol’ns and Their Graphs    (7 of 8)</vt:lpstr>
      <vt:lpstr>Example 5: Intervals of accuracy (8 of 8)</vt:lpstr>
      <vt:lpstr>Example 6: Airy’s Equation about x0 = 1     (1 of 6)</vt:lpstr>
      <vt:lpstr>Example 6: Rewriting Series Equation    (2 of 6)</vt:lpstr>
      <vt:lpstr>Example 6: Recurrence Relation     (3 of 6)</vt:lpstr>
      <vt:lpstr>Example 6: Solution     (4 of 6)</vt:lpstr>
      <vt:lpstr>Example 6: Solution and Convergence   (5 of 6)</vt:lpstr>
      <vt:lpstr>Example 6: Basic Set (6 of 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635</cp:revision>
  <cp:lastPrinted>1601-01-01T00:00:00Z</cp:lastPrinted>
  <dcterms:created xsi:type="dcterms:W3CDTF">2001-08-11T18:03:30Z</dcterms:created>
  <dcterms:modified xsi:type="dcterms:W3CDTF">2013-11-11T01:27:05Z</dcterms:modified>
</cp:coreProperties>
</file>