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29"/>
  </p:handoutMasterIdLst>
  <p:sldIdLst>
    <p:sldId id="348" r:id="rId2"/>
    <p:sldId id="380" r:id="rId3"/>
    <p:sldId id="387" r:id="rId4"/>
    <p:sldId id="388" r:id="rId5"/>
    <p:sldId id="390" r:id="rId6"/>
    <p:sldId id="410" r:id="rId7"/>
    <p:sldId id="411" r:id="rId8"/>
    <p:sldId id="389" r:id="rId9"/>
    <p:sldId id="392" r:id="rId10"/>
    <p:sldId id="393" r:id="rId11"/>
    <p:sldId id="394" r:id="rId12"/>
    <p:sldId id="395" r:id="rId13"/>
    <p:sldId id="396" r:id="rId14"/>
    <p:sldId id="397" r:id="rId15"/>
    <p:sldId id="382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7" r:id="rId24"/>
    <p:sldId id="409" r:id="rId25"/>
    <p:sldId id="405" r:id="rId26"/>
    <p:sldId id="406" r:id="rId27"/>
    <p:sldId id="413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  <a:srgbClr val="EEF1CF"/>
    <a:srgbClr val="FEFFC1"/>
    <a:srgbClr val="FCF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3" autoAdjust="0"/>
    <p:restoredTop sz="94417" autoAdjust="0"/>
  </p:normalViewPr>
  <p:slideViewPr>
    <p:cSldViewPr>
      <p:cViewPr varScale="1">
        <p:scale>
          <a:sx n="78" d="100"/>
          <a:sy n="78" d="100"/>
        </p:scale>
        <p:origin x="8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6.xml"/><Relationship Id="rId3" Type="http://schemas.openxmlformats.org/officeDocument/2006/relationships/slide" Target="slides/slide15.xml"/><Relationship Id="rId7" Type="http://schemas.openxmlformats.org/officeDocument/2006/relationships/slide" Target="slides/slide19.xml"/><Relationship Id="rId12" Type="http://schemas.openxmlformats.org/officeDocument/2006/relationships/slide" Target="slides/slide24.xml"/><Relationship Id="rId2" Type="http://schemas.openxmlformats.org/officeDocument/2006/relationships/slide" Target="slides/slide13.xml"/><Relationship Id="rId1" Type="http://schemas.openxmlformats.org/officeDocument/2006/relationships/slide" Target="slides/slide1.xml"/><Relationship Id="rId6" Type="http://schemas.openxmlformats.org/officeDocument/2006/relationships/slide" Target="slides/slide18.xml"/><Relationship Id="rId11" Type="http://schemas.openxmlformats.org/officeDocument/2006/relationships/slide" Target="slides/slide23.xml"/><Relationship Id="rId5" Type="http://schemas.openxmlformats.org/officeDocument/2006/relationships/slide" Target="slides/slide17.xml"/><Relationship Id="rId10" Type="http://schemas.openxmlformats.org/officeDocument/2006/relationships/slide" Target="slides/slide22.xml"/><Relationship Id="rId4" Type="http://schemas.openxmlformats.org/officeDocument/2006/relationships/slide" Target="slides/slide16.xml"/><Relationship Id="rId9" Type="http://schemas.openxmlformats.org/officeDocument/2006/relationships/slide" Target="slides/slide21.xml"/><Relationship Id="rId14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47C49B-0E59-40E4-9AFD-4318A7682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14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21C-862D-43DB-8764-F4691B830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44AB-28E9-43A6-A06C-6C3D033BA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0382-E398-4F48-92D0-1ED2CE8EBF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1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98AB0E-6F36-40A5-9215-D57F26DF2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25DD-039E-4CE4-ABDE-E3872B206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0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E736-EE32-4A5E-8F6E-2424C3DA6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75F-13FC-4BD0-A083-4A71868BD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7446-3320-48B9-8B7C-0EF4837CE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704F-784A-4662-97F8-F300875E3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4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6401-5352-4374-AE76-C37604BA5A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2405-D2D9-41EF-A65E-BDC2E19AE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6524-9A38-48C5-9A68-81FA43CC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F060-832A-4D8D-8CFF-AB916A46C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png"/><Relationship Id="rId5" Type="http://schemas.openxmlformats.org/officeDocument/2006/relationships/image" Target="../media/image45.jpeg"/><Relationship Id="rId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1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60.jpeg"/><Relationship Id="rId4" Type="http://schemas.openxmlformats.org/officeDocument/2006/relationships/image" Target="../media/image5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image" Target="../media/image6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6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png"/><Relationship Id="rId5" Type="http://schemas.openxmlformats.org/officeDocument/2006/relationships/image" Target="../media/image61.wmf"/><Relationship Id="rId4" Type="http://schemas.openxmlformats.org/officeDocument/2006/relationships/oleObject" Target="../embeddings/oleObject5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image" Target="../media/image6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68.jpeg"/><Relationship Id="rId4" Type="http://schemas.openxmlformats.org/officeDocument/2006/relationships/image" Target="../media/image6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0.wmf"/><Relationship Id="rId11" Type="http://schemas.openxmlformats.org/officeDocument/2006/relationships/image" Target="../media/image73.png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image" Target="../media/image28.emf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6.wmf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3.8: </a:t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Forced Vibrations</a:t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 edition, by William E. Boyce and Richard C. </a:t>
            </a:r>
            <a:r>
              <a:rPr lang="en-US" sz="1100" dirty="0" err="1" smtClean="0">
                <a:solidFill>
                  <a:schemeClr val="tx2"/>
                </a:solidFill>
                <a:latin typeface="+mn-lt"/>
              </a:rPr>
              <a:t>DiPrima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53363" cy="4862513"/>
          </a:xfrm>
        </p:spPr>
        <p:txBody>
          <a:bodyPr/>
          <a:lstStyle/>
          <a:p>
            <a:r>
              <a:rPr lang="en-US" sz="2400" dirty="0"/>
              <a:t>We continue the discussion of the last section, and now consider the presence of a periodic external force:</a:t>
            </a:r>
          </a:p>
        </p:txBody>
      </p:sp>
      <p:pic>
        <p:nvPicPr>
          <p:cNvPr id="162828" name="Picture 12" descr="w0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3269456"/>
            <a:ext cx="3276600" cy="1828800"/>
          </a:xfrm>
          <a:noFill/>
          <a:ln/>
        </p:spPr>
      </p:pic>
      <p:graphicFrame>
        <p:nvGraphicFramePr>
          <p:cNvPr id="162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580741"/>
              </p:ext>
            </p:extLst>
          </p:nvPr>
        </p:nvGraphicFramePr>
        <p:xfrm>
          <a:off x="503238" y="2682875"/>
          <a:ext cx="4191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3" name="Equation" r:id="rId4" imgW="2108160" imgH="228600" progId="Equation.DSMT4">
                  <p:embed/>
                </p:oleObj>
              </mc:Choice>
              <mc:Fallback>
                <p:oleObj name="Equation" r:id="rId4" imgW="2108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682875"/>
                        <a:ext cx="4191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 descr="w0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8889" y="4280540"/>
            <a:ext cx="4343400" cy="209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76819"/>
              </p:ext>
            </p:extLst>
          </p:nvPr>
        </p:nvGraphicFramePr>
        <p:xfrm>
          <a:off x="4657725" y="3305175"/>
          <a:ext cx="43402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4" name="Equation" r:id="rId7" imgW="2273040" imgH="393480" progId="Equation.DSMT4">
                  <p:embed/>
                </p:oleObj>
              </mc:Choice>
              <mc:Fallback>
                <p:oleObj name="Equation" r:id="rId7" imgW="227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305175"/>
                        <a:ext cx="43402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Maximum Amplitude of Forced Response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36605" y="990600"/>
            <a:ext cx="8229600" cy="4876800"/>
          </a:xfrm>
        </p:spPr>
        <p:txBody>
          <a:bodyPr/>
          <a:lstStyle/>
          <a:p>
            <a:r>
              <a:rPr lang="en-US" sz="2400" dirty="0"/>
              <a:t>Thus </a:t>
            </a:r>
          </a:p>
          <a:p>
            <a:endParaRPr lang="en-US" sz="2400" dirty="0"/>
          </a:p>
          <a:p>
            <a:r>
              <a:rPr lang="en-US" sz="2400" dirty="0"/>
              <a:t>At an intermediate value of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/>
              <a:t>the amplitude </a:t>
            </a:r>
            <a:r>
              <a:rPr lang="en-US" sz="2400" i="1" dirty="0"/>
              <a:t>R</a:t>
            </a:r>
            <a:r>
              <a:rPr lang="en-US" sz="2400" dirty="0"/>
              <a:t> may have a maximum value. To find this frequency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, differentiate R and set the result equal to zero.  Solving for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, we obtain</a:t>
            </a:r>
            <a:endParaRPr lang="en-US" sz="2400" dirty="0"/>
          </a:p>
          <a:p>
            <a:endParaRPr lang="en-US" sz="2400" dirty="0"/>
          </a:p>
          <a:p>
            <a:endParaRPr lang="en-US" sz="1800" dirty="0"/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where 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k </a:t>
            </a:r>
            <a:r>
              <a:rPr lang="en-US" sz="2400" dirty="0">
                <a:sym typeface="Symbol" pitchFamily="18" charset="2"/>
              </a:rPr>
              <a:t>/</a:t>
            </a:r>
            <a:r>
              <a:rPr lang="en-US" sz="2400" i="1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.  Note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 &lt;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, and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  is close to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for small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.  The maximum value of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is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18530"/>
              </p:ext>
            </p:extLst>
          </p:nvPr>
        </p:nvGraphicFramePr>
        <p:xfrm>
          <a:off x="2036805" y="4648200"/>
          <a:ext cx="27432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9" name="Equation" r:id="rId3" imgW="1600200" imgH="469800" progId="Equation.3">
                  <p:embed/>
                </p:oleObj>
              </mc:Choice>
              <mc:Fallback>
                <p:oleObj name="Equation" r:id="rId3" imgW="160020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805" y="4648200"/>
                        <a:ext cx="27432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156794"/>
              </p:ext>
            </p:extLst>
          </p:nvPr>
        </p:nvGraphicFramePr>
        <p:xfrm>
          <a:off x="1808205" y="1295400"/>
          <a:ext cx="28209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0" name="Equation" r:id="rId5" imgW="1536480" imgH="279360" progId="Equation.3">
                  <p:embed/>
                </p:oleObj>
              </mc:Choice>
              <mc:Fallback>
                <p:oleObj name="Equation" r:id="rId5" imgW="153648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205" y="1295400"/>
                        <a:ext cx="28209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200034"/>
              </p:ext>
            </p:extLst>
          </p:nvPr>
        </p:nvGraphicFramePr>
        <p:xfrm>
          <a:off x="1732005" y="3048000"/>
          <a:ext cx="3276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1" name="Equation" r:id="rId7" imgW="2006280" imgH="482400" progId="Equation.3">
                  <p:embed/>
                </p:oleObj>
              </mc:Choice>
              <mc:Fallback>
                <p:oleObj name="Equation" r:id="rId7" imgW="200628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2005" y="3048000"/>
                        <a:ext cx="32766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463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Maximum Amplitude for Imaginary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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  <a:sym typeface="Symbol" pitchFamily="18" charset="2"/>
              </a:rPr>
              <a:t>max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4876800"/>
          </a:xfrm>
        </p:spPr>
        <p:txBody>
          <a:bodyPr/>
          <a:lstStyle/>
          <a:p>
            <a:r>
              <a:rPr lang="en-US" sz="2400" dirty="0"/>
              <a:t>We have</a:t>
            </a: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and	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where the last expression is </a:t>
            </a:r>
            <a:r>
              <a:rPr lang="en-US" sz="2400" dirty="0" smtClean="0">
                <a:sym typeface="Symbol" pitchFamily="18" charset="2"/>
              </a:rPr>
              <a:t>a Taylor </a:t>
            </a:r>
            <a:r>
              <a:rPr lang="en-US" sz="2400" dirty="0">
                <a:sym typeface="Symbol" pitchFamily="18" charset="2"/>
              </a:rPr>
              <a:t>series </a:t>
            </a:r>
            <a:r>
              <a:rPr lang="en-US" sz="2400" dirty="0">
                <a:sym typeface="Symbol" pitchFamily="18" charset="2"/>
              </a:rPr>
              <a:t>approximation for small </a:t>
            </a:r>
            <a:r>
              <a:rPr lang="en-US" sz="2400" i="1" dirty="0" smtClean="0">
                <a:sym typeface="Symbol" pitchFamily="18" charset="2"/>
              </a:rPr>
              <a:t></a:t>
            </a:r>
            <a:r>
              <a:rPr lang="en-US" sz="2400" dirty="0" smtClean="0">
                <a:sym typeface="Symbol" pitchFamily="18" charset="2"/>
              </a:rPr>
              <a:t>.</a:t>
            </a:r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 smtClean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&gt; 2, then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 is imaginary.  In this case, </a:t>
            </a:r>
            <a:r>
              <a:rPr lang="en-US" sz="2400" i="1" dirty="0" err="1">
                <a:sym typeface="Symbol" pitchFamily="18" charset="2"/>
              </a:rPr>
              <a:t>R</a:t>
            </a:r>
            <a:r>
              <a:rPr lang="en-US" sz="2400" baseline="-25000" dirty="0" err="1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/</a:t>
            </a:r>
            <a:r>
              <a:rPr lang="en-US" sz="2400" i="1" dirty="0"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,</a:t>
            </a:r>
            <a:r>
              <a:rPr lang="en-US" sz="2400" i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which occurs at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= 0, and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is a monotone decreasing function of </a:t>
            </a:r>
            <a:r>
              <a:rPr lang="en-US" sz="2400" i="1" dirty="0">
                <a:sym typeface="Symbol" pitchFamily="18" charset="2"/>
              </a:rPr>
              <a:t>.  </a:t>
            </a:r>
            <a:r>
              <a:rPr lang="en-US" sz="2400" dirty="0">
                <a:sym typeface="Symbol" pitchFamily="18" charset="2"/>
              </a:rPr>
              <a:t>Recall from Section 3.8 that critical damping occurs when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= 4. </a:t>
            </a:r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259478"/>
              </p:ext>
            </p:extLst>
          </p:nvPr>
        </p:nvGraphicFramePr>
        <p:xfrm>
          <a:off x="1143000" y="2133600"/>
          <a:ext cx="47244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5" name="Equation" r:id="rId3" imgW="2641320" imgH="507960" progId="Equation.3">
                  <p:embed/>
                </p:oleObj>
              </mc:Choice>
              <mc:Fallback>
                <p:oleObj name="Equation" r:id="rId3" imgW="264132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47244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921813"/>
              </p:ext>
            </p:extLst>
          </p:nvPr>
        </p:nvGraphicFramePr>
        <p:xfrm>
          <a:off x="1981200" y="1295400"/>
          <a:ext cx="2073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6" name="Equation" r:id="rId5" imgW="1269720" imgH="482400" progId="Equation.3">
                  <p:embed/>
                </p:oleObj>
              </mc:Choice>
              <mc:Fallback>
                <p:oleObj name="Equation" r:id="rId5" imgW="126972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20732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24714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Resonance</a:t>
            </a:r>
          </a:p>
        </p:txBody>
      </p:sp>
      <p:sp>
        <p:nvSpPr>
          <p:cNvPr id="214019" name="Rectangle 2051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058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From the expression</a:t>
            </a:r>
            <a:r>
              <a:rPr lang="en-US" sz="2400" dirty="0">
                <a:sym typeface="Symbol" pitchFamily="18" charset="2"/>
              </a:rPr>
              <a:t>	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we see that </a:t>
            </a:r>
            <a:r>
              <a:rPr lang="en-US" sz="2400" i="1" dirty="0" err="1">
                <a:sym typeface="Symbol" pitchFamily="18" charset="2"/>
              </a:rPr>
              <a:t>R</a:t>
            </a:r>
            <a:r>
              <a:rPr lang="en-US" sz="2400" baseline="-25000" dirty="0" err="1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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/(</a:t>
            </a:r>
            <a:r>
              <a:rPr lang="en-US" sz="2400" i="1" dirty="0">
                <a:sym typeface="Symbol" pitchFamily="18" charset="2"/>
              </a:rPr>
              <a:t> 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i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for small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.   </a:t>
            </a:r>
          </a:p>
          <a:p>
            <a:r>
              <a:rPr lang="en-US" sz="2400" dirty="0">
                <a:sym typeface="Symbol" pitchFamily="18" charset="2"/>
              </a:rPr>
              <a:t>Thus for lightly damped systems, the amplitude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of the forced response is large for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near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, since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max</a:t>
            </a:r>
            <a:r>
              <a:rPr lang="en-US" sz="2400" dirty="0">
                <a:sym typeface="Symbol" pitchFamily="18" charset="2"/>
              </a:rPr>
              <a:t> 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for small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This is true even for relatively small external forces, and the smaller the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  the greater the effect.</a:t>
            </a:r>
          </a:p>
          <a:p>
            <a:r>
              <a:rPr lang="en-US" sz="2400" dirty="0">
                <a:sym typeface="Symbol" pitchFamily="18" charset="2"/>
              </a:rPr>
              <a:t>This phenomena is known as </a:t>
            </a:r>
            <a:r>
              <a:rPr lang="en-US" sz="2400" b="1" dirty="0">
                <a:sym typeface="Symbol" pitchFamily="18" charset="2"/>
              </a:rPr>
              <a:t>resonance</a:t>
            </a:r>
            <a:r>
              <a:rPr lang="en-US" sz="2400" dirty="0">
                <a:sym typeface="Symbol" pitchFamily="18" charset="2"/>
              </a:rPr>
              <a:t>.  Resonance can be either good or bad, depending on circumstances; for example, when building </a:t>
            </a:r>
            <a:r>
              <a:rPr lang="en-US" sz="2400" dirty="0" smtClean="0">
                <a:sym typeface="Symbol" pitchFamily="18" charset="2"/>
              </a:rPr>
              <a:t>bridges or designing seismographs or an antenna to capture signal found in a particular radio wavelength.</a:t>
            </a:r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214020" name="Object 20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302347"/>
              </p:ext>
            </p:extLst>
          </p:nvPr>
        </p:nvGraphicFramePr>
        <p:xfrm>
          <a:off x="1219200" y="1066800"/>
          <a:ext cx="47244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0" name="Equation" r:id="rId3" imgW="2641320" imgH="507960" progId="Equation.3">
                  <p:embed/>
                </p:oleObj>
              </mc:Choice>
              <mc:Fallback>
                <p:oleObj name="Equation" r:id="rId3" imgW="2641320" imgH="507960" progId="Equation.3">
                  <p:embed/>
                  <p:pic>
                    <p:nvPicPr>
                      <p:cNvPr id="0" name="Picture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47244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Graphical Analysis of Quantities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478795" cy="1219200"/>
          </a:xfrm>
        </p:spPr>
        <p:txBody>
          <a:bodyPr/>
          <a:lstStyle/>
          <a:p>
            <a:r>
              <a:rPr lang="en-US" sz="2400" dirty="0"/>
              <a:t>To get a better understanding of the quantities we have been examining, we graph the ratios </a:t>
            </a:r>
            <a:r>
              <a:rPr lang="en-US" sz="2400" i="1" dirty="0"/>
              <a:t>R</a:t>
            </a:r>
            <a:r>
              <a:rPr lang="en-US" sz="2400" dirty="0"/>
              <a:t>/(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/</a:t>
            </a:r>
            <a:r>
              <a:rPr lang="en-US" sz="2400" i="1" dirty="0"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) vs. </a:t>
            </a:r>
            <a:r>
              <a:rPr lang="en-US" sz="2400" i="1" dirty="0">
                <a:sym typeface="Symbol" pitchFamily="18" charset="2"/>
              </a:rPr>
              <a:t>/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for several values of </a:t>
            </a:r>
            <a:r>
              <a:rPr lang="en-US" sz="2400" i="1" dirty="0">
                <a:sym typeface="Symbol" pitchFamily="18" charset="2"/>
              </a:rPr>
              <a:t></a:t>
            </a: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), as </a:t>
            </a:r>
            <a:r>
              <a:rPr lang="en-US" sz="2400" dirty="0" smtClean="0">
                <a:sym typeface="Symbol" pitchFamily="18" charset="2"/>
              </a:rPr>
              <a:t>shown.</a:t>
            </a:r>
            <a:endParaRPr lang="en-US" sz="2400" dirty="0">
              <a:sym typeface="Symbol" pitchFamily="18" charset="2"/>
            </a:endParaRPr>
          </a:p>
        </p:txBody>
      </p:sp>
      <p:pic>
        <p:nvPicPr>
          <p:cNvPr id="216074" name="Picture 10" descr="C:\b\BOYCEALL\Art\ch03\w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419600" cy="507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200" y="2084173"/>
            <a:ext cx="4343400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Note that the peaks tend to get higher as damping decreases.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As damping decreases to zero, the values of </a:t>
            </a:r>
            <a:r>
              <a:rPr lang="en-US" i="1" dirty="0"/>
              <a:t>R</a:t>
            </a:r>
            <a:r>
              <a:rPr lang="en-US" dirty="0"/>
              <a:t>/(</a:t>
            </a:r>
            <a:r>
              <a:rPr lang="en-US" i="1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/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 become asymptotic to </a:t>
            </a:r>
            <a:r>
              <a:rPr lang="en-US" i="1" dirty="0">
                <a:sym typeface="Symbol" pitchFamily="18" charset="2"/>
              </a:rPr>
              <a:t> = 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.  Also, if </a:t>
            </a:r>
            <a:r>
              <a:rPr lang="en-US" i="1" dirty="0">
                <a:sym typeface="Symbol" pitchFamily="18" charset="2"/>
              </a:rPr>
              <a:t> </a:t>
            </a:r>
            <a:r>
              <a:rPr lang="en-US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/(</a:t>
            </a:r>
            <a:r>
              <a:rPr lang="en-US" i="1" dirty="0" err="1">
                <a:sym typeface="Symbol" pitchFamily="18" charset="2"/>
              </a:rPr>
              <a:t>mk</a:t>
            </a:r>
            <a:r>
              <a:rPr lang="en-US" dirty="0">
                <a:sym typeface="Symbol" pitchFamily="18" charset="2"/>
              </a:rPr>
              <a:t>) &gt; 2, then </a:t>
            </a:r>
            <a:r>
              <a:rPr lang="en-US" i="1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max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i="1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/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which </a:t>
            </a:r>
            <a:r>
              <a:rPr lang="en-US" dirty="0">
                <a:sym typeface="Symbol" pitchFamily="18" charset="2"/>
              </a:rPr>
              <a:t>occurs at </a:t>
            </a:r>
            <a:r>
              <a:rPr lang="en-US" i="1" dirty="0">
                <a:sym typeface="Symbol" pitchFamily="18" charset="2"/>
              </a:rPr>
              <a:t></a:t>
            </a:r>
            <a:r>
              <a:rPr lang="en-US" dirty="0">
                <a:sym typeface="Symbol" pitchFamily="18" charset="2"/>
              </a:rPr>
              <a:t> = 0.</a:t>
            </a:r>
            <a:endParaRPr lang="en-US" i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378" y="3295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Analysis of Phase Angle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5344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turn our attention to the phase </a:t>
            </a:r>
            <a:r>
              <a:rPr lang="en-US" sz="2400" dirty="0"/>
              <a:t>angle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in </a:t>
            </a:r>
            <a:r>
              <a:rPr lang="en-US" sz="2400" dirty="0">
                <a:sym typeface="Symbol" pitchFamily="18" charset="2"/>
              </a:rPr>
              <a:t>the forced </a:t>
            </a:r>
            <a:r>
              <a:rPr lang="en-US" sz="2400" dirty="0" smtClean="0">
                <a:sym typeface="Symbol" pitchFamily="18" charset="2"/>
              </a:rPr>
              <a:t>response: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smtClean="0"/>
              <a:t>It can be </a:t>
            </a:r>
            <a:r>
              <a:rPr lang="en-US" sz="2400" dirty="0"/>
              <a:t>characterized by the equations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  0, then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1, sin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0, and hence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0. Thus the response is nearly in phase with the excitation. </a:t>
            </a:r>
          </a:p>
          <a:p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, then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= 0, sin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= 1, and hence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</a:t>
            </a:r>
            <a:r>
              <a:rPr lang="en-US" sz="2400" i="1" dirty="0">
                <a:sym typeface="Symbol" pitchFamily="18" charset="2"/>
              </a:rPr>
              <a:t> </a:t>
            </a:r>
            <a:r>
              <a:rPr lang="en-US" sz="2400" dirty="0">
                <a:sym typeface="Symbol" pitchFamily="18" charset="2"/>
              </a:rPr>
              <a:t>/2.  Thus response lags behind excitation by nearly </a:t>
            </a:r>
            <a:r>
              <a:rPr lang="en-US" sz="2400" i="1" dirty="0">
                <a:sym typeface="Symbol" pitchFamily="18" charset="2"/>
              </a:rPr>
              <a:t> </a:t>
            </a:r>
            <a:r>
              <a:rPr lang="en-US" sz="2400" dirty="0">
                <a:sym typeface="Symbol" pitchFamily="18" charset="2"/>
              </a:rPr>
              <a:t>/2 radians.</a:t>
            </a:r>
          </a:p>
          <a:p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 </a:t>
            </a:r>
            <a:r>
              <a:rPr lang="en-US" sz="2400" dirty="0">
                <a:sym typeface="Symbol" pitchFamily="18" charset="2"/>
              </a:rPr>
              <a:t>large, then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-1, sin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= 0, and hence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  </a:t>
            </a:r>
            <a:r>
              <a:rPr lang="en-US" sz="2400" i="1" dirty="0">
                <a:sym typeface="Symbol" pitchFamily="18" charset="2"/>
              </a:rPr>
              <a:t> </a:t>
            </a:r>
            <a:r>
              <a:rPr lang="en-US" sz="2400" dirty="0">
                <a:sym typeface="Symbol" pitchFamily="18" charset="2"/>
              </a:rPr>
              <a:t>.  Thus response lags behind excitation by nearly 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2400" dirty="0">
                <a:sym typeface="Symbol" pitchFamily="18" charset="2"/>
              </a:rPr>
              <a:t>  radians, and  hence they are nearly </a:t>
            </a:r>
            <a:r>
              <a:rPr lang="en-US" sz="2400" dirty="0" smtClean="0">
                <a:sym typeface="Symbol" pitchFamily="18" charset="2"/>
              </a:rPr>
              <a:t>completely out </a:t>
            </a:r>
            <a:r>
              <a:rPr lang="en-US" sz="2400" dirty="0">
                <a:sym typeface="Symbol" pitchFamily="18" charset="2"/>
              </a:rPr>
              <a:t>of phase with each other.  </a:t>
            </a:r>
          </a:p>
        </p:txBody>
      </p:sp>
      <p:graphicFrame>
        <p:nvGraphicFramePr>
          <p:cNvPr id="217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990386"/>
              </p:ext>
            </p:extLst>
          </p:nvPr>
        </p:nvGraphicFramePr>
        <p:xfrm>
          <a:off x="990600" y="2057400"/>
          <a:ext cx="6705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6" name="Equation" r:id="rId3" imgW="3898800" imgH="495000" progId="Equation.3">
                  <p:embed/>
                </p:oleObj>
              </mc:Choice>
              <mc:Fallback>
                <p:oleObj name="Equation" r:id="rId3" imgW="389880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67056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6442"/>
              </p:ext>
            </p:extLst>
          </p:nvPr>
        </p:nvGraphicFramePr>
        <p:xfrm>
          <a:off x="1449388" y="1182688"/>
          <a:ext cx="26638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7" name="Equation" r:id="rId5" imgW="1358640" imgH="253800" progId="Equation.DSMT4">
                  <p:embed/>
                </p:oleObj>
              </mc:Choice>
              <mc:Fallback>
                <p:oleObj name="Equation" r:id="rId5" imgW="135864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182688"/>
                        <a:ext cx="2663825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Forced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Vibrations with Damping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4)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sz="2400" dirty="0"/>
              <a:t>Consider the initial value problem </a:t>
            </a:r>
            <a:endParaRPr lang="en-US" sz="2400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Then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1,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3, and </a:t>
            </a:r>
            <a:r>
              <a:rPr lang="en-US" sz="2400" i="1" dirty="0">
                <a:sym typeface="Symbol" pitchFamily="18" charset="2"/>
              </a:rPr>
              <a:t>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= 1/64 = 0.015625. </a:t>
            </a:r>
          </a:p>
          <a:p>
            <a:r>
              <a:rPr lang="en-US" sz="2400" dirty="0">
                <a:sym typeface="Symbol" pitchFamily="18" charset="2"/>
              </a:rPr>
              <a:t>The unforced motion of this system was discussed in </a:t>
            </a:r>
            <a:r>
              <a:rPr lang="en-US" sz="2400" dirty="0" smtClean="0">
                <a:sym typeface="Symbol" pitchFamily="18" charset="2"/>
              </a:rPr>
              <a:t>section </a:t>
            </a:r>
            <a:r>
              <a:rPr lang="en-US" sz="2400" dirty="0" smtClean="0">
                <a:sym typeface="Symbol" pitchFamily="18" charset="2"/>
              </a:rPr>
              <a:t>3.7, </a:t>
            </a:r>
            <a:r>
              <a:rPr lang="en-US" sz="2400" dirty="0">
                <a:sym typeface="Symbol" pitchFamily="18" charset="2"/>
              </a:rPr>
              <a:t>with the graph of the solution given below, along with the </a:t>
            </a:r>
            <a:r>
              <a:rPr lang="en-US" sz="2400" dirty="0"/>
              <a:t>graph of the ratios </a:t>
            </a:r>
            <a:r>
              <a:rPr lang="en-US" sz="2400" i="1" dirty="0"/>
              <a:t>R</a:t>
            </a:r>
            <a:r>
              <a:rPr lang="en-US" sz="2400" dirty="0"/>
              <a:t>/(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/</a:t>
            </a:r>
            <a:r>
              <a:rPr lang="en-US" sz="2400" i="1" dirty="0"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) vs. </a:t>
            </a:r>
            <a:r>
              <a:rPr lang="en-US" sz="2400" i="1" dirty="0">
                <a:sym typeface="Symbol" pitchFamily="18" charset="2"/>
              </a:rPr>
              <a:t>/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for different values of </a:t>
            </a:r>
            <a:r>
              <a:rPr lang="en-US" sz="2400" i="1" dirty="0">
                <a:sym typeface="Symbol" pitchFamily="18" charset="2"/>
              </a:rPr>
              <a:t></a:t>
            </a:r>
            <a:r>
              <a:rPr lang="en-US" sz="2400" dirty="0">
                <a:sym typeface="Symbol" pitchFamily="18" charset="2"/>
              </a:rPr>
              <a:t>. </a:t>
            </a:r>
          </a:p>
        </p:txBody>
      </p:sp>
      <p:graphicFrame>
        <p:nvGraphicFramePr>
          <p:cNvPr id="198660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662708"/>
              </p:ext>
            </p:extLst>
          </p:nvPr>
        </p:nvGraphicFramePr>
        <p:xfrm>
          <a:off x="1042988" y="1524000"/>
          <a:ext cx="64500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0" name="Equation" r:id="rId3" imgW="3288960" imgH="203040" progId="Equation.3">
                  <p:embed/>
                </p:oleObj>
              </mc:Choice>
              <mc:Fallback>
                <p:oleObj name="Equation" r:id="rId3" imgW="3288960" imgH="203040" progId="Equation.3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24000"/>
                        <a:ext cx="645001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8666" name="Picture 1034" descr="C:\b\BOYCEALL\Art\ch03\w0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3621088"/>
            <a:ext cx="4676023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69" name="Picture 10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3616969"/>
            <a:ext cx="4192342" cy="278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138881"/>
            <a:ext cx="8229600" cy="4876800"/>
          </a:xfrm>
        </p:spPr>
        <p:txBody>
          <a:bodyPr/>
          <a:lstStyle/>
          <a:p>
            <a:r>
              <a:rPr lang="en-US" sz="2400" dirty="0"/>
              <a:t>Recall that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1,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3, and </a:t>
            </a:r>
            <a:r>
              <a:rPr lang="en-US" sz="2400" i="1" dirty="0">
                <a:sym typeface="Symbol" pitchFamily="18" charset="2"/>
              </a:rPr>
              <a:t>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= 1/64 = 0.015625. </a:t>
            </a:r>
          </a:p>
          <a:p>
            <a:r>
              <a:rPr lang="en-US" sz="2400" dirty="0">
                <a:sym typeface="Symbol" pitchFamily="18" charset="2"/>
              </a:rPr>
              <a:t>The solution for the low frequency case </a:t>
            </a:r>
            <a:r>
              <a:rPr lang="en-US" sz="2400" i="1" dirty="0">
                <a:sym typeface="Symbol" pitchFamily="18" charset="2"/>
              </a:rPr>
              <a:t> </a:t>
            </a:r>
            <a:r>
              <a:rPr lang="en-US" sz="2400" dirty="0">
                <a:sym typeface="Symbol" pitchFamily="18" charset="2"/>
              </a:rPr>
              <a:t>= 0.3 is </a:t>
            </a:r>
            <a:r>
              <a:rPr lang="en-US" sz="2400" dirty="0" smtClean="0">
                <a:sym typeface="Symbol" pitchFamily="18" charset="2"/>
              </a:rPr>
              <a:t>graphed, </a:t>
            </a:r>
            <a:r>
              <a:rPr lang="en-US" sz="2400" dirty="0">
                <a:sym typeface="Symbol" pitchFamily="18" charset="2"/>
              </a:rPr>
              <a:t>along with the forcing function. </a:t>
            </a:r>
          </a:p>
          <a:p>
            <a:r>
              <a:rPr lang="en-US" sz="2400" dirty="0">
                <a:sym typeface="Symbol" pitchFamily="18" charset="2"/>
              </a:rPr>
              <a:t>After the transient response is substantially damped out, the steady-state response is essentially in phase with excitation, and response amplitude is larger than static displacement.</a:t>
            </a:r>
          </a:p>
          <a:p>
            <a:r>
              <a:rPr lang="en-US" sz="2400" dirty="0">
                <a:sym typeface="Symbol" pitchFamily="18" charset="2"/>
              </a:rPr>
              <a:t>Specifically,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 3.2939 &gt;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/</a:t>
            </a:r>
            <a:r>
              <a:rPr lang="en-US" sz="2400" i="1" dirty="0">
                <a:sym typeface="Symbol" pitchFamily="18" charset="2"/>
              </a:rPr>
              <a:t>k</a:t>
            </a:r>
            <a:r>
              <a:rPr lang="en-US" sz="2400" dirty="0">
                <a:sym typeface="Symbol" pitchFamily="18" charset="2"/>
              </a:rPr>
              <a:t> = 3, and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>
                <a:sym typeface="Symbol" pitchFamily="18" charset="2"/>
              </a:rPr>
              <a:t>  0.041185.</a:t>
            </a:r>
          </a:p>
        </p:txBody>
      </p:sp>
      <p:pic>
        <p:nvPicPr>
          <p:cNvPr id="21914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110681"/>
            <a:ext cx="26289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0" y="76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Forced Vibrations with Damping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0" y="304800"/>
            <a:ext cx="9108989" cy="4572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Example 2:  Forced Vibrations with Damping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cs typeface="Times New Roman" pitchFamily="18" charset="0"/>
              </a:rPr>
              <a:t>of 4)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229600" cy="1371600"/>
          </a:xfrm>
        </p:spPr>
        <p:txBody>
          <a:bodyPr/>
          <a:lstStyle/>
          <a:p>
            <a:r>
              <a:rPr lang="en-US" sz="2400" dirty="0"/>
              <a:t>Recall that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1,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3, and </a:t>
            </a:r>
            <a:r>
              <a:rPr lang="en-US" sz="2400" i="1" dirty="0">
                <a:sym typeface="Symbol" pitchFamily="18" charset="2"/>
              </a:rPr>
              <a:t>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= 1/64 = 0.015625. </a:t>
            </a:r>
          </a:p>
          <a:p>
            <a:r>
              <a:rPr lang="en-US" sz="2400" dirty="0">
                <a:sym typeface="Symbol" pitchFamily="18" charset="2"/>
              </a:rPr>
              <a:t>The solution for the resonant case </a:t>
            </a:r>
            <a:r>
              <a:rPr lang="en-US" sz="2400" i="1" dirty="0">
                <a:sym typeface="Symbol" pitchFamily="18" charset="2"/>
              </a:rPr>
              <a:t> </a:t>
            </a:r>
            <a:r>
              <a:rPr lang="en-US" sz="2400" dirty="0">
                <a:sym typeface="Symbol" pitchFamily="18" charset="2"/>
              </a:rPr>
              <a:t>= 1 is graphed below, along with the forcing function. </a:t>
            </a:r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9" y="2281881"/>
            <a:ext cx="5140545" cy="381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8600" y="22098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The steady-state response amplitude is eight times the static displacement, and the response lags excitation by </a:t>
            </a:r>
            <a:r>
              <a:rPr lang="en-US" i="1" dirty="0">
                <a:sym typeface="Symbol" pitchFamily="18" charset="2"/>
              </a:rPr>
              <a:t> </a:t>
            </a:r>
            <a:r>
              <a:rPr lang="en-US" dirty="0">
                <a:sym typeface="Symbol" pitchFamily="18" charset="2"/>
              </a:rPr>
              <a:t>/2 radians, as predicted.  Specifically,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= 24 &gt; </a:t>
            </a:r>
            <a:r>
              <a:rPr lang="en-US" i="1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/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= 3, and </a:t>
            </a:r>
            <a:r>
              <a:rPr lang="en-US" i="1" dirty="0">
                <a:sym typeface="Symbol" pitchFamily="18" charset="2"/>
              </a:rPr>
              <a:t></a:t>
            </a:r>
            <a:r>
              <a:rPr lang="en-US" dirty="0">
                <a:sym typeface="Symbol" pitchFamily="18" charset="2"/>
              </a:rPr>
              <a:t>  = </a:t>
            </a:r>
            <a:r>
              <a:rPr lang="en-US" i="1" dirty="0">
                <a:sym typeface="Symbol" pitchFamily="18" charset="2"/>
              </a:rPr>
              <a:t> </a:t>
            </a:r>
            <a:r>
              <a:rPr lang="en-US" dirty="0">
                <a:sym typeface="Symbol" pitchFamily="18" charset="2"/>
              </a:rPr>
              <a:t>/2.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5685"/>
            <a:ext cx="9144000" cy="4572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</a:pP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Example 2:  Forced Vibrations with Damping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(4 </a:t>
            </a:r>
            <a:r>
              <a:rPr lang="en-US" sz="2400" b="1" dirty="0">
                <a:solidFill>
                  <a:srgbClr val="2125D7"/>
                </a:solidFill>
                <a:cs typeface="Times New Roman" pitchFamily="18" charset="0"/>
              </a:rPr>
              <a:t>of 4)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9600" cy="1447800"/>
          </a:xfrm>
        </p:spPr>
        <p:txBody>
          <a:bodyPr/>
          <a:lstStyle/>
          <a:p>
            <a:r>
              <a:rPr lang="en-US" sz="2400" dirty="0"/>
              <a:t>Recall that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1,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3, and </a:t>
            </a:r>
            <a:r>
              <a:rPr lang="en-US" sz="2400" i="1" dirty="0">
                <a:sym typeface="Symbol" pitchFamily="18" charset="2"/>
              </a:rPr>
              <a:t>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/(</a:t>
            </a:r>
            <a:r>
              <a:rPr lang="en-US" sz="2400" i="1" dirty="0" err="1">
                <a:sym typeface="Symbol" pitchFamily="18" charset="2"/>
              </a:rPr>
              <a:t>mk</a:t>
            </a:r>
            <a:r>
              <a:rPr lang="en-US" sz="2400" dirty="0">
                <a:sym typeface="Symbol" pitchFamily="18" charset="2"/>
              </a:rPr>
              <a:t>) = 1/64 = 0.015625. </a:t>
            </a:r>
          </a:p>
          <a:p>
            <a:r>
              <a:rPr lang="en-US" sz="2400" dirty="0">
                <a:sym typeface="Symbol" pitchFamily="18" charset="2"/>
              </a:rPr>
              <a:t>The solution for the relatively high frequency case </a:t>
            </a:r>
            <a:r>
              <a:rPr lang="en-US" sz="2400" i="1" dirty="0">
                <a:sym typeface="Symbol" pitchFamily="18" charset="2"/>
              </a:rPr>
              <a:t> </a:t>
            </a:r>
            <a:r>
              <a:rPr lang="en-US" sz="2400" dirty="0">
                <a:sym typeface="Symbol" pitchFamily="18" charset="2"/>
              </a:rPr>
              <a:t>= 2 is graphed below, along with the forcing function. </a:t>
            </a:r>
          </a:p>
        </p:txBody>
      </p:sp>
      <p:pic>
        <p:nvPicPr>
          <p:cNvPr id="2211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0194" y="2220096"/>
            <a:ext cx="4551405" cy="337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04800" y="2209800"/>
            <a:ext cx="42672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The steady-state response is out of phase with excitation, and response amplitude is about one third the static displacement.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itchFamily="18" charset="2"/>
              </a:rPr>
              <a:t>Specifically</a:t>
            </a:r>
            <a:r>
              <a:rPr lang="en-US" dirty="0">
                <a:sym typeface="Symbol" pitchFamily="18" charset="2"/>
              </a:rPr>
              <a:t>:</a:t>
            </a:r>
            <a:endParaRPr lang="en-US" dirty="0" smtClean="0">
              <a:sym typeface="Symbol" pitchFamily="18" charset="2"/>
            </a:endParaRPr>
          </a:p>
          <a:p>
            <a:pPr algn="l"/>
            <a:r>
              <a:rPr lang="en-US" i="1" dirty="0">
                <a:sym typeface="Symbol" pitchFamily="18" charset="2"/>
              </a:rPr>
              <a:t>	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 0.99655  </a:t>
            </a:r>
            <a:r>
              <a:rPr lang="en-US" i="1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/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3 	</a:t>
            </a:r>
            <a:r>
              <a:rPr lang="en-US" i="1" dirty="0" smtClean="0">
                <a:sym typeface="Symbol" pitchFamily="18" charset="2"/>
              </a:rPr>
              <a:t>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 3.0585  </a:t>
            </a:r>
            <a:r>
              <a:rPr lang="en-US" i="1" dirty="0" smtClean="0">
                <a:sym typeface="Symbol" pitchFamily="18" charset="2"/>
              </a:rPr>
              <a:t>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Solution for the Case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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  <a:sym typeface="Symbol" pitchFamily="18" charset="2"/>
              </a:rPr>
              <a:t>0 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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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853363" cy="2819400"/>
          </a:xfrm>
        </p:spPr>
        <p:txBody>
          <a:bodyPr/>
          <a:lstStyle/>
          <a:p>
            <a:r>
              <a:rPr lang="en-US" sz="2400" dirty="0"/>
              <a:t>Suppose there is no damping term.  Then our equation is</a:t>
            </a:r>
          </a:p>
          <a:p>
            <a:endParaRPr lang="en-US" sz="2400" dirty="0"/>
          </a:p>
          <a:p>
            <a:r>
              <a:rPr lang="en-US" sz="2400" dirty="0"/>
              <a:t>Assuming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 </a:t>
            </a:r>
            <a:r>
              <a:rPr lang="en-US" sz="2400" dirty="0">
                <a:sym typeface="Symbol" pitchFamily="18" charset="2"/>
              </a:rPr>
              <a:t>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, then the method of undetermined coefficients can be use to show that the general solution is</a:t>
            </a:r>
          </a:p>
        </p:txBody>
      </p:sp>
      <p:graphicFrame>
        <p:nvGraphicFramePr>
          <p:cNvPr id="23142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687335"/>
              </p:ext>
            </p:extLst>
          </p:nvPr>
        </p:nvGraphicFramePr>
        <p:xfrm>
          <a:off x="1905000" y="1752599"/>
          <a:ext cx="30892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42" name="Equation" r:id="rId3" imgW="1600200" imgH="228600" progId="Equation.3">
                  <p:embed/>
                </p:oleObj>
              </mc:Choice>
              <mc:Fallback>
                <p:oleObj name="Equation" r:id="rId3" imgW="160020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599"/>
                        <a:ext cx="30892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68108"/>
              </p:ext>
            </p:extLst>
          </p:nvPr>
        </p:nvGraphicFramePr>
        <p:xfrm>
          <a:off x="942975" y="2971799"/>
          <a:ext cx="57959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43" name="Equation" r:id="rId5" imgW="2958840" imgH="431640" progId="Equation.3">
                  <p:embed/>
                </p:oleObj>
              </mc:Choice>
              <mc:Fallback>
                <p:oleObj name="Equation" r:id="rId5" imgW="295884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971799"/>
                        <a:ext cx="57959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6863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Forced Vibrations with Damping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/>
          <a:lstStyle/>
          <a:p>
            <a:r>
              <a:rPr lang="en-US" sz="2400" dirty="0"/>
              <a:t>Consider the equation below for damped motion and </a:t>
            </a:r>
            <a:r>
              <a:rPr lang="en-US" sz="2400" dirty="0">
                <a:sym typeface="Symbol" pitchFamily="18" charset="2"/>
              </a:rPr>
              <a:t>external forcing </a:t>
            </a:r>
            <a:r>
              <a:rPr lang="en-US" sz="2400" dirty="0" err="1">
                <a:sym typeface="Symbol" pitchFamily="18" charset="2"/>
              </a:rPr>
              <a:t>funcion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/>
              <a:t>F</a:t>
            </a:r>
            <a:r>
              <a:rPr lang="en-US" sz="2400" baseline="-25000" dirty="0"/>
              <a:t>0</a:t>
            </a:r>
            <a:r>
              <a:rPr lang="en-US" sz="2400" dirty="0"/>
              <a:t>cos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i="1" dirty="0"/>
              <a:t>t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endParaRPr lang="en-US" sz="2800" dirty="0"/>
          </a:p>
          <a:p>
            <a:r>
              <a:rPr lang="en-US" sz="2400" dirty="0"/>
              <a:t>The general solution of this equation has the form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where the general solution of the homogeneous equation is</a:t>
            </a:r>
          </a:p>
          <a:p>
            <a:pPr>
              <a:buFontTx/>
              <a:buNone/>
            </a:pPr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and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dirty="0">
                <a:sym typeface="Symbol" pitchFamily="18" charset="2"/>
              </a:rPr>
              <a:t>particular solution </a:t>
            </a:r>
            <a:r>
              <a:rPr lang="en-US" sz="2400" dirty="0" smtClean="0">
                <a:sym typeface="Symbol" pitchFamily="18" charset="2"/>
              </a:rPr>
              <a:t>to </a:t>
            </a:r>
            <a:r>
              <a:rPr lang="en-US" sz="2400" dirty="0">
                <a:sym typeface="Symbol" pitchFamily="18" charset="2"/>
              </a:rPr>
              <a:t>the nonhomogeneous equation is</a:t>
            </a: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744178"/>
              </p:ext>
            </p:extLst>
          </p:nvPr>
        </p:nvGraphicFramePr>
        <p:xfrm>
          <a:off x="1371600" y="2133600"/>
          <a:ext cx="4267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0" name="Equation" r:id="rId3" imgW="2108160" imgH="228600" progId="Equation.3">
                  <p:embed/>
                </p:oleObj>
              </mc:Choice>
              <mc:Fallback>
                <p:oleObj name="Equation" r:id="rId3" imgW="2108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4267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37930"/>
              </p:ext>
            </p:extLst>
          </p:nvPr>
        </p:nvGraphicFramePr>
        <p:xfrm>
          <a:off x="939800" y="3022600"/>
          <a:ext cx="75136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1" name="Equation" r:id="rId5" imgW="3695400" imgH="253800" progId="Equation.DSMT4">
                  <p:embed/>
                </p:oleObj>
              </mc:Choice>
              <mc:Fallback>
                <p:oleObj name="Equation" r:id="rId5" imgW="36954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022600"/>
                        <a:ext cx="751363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53329"/>
              </p:ext>
            </p:extLst>
          </p:nvPr>
        </p:nvGraphicFramePr>
        <p:xfrm>
          <a:off x="1371600" y="3962400"/>
          <a:ext cx="29178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2" name="Equation" r:id="rId7" imgW="1434960" imgH="228600" progId="Equation.DSMT4">
                  <p:embed/>
                </p:oleObj>
              </mc:Choice>
              <mc:Fallback>
                <p:oleObj name="Equation" r:id="rId7" imgW="1434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29178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626640"/>
              </p:ext>
            </p:extLst>
          </p:nvPr>
        </p:nvGraphicFramePr>
        <p:xfrm>
          <a:off x="1308100" y="4914900"/>
          <a:ext cx="37179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3" name="Equation" r:id="rId9" imgW="1828800" imgH="253800" progId="Equation.DSMT4">
                  <p:embed/>
                </p:oleObj>
              </mc:Choice>
              <mc:Fallback>
                <p:oleObj name="Equation" r:id="rId9" imgW="18288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914900"/>
                        <a:ext cx="371792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3"/>
            <a:ext cx="7772400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Mass Initially at Rest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077200" cy="4862513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If the mass is initially at rest, then the corresponding initial value problem is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Recall that the general solution to the differential equation is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Using the initial conditions to solve for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baseline="-25000" dirty="0">
                <a:sym typeface="Symbol" pitchFamily="18" charset="2"/>
              </a:rPr>
              <a:t>1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, we obtain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Hence </a:t>
            </a:r>
          </a:p>
        </p:txBody>
      </p:sp>
      <p:graphicFrame>
        <p:nvGraphicFramePr>
          <p:cNvPr id="23244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674505"/>
              </p:ext>
            </p:extLst>
          </p:nvPr>
        </p:nvGraphicFramePr>
        <p:xfrm>
          <a:off x="1143000" y="2133600"/>
          <a:ext cx="54181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4" name="Equation" r:id="rId3" imgW="2806560" imgH="228600" progId="Equation.3">
                  <p:embed/>
                </p:oleObj>
              </mc:Choice>
              <mc:Fallback>
                <p:oleObj name="Equation" r:id="rId3" imgW="280656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4181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01435"/>
              </p:ext>
            </p:extLst>
          </p:nvPr>
        </p:nvGraphicFramePr>
        <p:xfrm>
          <a:off x="1371600" y="4267200"/>
          <a:ext cx="29718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5" name="Equation" r:id="rId5" imgW="1701720" imgH="431640" progId="Equation.3">
                  <p:embed/>
                </p:oleObj>
              </mc:Choice>
              <mc:Fallback>
                <p:oleObj name="Equation" r:id="rId5" imgW="170172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29718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139148"/>
              </p:ext>
            </p:extLst>
          </p:nvPr>
        </p:nvGraphicFramePr>
        <p:xfrm>
          <a:off x="838200" y="5334000"/>
          <a:ext cx="4343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6" name="Equation" r:id="rId7" imgW="2400120" imgH="431640" progId="Equation.3">
                  <p:embed/>
                </p:oleObj>
              </mc:Choice>
              <mc:Fallback>
                <p:oleObj name="Equation" r:id="rId7" imgW="2400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43434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345767"/>
              </p:ext>
            </p:extLst>
          </p:nvPr>
        </p:nvGraphicFramePr>
        <p:xfrm>
          <a:off x="1143000" y="2971800"/>
          <a:ext cx="5334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7" name="Equation" r:id="rId9" imgW="2958840" imgH="431640" progId="Equation.3">
                  <p:embed/>
                </p:oleObj>
              </mc:Choice>
              <mc:Fallback>
                <p:oleObj name="Equation" r:id="rId9" imgW="29588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5334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092" y="-2059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to Initial Value Problem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0941"/>
            <a:ext cx="8077200" cy="4862513"/>
          </a:xfrm>
        </p:spPr>
        <p:txBody>
          <a:bodyPr/>
          <a:lstStyle/>
          <a:p>
            <a:r>
              <a:rPr lang="en-US" sz="2400" dirty="0"/>
              <a:t>Thus</a:t>
            </a:r>
            <a:r>
              <a:rPr lang="en-US" sz="2400" dirty="0">
                <a:sym typeface="Symbol" pitchFamily="18" charset="2"/>
              </a:rPr>
              <a:t> our solution is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To simplify the solution even further, let </a:t>
            </a:r>
            <a:r>
              <a:rPr lang="en-US" sz="2400" i="1" dirty="0"/>
              <a:t>A</a:t>
            </a:r>
            <a:r>
              <a:rPr lang="en-US" sz="2400" dirty="0"/>
              <a:t> = 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i="1" dirty="0">
                <a:sym typeface="Symbol" pitchFamily="18" charset="2"/>
              </a:rPr>
              <a:t> + </a:t>
            </a:r>
            <a:r>
              <a:rPr lang="en-US" sz="2400" dirty="0">
                <a:sym typeface="Symbol" pitchFamily="18" charset="2"/>
              </a:rPr>
              <a:t>)/2 and </a:t>
            </a:r>
            <a:r>
              <a:rPr lang="en-US" sz="2400" i="1" dirty="0">
                <a:sym typeface="Symbol" pitchFamily="18" charset="2"/>
              </a:rPr>
              <a:t>B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dirty="0"/>
              <a:t>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i="1" dirty="0">
                <a:sym typeface="Symbol" pitchFamily="18" charset="2"/>
              </a:rPr>
              <a:t> - </a:t>
            </a:r>
            <a:r>
              <a:rPr lang="en-US" sz="2400" dirty="0">
                <a:sym typeface="Symbol" pitchFamily="18" charset="2"/>
              </a:rPr>
              <a:t>)/2.  Then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i="1" dirty="0">
                <a:sym typeface="Symbol" pitchFamily="18" charset="2"/>
              </a:rPr>
              <a:t>t 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i="1" dirty="0"/>
              <a:t>A</a:t>
            </a:r>
            <a:r>
              <a:rPr lang="en-US" sz="2400" dirty="0"/>
              <a:t> -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t</a:t>
            </a:r>
            <a:r>
              <a:rPr lang="en-US" sz="2400" dirty="0">
                <a:sym typeface="Symbol" pitchFamily="18" charset="2"/>
              </a:rPr>
              <a:t>.  </a:t>
            </a:r>
            <a:r>
              <a:rPr lang="en-US" sz="2400" dirty="0"/>
              <a:t>Using the trigonometric identity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it follows that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400" dirty="0"/>
              <a:t>	and hence</a:t>
            </a:r>
          </a:p>
        </p:txBody>
      </p:sp>
      <p:graphicFrame>
        <p:nvGraphicFramePr>
          <p:cNvPr id="224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084654"/>
              </p:ext>
            </p:extLst>
          </p:nvPr>
        </p:nvGraphicFramePr>
        <p:xfrm>
          <a:off x="914400" y="1598141"/>
          <a:ext cx="45942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6" name="Equation" r:id="rId3" imgW="2400120" imgH="431640" progId="Equation.3">
                  <p:embed/>
                </p:oleObj>
              </mc:Choice>
              <mc:Fallback>
                <p:oleObj name="Equation" r:id="rId3" imgW="24001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98141"/>
                        <a:ext cx="459422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7198"/>
              </p:ext>
            </p:extLst>
          </p:nvPr>
        </p:nvGraphicFramePr>
        <p:xfrm>
          <a:off x="1143000" y="3655541"/>
          <a:ext cx="45069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7" name="Equation" r:id="rId5" imgW="2336760" imgH="203040" progId="Equation.3">
                  <p:embed/>
                </p:oleObj>
              </mc:Choice>
              <mc:Fallback>
                <p:oleObj name="Equation" r:id="rId5" imgW="23367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5541"/>
                        <a:ext cx="45069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09436"/>
              </p:ext>
            </p:extLst>
          </p:nvPr>
        </p:nvGraphicFramePr>
        <p:xfrm>
          <a:off x="1143000" y="4493741"/>
          <a:ext cx="39925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8" name="Equation" r:id="rId7" imgW="2070000" imgH="431640" progId="Equation.3">
                  <p:embed/>
                </p:oleObj>
              </mc:Choice>
              <mc:Fallback>
                <p:oleObj name="Equation" r:id="rId7" imgW="20700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3741"/>
                        <a:ext cx="3992563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676359"/>
              </p:ext>
            </p:extLst>
          </p:nvPr>
        </p:nvGraphicFramePr>
        <p:xfrm>
          <a:off x="1295400" y="5771679"/>
          <a:ext cx="3600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9" name="Equation" r:id="rId9" imgW="1866600" imgH="228600" progId="Equation.3">
                  <p:embed/>
                </p:oleObj>
              </mc:Choice>
              <mc:Fallback>
                <p:oleObj name="Equation" r:id="rId9" imgW="18666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771679"/>
                        <a:ext cx="36004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4885"/>
            <a:ext cx="8229600" cy="863085"/>
          </a:xfrm>
        </p:spPr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Beats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3)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29962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Using the results of the previous slide, it follows that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When |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-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|  0,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+ </a:t>
            </a:r>
            <a:r>
              <a:rPr lang="en-US" sz="2400" i="1" dirty="0">
                <a:sym typeface="Symbol" pitchFamily="18" charset="2"/>
              </a:rPr>
              <a:t>  </a:t>
            </a:r>
            <a:r>
              <a:rPr lang="en-US" sz="2400" dirty="0">
                <a:sym typeface="Symbol" pitchFamily="18" charset="2"/>
              </a:rPr>
              <a:t>is much larger than</a:t>
            </a:r>
            <a:r>
              <a:rPr lang="en-US" sz="2400" i="1" dirty="0">
                <a:sym typeface="Symbol" pitchFamily="18" charset="2"/>
              </a:rPr>
              <a:t> 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-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,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sin[(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+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/2] oscillates more rapidly than sin[(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-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/2].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Thus motion is a rapid oscillation with frequency 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>
                <a:sym typeface="Symbol" pitchFamily="18" charset="2"/>
              </a:rPr>
              <a:t>+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)/2, but with slowly varying sinusoidal amplitude given by</a:t>
            </a:r>
          </a:p>
          <a:p>
            <a:pPr>
              <a:lnSpc>
                <a:spcPct val="90000"/>
              </a:lnSpc>
            </a:pP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This phenomena is called a </a:t>
            </a:r>
            <a:r>
              <a:rPr lang="en-US" sz="2400" b="1" dirty="0">
                <a:sym typeface="Symbol" pitchFamily="18" charset="2"/>
              </a:rPr>
              <a:t>beat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Beats occur with two tuning </a:t>
            </a:r>
            <a:r>
              <a:rPr lang="en-US" sz="2400" dirty="0" smtClean="0">
                <a:sym typeface="Symbol" pitchFamily="18" charset="2"/>
              </a:rPr>
              <a:t>forks</a:t>
            </a:r>
            <a:endParaRPr lang="en-US" sz="24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of nearly </a:t>
            </a:r>
            <a:r>
              <a:rPr lang="en-US" sz="2400" dirty="0">
                <a:sym typeface="Symbol" pitchFamily="18" charset="2"/>
              </a:rPr>
              <a:t>equal frequency.</a:t>
            </a:r>
          </a:p>
        </p:txBody>
      </p:sp>
      <p:graphicFrame>
        <p:nvGraphicFramePr>
          <p:cNvPr id="225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819752"/>
              </p:ext>
            </p:extLst>
          </p:nvPr>
        </p:nvGraphicFramePr>
        <p:xfrm>
          <a:off x="1143000" y="3649362"/>
          <a:ext cx="25908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5" name="Equation" r:id="rId3" imgW="1549080" imgH="482400" progId="Equation.3">
                  <p:embed/>
                </p:oleObj>
              </mc:Choice>
              <mc:Fallback>
                <p:oleObj name="Equation" r:id="rId3" imgW="15490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49362"/>
                        <a:ext cx="25908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285" name="Picture 5" descr="C:\b\BOYCEALL\Art\ch03\w0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199" y="3566018"/>
            <a:ext cx="3881943" cy="283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2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706252"/>
              </p:ext>
            </p:extLst>
          </p:nvPr>
        </p:nvGraphicFramePr>
        <p:xfrm>
          <a:off x="685800" y="1210962"/>
          <a:ext cx="518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6" name="Equation" r:id="rId6" imgW="3085920" imgH="482400" progId="Equation.3">
                  <p:embed/>
                </p:oleObj>
              </mc:Choice>
              <mc:Fallback>
                <p:oleObj name="Equation" r:id="rId6" imgW="308592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0962"/>
                        <a:ext cx="51816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0297"/>
            <a:ext cx="793115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Equation,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Mass Initially at Rest  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of 2)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0" y="924698"/>
            <a:ext cx="8434602" cy="2930525"/>
          </a:xfrm>
        </p:spPr>
        <p:txBody>
          <a:bodyPr/>
          <a:lstStyle/>
          <a:p>
            <a:r>
              <a:rPr lang="en-US" sz="2400" dirty="0"/>
              <a:t>Consider the initial value problem </a:t>
            </a:r>
            <a:endParaRPr lang="en-US" sz="2400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Then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1,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= 0.8, and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0.5, and hence the solution is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displacement of the spring–mass system oscillates with a </a:t>
            </a: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frequency of 0.9, slightly less than natural frequency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= 1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334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14936"/>
              </p:ext>
            </p:extLst>
          </p:nvPr>
        </p:nvGraphicFramePr>
        <p:xfrm>
          <a:off x="1468909" y="1449367"/>
          <a:ext cx="53911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0" name="Equation" r:id="rId3" imgW="2730240" imgH="203040" progId="Equation.3">
                  <p:embed/>
                </p:oleObj>
              </mc:Choice>
              <mc:Fallback>
                <p:oleObj name="Equation" r:id="rId3" imgW="273024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909" y="1449367"/>
                        <a:ext cx="53911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33519"/>
              </p:ext>
            </p:extLst>
          </p:nvPr>
        </p:nvGraphicFramePr>
        <p:xfrm>
          <a:off x="1468909" y="2427663"/>
          <a:ext cx="39862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1" name="Equation" r:id="rId5" imgW="2019240" imgH="215640" progId="Equation.3">
                  <p:embed/>
                </p:oleObj>
              </mc:Choice>
              <mc:Fallback>
                <p:oleObj name="Equation" r:id="rId5" imgW="201924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909" y="2427663"/>
                        <a:ext cx="398621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8360" name="Picture 8" descr="C:\b\BOYCEALL\Art\ch03\w06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733800"/>
            <a:ext cx="4188941" cy="305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3733800"/>
            <a:ext cx="48006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The amplitude variation has </a:t>
            </a:r>
            <a:r>
              <a:rPr lang="en-US" dirty="0" smtClean="0">
                <a:sym typeface="Symbol" pitchFamily="18" charset="2"/>
              </a:rPr>
              <a:t>slow frequency </a:t>
            </a:r>
            <a:r>
              <a:rPr lang="en-US" dirty="0">
                <a:sym typeface="Symbol" pitchFamily="18" charset="2"/>
              </a:rPr>
              <a:t>of 0.1 </a:t>
            </a:r>
            <a:r>
              <a:rPr lang="en-US" dirty="0" smtClean="0">
                <a:sym typeface="Symbol" pitchFamily="18" charset="2"/>
              </a:rPr>
              <a:t>&amp; period </a:t>
            </a:r>
            <a:r>
              <a:rPr lang="en-US" dirty="0">
                <a:sym typeface="Symbol" pitchFamily="18" charset="2"/>
              </a:rPr>
              <a:t>of 20</a:t>
            </a:r>
            <a:r>
              <a:rPr lang="en-US" i="1" dirty="0">
                <a:sym typeface="Symbol" pitchFamily="18" charset="2"/>
              </a:rPr>
              <a:t></a:t>
            </a:r>
            <a:r>
              <a:rPr lang="en-US" dirty="0">
                <a:sym typeface="Symbol" pitchFamily="18" charset="2"/>
              </a:rPr>
              <a:t>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A half-period of 10</a:t>
            </a:r>
            <a:r>
              <a:rPr lang="en-US" i="1" dirty="0">
                <a:sym typeface="Symbol" pitchFamily="18" charset="2"/>
              </a:rPr>
              <a:t>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corresponds </a:t>
            </a:r>
            <a:r>
              <a:rPr lang="en-US" dirty="0">
                <a:sym typeface="Symbol" pitchFamily="18" charset="2"/>
              </a:rPr>
              <a:t>to </a:t>
            </a:r>
            <a:r>
              <a:rPr lang="en-US" dirty="0" smtClean="0">
                <a:sym typeface="Symbol" pitchFamily="18" charset="2"/>
              </a:rPr>
              <a:t>a </a:t>
            </a:r>
            <a:r>
              <a:rPr lang="en-US" dirty="0">
                <a:sym typeface="Symbol" pitchFamily="18" charset="2"/>
              </a:rPr>
              <a:t>single cycle of increasing and </a:t>
            </a:r>
            <a:r>
              <a:rPr lang="en-US" dirty="0" smtClean="0">
                <a:sym typeface="Symbol" pitchFamily="18" charset="2"/>
              </a:rPr>
              <a:t>then decreasing </a:t>
            </a:r>
            <a:r>
              <a:rPr lang="en-US" dirty="0">
                <a:sym typeface="Symbol" pitchFamily="18" charset="2"/>
              </a:rPr>
              <a:t>amplitude.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928" y="93663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Increased Frequency     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229600" cy="24384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2400" dirty="0" smtClean="0"/>
              <a:t> Recall </a:t>
            </a:r>
            <a:r>
              <a:rPr lang="en-US" sz="2400" dirty="0"/>
              <a:t>our initial value problem</a:t>
            </a:r>
          </a:p>
          <a:p>
            <a:pPr eaLnBrk="0" hangingPunct="0">
              <a:spcBef>
                <a:spcPct val="0"/>
              </a:spcBef>
              <a:buFontTx/>
              <a:buBlip>
                <a:blip r:embed="rId3"/>
              </a:buBlip>
            </a:pPr>
            <a:endParaRPr lang="en-US" sz="2800" dirty="0"/>
          </a:p>
          <a:p>
            <a:pPr eaLnBrk="0" hangingPunct="0">
              <a:spcBef>
                <a:spcPct val="0"/>
              </a:spcBef>
            </a:pPr>
            <a:r>
              <a:rPr lang="en-US" sz="2400" dirty="0">
                <a:sym typeface="Symbol" pitchFamily="18" charset="2"/>
              </a:rPr>
              <a:t>If driving frequency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is increased to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= 0.9, then the slow frequency is halved to 0.05 with half-period doubled to 20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The multiplier 2.77778 is increased to 5.2632, and the fast frequency only marginally increased, to 0.095.</a:t>
            </a:r>
          </a:p>
        </p:txBody>
      </p:sp>
      <p:graphicFrame>
        <p:nvGraphicFramePr>
          <p:cNvPr id="2344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450992"/>
              </p:ext>
            </p:extLst>
          </p:nvPr>
        </p:nvGraphicFramePr>
        <p:xfrm>
          <a:off x="1295400" y="1219200"/>
          <a:ext cx="53911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5" name="Equation" r:id="rId4" imgW="2730240" imgH="203040" progId="Equation.3">
                  <p:embed/>
                </p:oleObj>
              </mc:Choice>
              <mc:Fallback>
                <p:oleObj name="Equation" r:id="rId4" imgW="273024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9200"/>
                        <a:ext cx="5391150" cy="398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0412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200399"/>
            <a:ext cx="4191000" cy="311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0413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200400"/>
            <a:ext cx="4178795" cy="310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773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Solution for the Case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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  <a:sym typeface="Symbol" pitchFamily="18" charset="2"/>
              </a:rPr>
              <a:t>0 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=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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(1 of 2)</a:t>
            </a:r>
            <a:endParaRPr lang="en-US" sz="2400" b="1" i="1" dirty="0">
              <a:solidFill>
                <a:srgbClr val="2125D7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306859" y="1035908"/>
            <a:ext cx="8001000" cy="4953000"/>
          </a:xfrm>
        </p:spPr>
        <p:txBody>
          <a:bodyPr/>
          <a:lstStyle/>
          <a:p>
            <a:r>
              <a:rPr lang="en-US" sz="2400" dirty="0"/>
              <a:t>Recall our equation for the </a:t>
            </a:r>
            <a:r>
              <a:rPr lang="en-US" sz="2400" dirty="0" err="1"/>
              <a:t>undamped</a:t>
            </a:r>
            <a:r>
              <a:rPr lang="en-US" sz="2400" dirty="0"/>
              <a:t> case:</a:t>
            </a:r>
          </a:p>
          <a:p>
            <a:endParaRPr lang="en-US" sz="2400" dirty="0"/>
          </a:p>
          <a:p>
            <a:r>
              <a:rPr lang="en-US" sz="2400" dirty="0"/>
              <a:t>If forcing frequency equals natural frequency of system, i.e.,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/>
              <a:t> , then nonhomogeneous term </a:t>
            </a:r>
            <a:r>
              <a:rPr lang="en-US" sz="2400" i="1" dirty="0"/>
              <a:t>F</a:t>
            </a:r>
            <a:r>
              <a:rPr lang="en-US" sz="2400" baseline="-25000" dirty="0"/>
              <a:t>0</a:t>
            </a:r>
            <a:r>
              <a:rPr lang="en-US" sz="2400" dirty="0"/>
              <a:t>cos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i="1" dirty="0"/>
              <a:t>t</a:t>
            </a:r>
            <a:r>
              <a:rPr lang="en-US" sz="2400" dirty="0"/>
              <a:t>  is a solution of homogeneous equation.  It can then be shown that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 solution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 becomes unbounded as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 </a:t>
            </a:r>
            <a:r>
              <a:rPr lang="en-US" sz="2800" dirty="0">
                <a:sym typeface="Symbol" pitchFamily="18" charset="2"/>
              </a:rPr>
              <a:t>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Note:  Model invalid when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 gets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large, since we assume small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oscillations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2355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572497"/>
              </p:ext>
            </p:extLst>
          </p:nvPr>
        </p:nvGraphicFramePr>
        <p:xfrm>
          <a:off x="992659" y="3093308"/>
          <a:ext cx="49704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8" name="Equation" r:id="rId3" imgW="2857320" imgH="431640" progId="Equation.3">
                  <p:embed/>
                </p:oleObj>
              </mc:Choice>
              <mc:Fallback>
                <p:oleObj name="Equation" r:id="rId3" imgW="285732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659" y="3093308"/>
                        <a:ext cx="497046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391055"/>
              </p:ext>
            </p:extLst>
          </p:nvPr>
        </p:nvGraphicFramePr>
        <p:xfrm>
          <a:off x="1907059" y="1537558"/>
          <a:ext cx="30892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9" name="Equation" r:id="rId5" imgW="1600200" imgH="228600" progId="Equation.3">
                  <p:embed/>
                </p:oleObj>
              </mc:Choice>
              <mc:Fallback>
                <p:oleObj name="Equation" r:id="rId5" imgW="16002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059" y="1537558"/>
                        <a:ext cx="30892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6310" name="Picture 6" descr="C:\b\BOYCEALL\Art\ch03\w06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4267200"/>
            <a:ext cx="3597614" cy="245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416"/>
            <a:ext cx="7772400" cy="852616"/>
          </a:xfrm>
        </p:spPr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Equation: Resonance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   </a:t>
            </a:r>
            <a:r>
              <a:rPr lang="en-US" sz="24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(2 of 2)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38098" y="838200"/>
            <a:ext cx="9105902" cy="1508125"/>
          </a:xfrm>
        </p:spPr>
        <p:txBody>
          <a:bodyPr/>
          <a:lstStyle/>
          <a:p>
            <a:r>
              <a:rPr lang="en-US" sz="2400" dirty="0"/>
              <a:t>If forcing frequency equals natural frequency of system, i.e.,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/>
              <a:t> , then our solution is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</p:txBody>
      </p:sp>
      <p:graphicFrame>
        <p:nvGraphicFramePr>
          <p:cNvPr id="23654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266411"/>
              </p:ext>
            </p:extLst>
          </p:nvPr>
        </p:nvGraphicFramePr>
        <p:xfrm>
          <a:off x="1295400" y="1600200"/>
          <a:ext cx="49704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3" name="Equation" r:id="rId3" imgW="2857320" imgH="431640" progId="Equation.3">
                  <p:embed/>
                </p:oleObj>
              </mc:Choice>
              <mc:Fallback>
                <p:oleObj name="Equation" r:id="rId3" imgW="285732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97046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7333" name="Picture 5" descr="C:\b\BOYCEALL\Art\ch03\w06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599" y="2438399"/>
            <a:ext cx="4953001" cy="33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2438400"/>
            <a:ext cx="4038599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Motion </a:t>
            </a:r>
            <a:r>
              <a:rPr lang="en-US" i="1" dirty="0">
                <a:sym typeface="Symbol" pitchFamily="18" charset="2"/>
              </a:rPr>
              <a:t>u</a:t>
            </a:r>
            <a:r>
              <a:rPr lang="en-US" dirty="0">
                <a:sym typeface="Symbol" pitchFamily="18" charset="2"/>
              </a:rPr>
              <a:t> remains bounded if damping present.  </a:t>
            </a:r>
            <a:endParaRPr lang="en-US" dirty="0" smtClean="0">
              <a:sym typeface="Symbol" pitchFamily="18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itchFamily="18" charset="2"/>
              </a:rPr>
              <a:t>However</a:t>
            </a:r>
            <a:r>
              <a:rPr lang="en-US" dirty="0">
                <a:sym typeface="Symbol" pitchFamily="18" charset="2"/>
              </a:rPr>
              <a:t>, response </a:t>
            </a:r>
            <a:r>
              <a:rPr lang="en-US" i="1" dirty="0">
                <a:sym typeface="Symbol" pitchFamily="18" charset="2"/>
              </a:rPr>
              <a:t>u</a:t>
            </a:r>
            <a:r>
              <a:rPr lang="en-US" dirty="0">
                <a:sym typeface="Symbol" pitchFamily="18" charset="2"/>
              </a:rPr>
              <a:t> to input  </a:t>
            </a:r>
            <a:r>
              <a:rPr lang="en-US" i="1" dirty="0"/>
              <a:t>F</a:t>
            </a:r>
            <a:r>
              <a:rPr lang="en-US" baseline="-25000" dirty="0"/>
              <a:t>0</a:t>
            </a:r>
            <a:r>
              <a:rPr lang="en-US" dirty="0"/>
              <a:t>cos</a:t>
            </a:r>
            <a:r>
              <a:rPr lang="en-US" i="1" dirty="0">
                <a:sym typeface="Symbol" pitchFamily="18" charset="2"/>
              </a:rPr>
              <a:t></a:t>
            </a:r>
            <a:r>
              <a:rPr lang="en-US" i="1" dirty="0"/>
              <a:t>t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may be large if damping is small </a:t>
            </a:r>
            <a:r>
              <a:rPr lang="en-US" dirty="0" smtClean="0">
                <a:sym typeface="Symbol" pitchFamily="18" charset="2"/>
              </a:rPr>
              <a:t>and    </a:t>
            </a:r>
            <a:r>
              <a:rPr lang="en-US" dirty="0">
                <a:sym typeface="Symbol" pitchFamily="18" charset="2"/>
              </a:rPr>
              <a:t>|</a:t>
            </a:r>
            <a:r>
              <a:rPr lang="en-US" i="1" dirty="0">
                <a:sym typeface="Symbol" pitchFamily="18" charset="2"/>
              </a:rPr>
              <a:t></a:t>
            </a:r>
            <a:r>
              <a:rPr lang="en-US" baseline="-25000" dirty="0">
                <a:sym typeface="Symbol" pitchFamily="18" charset="2"/>
              </a:rPr>
              <a:t>0 </a:t>
            </a:r>
            <a:r>
              <a:rPr lang="en-US" dirty="0">
                <a:sym typeface="Symbol" pitchFamily="18" charset="2"/>
              </a:rPr>
              <a:t>- </a:t>
            </a:r>
            <a:r>
              <a:rPr lang="en-US" i="1" dirty="0">
                <a:sym typeface="Symbol" pitchFamily="18" charset="2"/>
              </a:rPr>
              <a:t></a:t>
            </a:r>
            <a:r>
              <a:rPr lang="en-US" dirty="0">
                <a:sym typeface="Symbol" pitchFamily="18" charset="2"/>
              </a:rPr>
              <a:t>|  0, in which case we have resonance</a:t>
            </a:r>
            <a:r>
              <a:rPr lang="en-US" b="1" dirty="0">
                <a:sym typeface="Symbol" pitchFamily="18" charset="2"/>
              </a:rPr>
              <a:t>.</a:t>
            </a:r>
            <a:r>
              <a:rPr lang="en-US" dirty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0"/>
            <a:ext cx="77724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		Example 4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88392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</a:t>
            </a:r>
            <a:r>
              <a:rPr lang="en-US" sz="2400" dirty="0"/>
              <a:t>the initial value problem </a:t>
            </a: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endParaRPr lang="en-US" sz="28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     and </a:t>
            </a:r>
            <a:r>
              <a:rPr lang="en-US" sz="2400" dirty="0" smtClean="0">
                <a:sym typeface="Symbol" pitchFamily="18" charset="2"/>
              </a:rPr>
              <a:t>plot the graph of the solution. </a:t>
            </a:r>
          </a:p>
          <a:p>
            <a:r>
              <a:rPr lang="en-US" sz="2400" dirty="0" smtClean="0">
                <a:sym typeface="Symbol" pitchFamily="18" charset="2"/>
              </a:rPr>
              <a:t>The general solution of the differential equation </a:t>
            </a:r>
            <a:r>
              <a:rPr lang="en-US" sz="2400" dirty="0">
                <a:sym typeface="Symbol" pitchFamily="18" charset="2"/>
              </a:rPr>
              <a:t>is</a:t>
            </a:r>
          </a:p>
          <a:p>
            <a:pPr>
              <a:buFontTx/>
              <a:buNone/>
            </a:pP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T</a:t>
            </a:r>
            <a:r>
              <a:rPr lang="en-US" sz="2400" dirty="0" smtClean="0">
                <a:sym typeface="Symbol" pitchFamily="18" charset="2"/>
              </a:rPr>
              <a:t>he </a:t>
            </a:r>
            <a:r>
              <a:rPr lang="en-US" sz="2400" dirty="0" smtClean="0">
                <a:sym typeface="Symbol" pitchFamily="18" charset="2"/>
              </a:rPr>
              <a:t>initial conditions require that                  . </a:t>
            </a:r>
            <a:endParaRPr lang="en-US" sz="2400" dirty="0" smtClean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Thus the IVP </a:t>
            </a:r>
            <a:r>
              <a:rPr lang="en-US" sz="2400" dirty="0">
                <a:sym typeface="Symbol" pitchFamily="18" charset="2"/>
              </a:rPr>
              <a:t>solution </a:t>
            </a:r>
            <a:r>
              <a:rPr lang="en-US" sz="2400" dirty="0" smtClean="0">
                <a:sym typeface="Symbol" pitchFamily="18" charset="2"/>
              </a:rPr>
              <a:t>is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334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339243"/>
              </p:ext>
            </p:extLst>
          </p:nvPr>
        </p:nvGraphicFramePr>
        <p:xfrm>
          <a:off x="1597819" y="1104685"/>
          <a:ext cx="43878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0" name="Equation" r:id="rId3" imgW="2222280" imgH="203040" progId="Equation.3">
                  <p:embed/>
                </p:oleObj>
              </mc:Choice>
              <mc:Fallback>
                <p:oleObj name="Equation" r:id="rId3" imgW="222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819" y="1104685"/>
                        <a:ext cx="43878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058916"/>
              </p:ext>
            </p:extLst>
          </p:nvPr>
        </p:nvGraphicFramePr>
        <p:xfrm>
          <a:off x="2514600" y="2514600"/>
          <a:ext cx="37861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1" name="Equation" r:id="rId5" imgW="1917360" imgH="215640" progId="Equation.3">
                  <p:embed/>
                </p:oleObj>
              </mc:Choice>
              <mc:Fallback>
                <p:oleObj name="Equation" r:id="rId5" imgW="1917360" imgH="215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78618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699692"/>
              </p:ext>
            </p:extLst>
          </p:nvPr>
        </p:nvGraphicFramePr>
        <p:xfrm>
          <a:off x="4572000" y="3024187"/>
          <a:ext cx="13033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2" name="Equation" r:id="rId7" imgW="660240" imgH="215640" progId="Equation.3">
                  <p:embed/>
                </p:oleObj>
              </mc:Choice>
              <mc:Fallback>
                <p:oleObj name="Equation" r:id="rId7" imgW="66024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24187"/>
                        <a:ext cx="13033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046602"/>
              </p:ext>
            </p:extLst>
          </p:nvPr>
        </p:nvGraphicFramePr>
        <p:xfrm>
          <a:off x="1143000" y="3955256"/>
          <a:ext cx="1679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3" name="Equation" r:id="rId9" imgW="850680" imgH="177480" progId="Equation.3">
                  <p:embed/>
                </p:oleObj>
              </mc:Choice>
              <mc:Fallback>
                <p:oleObj name="Equation" r:id="rId9" imgW="85068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55256"/>
                        <a:ext cx="16795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3518181"/>
            <a:ext cx="5047456" cy="332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863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Homogeneous Solution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531341" y="6858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>
                <a:sym typeface="Symbol" pitchFamily="18" charset="2"/>
              </a:rPr>
              <a:t>The homogeneous solutions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depend on the roots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of the characteristic equation: </a:t>
            </a: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baseline="-25000" dirty="0">
                <a:sym typeface="Symbol" pitchFamily="18" charset="2"/>
              </a:rPr>
              <a:t>	</a:t>
            </a:r>
          </a:p>
          <a:p>
            <a:r>
              <a:rPr lang="en-US" sz="2400" dirty="0">
                <a:sym typeface="Symbol" pitchFamily="18" charset="2"/>
              </a:rPr>
              <a:t>Since </a:t>
            </a:r>
            <a:r>
              <a:rPr lang="en-US" sz="2400" i="1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, and </a:t>
            </a:r>
            <a:r>
              <a:rPr lang="en-US" sz="2400" i="1" dirty="0">
                <a:sym typeface="Symbol" pitchFamily="18" charset="2"/>
              </a:rPr>
              <a:t>k </a:t>
            </a:r>
            <a:r>
              <a:rPr lang="en-US" sz="2400" dirty="0">
                <a:sym typeface="Symbol" pitchFamily="18" charset="2"/>
              </a:rPr>
              <a:t>are </a:t>
            </a:r>
            <a:r>
              <a:rPr lang="en-US" sz="2400" dirty="0" err="1">
                <a:sym typeface="Symbol" pitchFamily="18" charset="2"/>
              </a:rPr>
              <a:t>are</a:t>
            </a:r>
            <a:r>
              <a:rPr lang="en-US" sz="2400" dirty="0">
                <a:sym typeface="Symbol" pitchFamily="18" charset="2"/>
              </a:rPr>
              <a:t> all positive constants, it follows that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are either real and negative, or complex conjugates with negative real part.  In the first case,</a:t>
            </a: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</a:t>
            </a:r>
            <a:endParaRPr lang="en-US" sz="24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 smtClean="0">
                <a:sym typeface="Symbol" pitchFamily="18" charset="2"/>
              </a:rPr>
              <a:t>while </a:t>
            </a:r>
            <a:r>
              <a:rPr lang="en-US" sz="2400" dirty="0">
                <a:sym typeface="Symbol" pitchFamily="18" charset="2"/>
              </a:rPr>
              <a:t>in the second case 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 in either case, </a:t>
            </a:r>
          </a:p>
        </p:txBody>
      </p:sp>
      <p:graphicFrame>
        <p:nvGraphicFramePr>
          <p:cNvPr id="205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749159"/>
              </p:ext>
            </p:extLst>
          </p:nvPr>
        </p:nvGraphicFramePr>
        <p:xfrm>
          <a:off x="1369541" y="1447800"/>
          <a:ext cx="48006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4" name="Equation" r:id="rId3" imgW="2705040" imgH="457200" progId="Equation.3">
                  <p:embed/>
                </p:oleObj>
              </mc:Choice>
              <mc:Fallback>
                <p:oleObj name="Equation" r:id="rId3" imgW="270504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541" y="1447800"/>
                        <a:ext cx="48006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83783"/>
              </p:ext>
            </p:extLst>
          </p:nvPr>
        </p:nvGraphicFramePr>
        <p:xfrm>
          <a:off x="1714779" y="6048932"/>
          <a:ext cx="1463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5" name="Equation" r:id="rId5" imgW="787320" imgH="279360" progId="Equation.DSMT4">
                  <p:embed/>
                </p:oleObj>
              </mc:Choice>
              <mc:Fallback>
                <p:oleObj name="Equation" r:id="rId5" imgW="7873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779" y="6048932"/>
                        <a:ext cx="14636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21107"/>
              </p:ext>
            </p:extLst>
          </p:nvPr>
        </p:nvGraphicFramePr>
        <p:xfrm>
          <a:off x="771010" y="3490184"/>
          <a:ext cx="48148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6" name="Equation" r:id="rId7" imgW="2730240" imgH="609480" progId="Equation.DSMT4">
                  <p:embed/>
                </p:oleObj>
              </mc:Choice>
              <mc:Fallback>
                <p:oleObj name="Equation" r:id="rId7" imgW="2730240" imgH="609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010" y="3490184"/>
                        <a:ext cx="48148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7692"/>
              </p:ext>
            </p:extLst>
          </p:nvPr>
        </p:nvGraphicFramePr>
        <p:xfrm>
          <a:off x="1369541" y="5111751"/>
          <a:ext cx="4679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7" name="Equation" r:id="rId9" imgW="2654280" imgH="291960" progId="Equation.DSMT4">
                  <p:embed/>
                </p:oleObj>
              </mc:Choice>
              <mc:Fallback>
                <p:oleObj name="Equation" r:id="rId9" imgW="2654280" imgH="291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541" y="5111751"/>
                        <a:ext cx="46799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405" y="184794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Transient and Steady-State Solutions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5181600"/>
          </a:xfrm>
        </p:spPr>
        <p:txBody>
          <a:bodyPr/>
          <a:lstStyle/>
          <a:p>
            <a:r>
              <a:rPr lang="en-US" sz="2400" dirty="0"/>
              <a:t>Thus for the following equation</a:t>
            </a:r>
            <a:r>
              <a:rPr lang="en-US" sz="2400" dirty="0">
                <a:sym typeface="Symbol" pitchFamily="18" charset="2"/>
              </a:rPr>
              <a:t> and its general solution,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we have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sz="2400" dirty="0">
                <a:sym typeface="Symbol" pitchFamily="18" charset="2"/>
              </a:rPr>
              <a:t>Thus 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i="1" baseline="-25000" dirty="0">
                <a:sym typeface="Symbol" pitchFamily="18" charset="2"/>
              </a:rPr>
              <a:t>h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is called the </a:t>
            </a:r>
            <a:r>
              <a:rPr lang="en-US" sz="2400" b="1" dirty="0">
                <a:sym typeface="Symbol" pitchFamily="18" charset="2"/>
              </a:rPr>
              <a:t>transient solution</a:t>
            </a:r>
            <a:r>
              <a:rPr lang="en-US" sz="2400" dirty="0">
                <a:sym typeface="Symbol" pitchFamily="18" charset="2"/>
              </a:rPr>
              <a:t>.  Note however that</a:t>
            </a:r>
          </a:p>
          <a:p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is a steady oscillation with same frequency as forcing function. </a:t>
            </a:r>
          </a:p>
          <a:p>
            <a:r>
              <a:rPr lang="en-US" sz="2400" dirty="0">
                <a:sym typeface="Symbol" pitchFamily="18" charset="2"/>
              </a:rPr>
              <a:t>For this reason, 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i="1" baseline="-25000" dirty="0" smtClean="0"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is called the </a:t>
            </a:r>
            <a:r>
              <a:rPr lang="en-US" sz="2400" b="1" dirty="0">
                <a:sym typeface="Symbol" pitchFamily="18" charset="2"/>
              </a:rPr>
              <a:t>steady-state solution</a:t>
            </a:r>
            <a:r>
              <a:rPr lang="en-US" sz="2400" dirty="0">
                <a:sym typeface="Symbol" pitchFamily="18" charset="2"/>
              </a:rPr>
              <a:t>, or </a:t>
            </a:r>
            <a:r>
              <a:rPr lang="en-US" sz="2400" b="1" dirty="0">
                <a:sym typeface="Symbol" pitchFamily="18" charset="2"/>
              </a:rPr>
              <a:t>forced response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409411"/>
              </p:ext>
            </p:extLst>
          </p:nvPr>
        </p:nvGraphicFramePr>
        <p:xfrm>
          <a:off x="1538288" y="4154488"/>
          <a:ext cx="35528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2" name="Equation" r:id="rId3" imgW="1828800" imgH="253800" progId="Equation.DSMT4">
                  <p:embed/>
                </p:oleObj>
              </mc:Choice>
              <mc:Fallback>
                <p:oleObj name="Equation" r:id="rId3" imgW="18288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154488"/>
                        <a:ext cx="355282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501750"/>
              </p:ext>
            </p:extLst>
          </p:nvPr>
        </p:nvGraphicFramePr>
        <p:xfrm>
          <a:off x="1511300" y="3111500"/>
          <a:ext cx="43688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3" name="Equation" r:id="rId5" imgW="2184120" imgH="291960" progId="Equation.DSMT4">
                  <p:embed/>
                </p:oleObj>
              </mc:Choice>
              <mc:Fallback>
                <p:oleObj name="Equation" r:id="rId5" imgW="218412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3111500"/>
                        <a:ext cx="43688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10612"/>
              </p:ext>
            </p:extLst>
          </p:nvPr>
        </p:nvGraphicFramePr>
        <p:xfrm>
          <a:off x="1206500" y="1398588"/>
          <a:ext cx="570071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4" name="Equation" r:id="rId7" imgW="2869920" imgH="685800" progId="Equation.DSMT4">
                  <p:embed/>
                </p:oleObj>
              </mc:Choice>
              <mc:Fallback>
                <p:oleObj name="Equation" r:id="rId7" imgW="2869920" imgH="685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398588"/>
                        <a:ext cx="5700713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Transient Solution and Initial Conditions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953000"/>
          </a:xfrm>
        </p:spPr>
        <p:txBody>
          <a:bodyPr/>
          <a:lstStyle/>
          <a:p>
            <a:r>
              <a:rPr lang="en-US" sz="2400" dirty="0"/>
              <a:t>For the following equation</a:t>
            </a:r>
            <a:r>
              <a:rPr lang="en-US" sz="2400" dirty="0">
                <a:sym typeface="Symbol" pitchFamily="18" charset="2"/>
              </a:rPr>
              <a:t> and its general solution,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r>
              <a:rPr lang="en-US" sz="2400" dirty="0"/>
              <a:t>	the transient solution 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i="1" baseline="-25000" dirty="0" smtClean="0">
                <a:sym typeface="Symbol" pitchFamily="18" charset="2"/>
              </a:rPr>
              <a:t>h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enables us to satisfy whatever initial conditions might be imposed.  </a:t>
            </a:r>
          </a:p>
          <a:p>
            <a:r>
              <a:rPr lang="en-US" sz="2400" dirty="0">
                <a:sym typeface="Symbol" pitchFamily="18" charset="2"/>
              </a:rPr>
              <a:t>With increasing time, the energy put into system by initial displacement and velocity is dissipated through damping force.  The motion then becomes the response 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i="1" baseline="-25000" dirty="0" smtClean="0">
                <a:sym typeface="Symbol" pitchFamily="18" charset="2"/>
              </a:rPr>
              <a:t>p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of the system to the external force </a:t>
            </a:r>
            <a:r>
              <a:rPr lang="en-US" sz="2400" i="1" dirty="0"/>
              <a:t>F</a:t>
            </a:r>
            <a:r>
              <a:rPr lang="en-US" sz="2400" baseline="-25000" dirty="0"/>
              <a:t>0</a:t>
            </a:r>
            <a:r>
              <a:rPr lang="en-US" sz="2400" dirty="0"/>
              <a:t>cos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i="1" dirty="0"/>
              <a:t>t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r>
              <a:rPr lang="en-US" sz="2400" dirty="0">
                <a:sym typeface="Symbol" pitchFamily="18" charset="2"/>
              </a:rPr>
              <a:t>Without damping, the effect of the initial conditions would persist for all time. 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878709"/>
              </p:ext>
            </p:extLst>
          </p:nvPr>
        </p:nvGraphicFramePr>
        <p:xfrm>
          <a:off x="1206500" y="1398588"/>
          <a:ext cx="570071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0" name="Equation" r:id="rId3" imgW="2869920" imgH="685800" progId="Equation.DSMT4">
                  <p:embed/>
                </p:oleObj>
              </mc:Choice>
              <mc:Fallback>
                <p:oleObj name="Equation" r:id="rId3" imgW="2869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398588"/>
                        <a:ext cx="5700713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Example 1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(1 of 2)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24" y="1143000"/>
            <a:ext cx="8017476" cy="4525963"/>
          </a:xfrm>
        </p:spPr>
        <p:txBody>
          <a:bodyPr/>
          <a:lstStyle/>
          <a:p>
            <a:r>
              <a:rPr lang="en-US" sz="2400" dirty="0" smtClean="0"/>
              <a:t>Consider a spring-mass system satisfying the differential equation and initial condition</a:t>
            </a:r>
          </a:p>
          <a:p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B</a:t>
            </a:r>
            <a:r>
              <a:rPr lang="en-US" sz="2400" dirty="0" smtClean="0"/>
              <a:t>egin by finding the solution to the homogeneous equation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The methods of </a:t>
            </a:r>
            <a:r>
              <a:rPr lang="en-US" sz="2400" dirty="0" smtClean="0"/>
              <a:t>Section </a:t>
            </a:r>
            <a:r>
              <a:rPr lang="en-US" sz="2400" dirty="0" smtClean="0"/>
              <a:t>3.3 yield the solution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A particular solution to the nonhomogeneous equation will have the form </a:t>
            </a:r>
            <a:r>
              <a:rPr lang="en-US" sz="2400" dirty="0" smtClean="0"/>
              <a:t>			       and </a:t>
            </a:r>
            <a:r>
              <a:rPr lang="en-US" sz="2400" dirty="0" smtClean="0"/>
              <a:t>substitution gives A = 12/17 and B = 48/17. So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2375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88269"/>
              </p:ext>
            </p:extLst>
          </p:nvPr>
        </p:nvGraphicFramePr>
        <p:xfrm>
          <a:off x="2498124" y="1981200"/>
          <a:ext cx="4505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7" name="Equation" r:id="rId3" imgW="2387520" imgH="203040" progId="Equation.3">
                  <p:embed/>
                </p:oleObj>
              </mc:Choice>
              <mc:Fallback>
                <p:oleObj name="Equation" r:id="rId3" imgW="2387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124" y="1981200"/>
                        <a:ext cx="45053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19755"/>
              </p:ext>
            </p:extLst>
          </p:nvPr>
        </p:nvGraphicFramePr>
        <p:xfrm>
          <a:off x="2152049" y="3098800"/>
          <a:ext cx="4970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8" name="Equation" r:id="rId5" imgW="2438280" imgH="228600" progId="Equation.DSMT4">
                  <p:embed/>
                </p:oleObj>
              </mc:Choice>
              <mc:Fallback>
                <p:oleObj name="Equation" r:id="rId5" imgW="2438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049" y="3098800"/>
                        <a:ext cx="49704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13550"/>
              </p:ext>
            </p:extLst>
          </p:nvPr>
        </p:nvGraphicFramePr>
        <p:xfrm>
          <a:off x="2619375" y="4648200"/>
          <a:ext cx="3714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9" name="Equation" r:id="rId7" imgW="1955520" imgH="241200" progId="Equation.DSMT4">
                  <p:embed/>
                </p:oleObj>
              </mc:Choice>
              <mc:Fallback>
                <p:oleObj name="Equation" r:id="rId7" imgW="195552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4648200"/>
                        <a:ext cx="3714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935280"/>
              </p:ext>
            </p:extLst>
          </p:nvPr>
        </p:nvGraphicFramePr>
        <p:xfrm>
          <a:off x="2726724" y="3810000"/>
          <a:ext cx="28400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10" name="Equation" r:id="rId9" imgW="1396800" imgH="241200" progId="Equation.DSMT4">
                  <p:embed/>
                </p:oleObj>
              </mc:Choice>
              <mc:Fallback>
                <p:oleObj name="Equation" r:id="rId9" imgW="1396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724" y="3810000"/>
                        <a:ext cx="28400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3" y="2937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			Example 1</a:t>
            </a:r>
            <a:r>
              <a:rPr lang="en-US" b="1" dirty="0" smtClean="0">
                <a:solidFill>
                  <a:srgbClr val="2125D7"/>
                </a:solidFill>
                <a:latin typeface="+mn-lt"/>
              </a:rPr>
              <a:t>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(2 of 2)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08" y="1295400"/>
            <a:ext cx="7769225" cy="4710112"/>
          </a:xfrm>
        </p:spPr>
        <p:txBody>
          <a:bodyPr/>
          <a:lstStyle/>
          <a:p>
            <a:r>
              <a:rPr lang="en-US" sz="2400" dirty="0" smtClean="0"/>
              <a:t>The general solution for the </a:t>
            </a:r>
            <a:r>
              <a:rPr lang="en-US" sz="2400" dirty="0" err="1" smtClean="0"/>
              <a:t>nonhomogeneous</a:t>
            </a:r>
            <a:r>
              <a:rPr lang="en-US" sz="2400" dirty="0" smtClean="0"/>
              <a:t> equation is</a:t>
            </a:r>
          </a:p>
          <a:p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Applying the initial conditions yields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Therefore, the solution to the IVP is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 graph breaks the solution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into its steady state </a:t>
            </a:r>
            <a:r>
              <a:rPr lang="en-US" sz="2400" dirty="0" smtClean="0"/>
              <a:t>(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i="1" baseline="-25000" dirty="0">
                <a:sym typeface="Symbol" pitchFamily="18" charset="2"/>
              </a:rPr>
              <a:t>p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and transient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i="1" baseline="-25000" dirty="0">
                <a:sym typeface="Symbol" pitchFamily="18" charset="2"/>
              </a:rPr>
              <a:t>h</a:t>
            </a:r>
            <a:r>
              <a:rPr lang="en-US" sz="2400" i="1" baseline="-25000" dirty="0" smtClean="0">
                <a:sym typeface="Symbol" pitchFamily="18" charset="2"/>
              </a:rPr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))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components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2385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69930"/>
              </p:ext>
            </p:extLst>
          </p:nvPr>
        </p:nvGraphicFramePr>
        <p:xfrm>
          <a:off x="6553200" y="304800"/>
          <a:ext cx="2114550" cy="785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2" name="Equation" r:id="rId3" imgW="1155600" imgH="431640" progId="Equation.3">
                  <p:embed/>
                </p:oleObj>
              </mc:Choice>
              <mc:Fallback>
                <p:oleObj name="Equation" r:id="rId3" imgW="1155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4800"/>
                        <a:ext cx="2114550" cy="785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869435"/>
              </p:ext>
            </p:extLst>
          </p:nvPr>
        </p:nvGraphicFramePr>
        <p:xfrm>
          <a:off x="635000" y="1738313"/>
          <a:ext cx="75453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3" name="Equation" r:id="rId5" imgW="3835080" imgH="203040" progId="Equation.DSMT4">
                  <p:embed/>
                </p:oleObj>
              </mc:Choice>
              <mc:Fallback>
                <p:oleObj name="Equation" r:id="rId5" imgW="3835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738313"/>
                        <a:ext cx="754538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769874"/>
              </p:ext>
            </p:extLst>
          </p:nvPr>
        </p:nvGraphicFramePr>
        <p:xfrm>
          <a:off x="966058" y="2500312"/>
          <a:ext cx="68278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4" name="Equation" r:id="rId7" imgW="3555720" imgH="482400" progId="Equation.3">
                  <p:embed/>
                </p:oleObj>
              </mc:Choice>
              <mc:Fallback>
                <p:oleObj name="Equation" r:id="rId7" imgW="355572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058" y="2500312"/>
                        <a:ext cx="6827837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51710"/>
              </p:ext>
            </p:extLst>
          </p:nvPr>
        </p:nvGraphicFramePr>
        <p:xfrm>
          <a:off x="458058" y="3795712"/>
          <a:ext cx="77454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5" name="Equation" r:id="rId9" imgW="3936960" imgH="203040" progId="Equation.3">
                  <p:embed/>
                </p:oleObj>
              </mc:Choice>
              <mc:Fallback>
                <p:oleObj name="Equation" r:id="rId9" imgW="39369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58" y="3795712"/>
                        <a:ext cx="77454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76070" y="4252911"/>
            <a:ext cx="396313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85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35150"/>
              </p:ext>
            </p:extLst>
          </p:nvPr>
        </p:nvGraphicFramePr>
        <p:xfrm>
          <a:off x="5422406" y="4424481"/>
          <a:ext cx="1435229" cy="30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6" name="Equation" r:id="rId12" imgW="952200" imgH="203040" progId="Equation.3">
                  <p:embed/>
                </p:oleObj>
              </mc:Choice>
              <mc:Fallback>
                <p:oleObj name="Equation" r:id="rId12" imgW="952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406" y="4424481"/>
                        <a:ext cx="1435229" cy="3045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760325"/>
              </p:ext>
            </p:extLst>
          </p:nvPr>
        </p:nvGraphicFramePr>
        <p:xfrm>
          <a:off x="5225363" y="4832903"/>
          <a:ext cx="1416100" cy="30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7" name="Equation" r:id="rId14" imgW="939600" imgH="203040" progId="Equation.3">
                  <p:embed/>
                </p:oleObj>
              </mc:Choice>
              <mc:Fallback>
                <p:oleObj name="Equation" r:id="rId14" imgW="9396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363" y="4832903"/>
                        <a:ext cx="1416100" cy="304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56714"/>
              </p:ext>
            </p:extLst>
          </p:nvPr>
        </p:nvGraphicFramePr>
        <p:xfrm>
          <a:off x="5339852" y="5284360"/>
          <a:ext cx="1187122" cy="30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8" name="Equation" r:id="rId16" imgW="787320" imgH="203040" progId="Equation.3">
                  <p:embed/>
                </p:oleObj>
              </mc:Choice>
              <mc:Fallback>
                <p:oleObj name="Equation" r:id="rId16" imgW="78732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9852" y="5284360"/>
                        <a:ext cx="1187122" cy="304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2713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Rewriting Forced Response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sz="2400" dirty="0"/>
              <a:t>Using trigonometric identities, it can be shown that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can be rewritten as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It can also be shown that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where  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 smtClean="0">
                <a:sym typeface="Symbol" pitchFamily="18" charset="2"/>
              </a:rPr>
              <a:t>	is the natural (circular) frequency for the corresponding  </a:t>
            </a:r>
            <a:r>
              <a:rPr lang="en-US" sz="2400" dirty="0" err="1" smtClean="0">
                <a:sym typeface="Symbol" pitchFamily="18" charset="2"/>
              </a:rPr>
              <a:t>undamped</a:t>
            </a:r>
            <a:r>
              <a:rPr lang="en-US" sz="2400" dirty="0" smtClean="0">
                <a:sym typeface="Symbol" pitchFamily="18" charset="2"/>
              </a:rPr>
              <a:t> situation.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562421"/>
              </p:ext>
            </p:extLst>
          </p:nvPr>
        </p:nvGraphicFramePr>
        <p:xfrm>
          <a:off x="2286000" y="2144713"/>
          <a:ext cx="27638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3" name="Equation" r:id="rId3" imgW="1358640" imgH="253800" progId="Equation.DSMT4">
                  <p:embed/>
                </p:oleObj>
              </mc:Choice>
              <mc:Fallback>
                <p:oleObj name="Equation" r:id="rId3" imgW="13586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144713"/>
                        <a:ext cx="276383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937292"/>
              </p:ext>
            </p:extLst>
          </p:nvPr>
        </p:nvGraphicFramePr>
        <p:xfrm>
          <a:off x="1971675" y="1259682"/>
          <a:ext cx="36480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4" name="Equation" r:id="rId5" imgW="1879560" imgH="253800" progId="Equation.DSMT4">
                  <p:embed/>
                </p:oleObj>
              </mc:Choice>
              <mc:Fallback>
                <p:oleObj name="Equation" r:id="rId5" imgW="18795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1259682"/>
                        <a:ext cx="364807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85992"/>
              </p:ext>
            </p:extLst>
          </p:nvPr>
        </p:nvGraphicFramePr>
        <p:xfrm>
          <a:off x="2142331" y="3016250"/>
          <a:ext cx="33067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5" name="Equation" r:id="rId7" imgW="1765080" imgH="482400" progId="Equation.DSMT4">
                  <p:embed/>
                </p:oleObj>
              </mc:Choice>
              <mc:Fallback>
                <p:oleObj name="Equation" r:id="rId7" imgW="17650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331" y="3016250"/>
                        <a:ext cx="330676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9734"/>
              </p:ext>
            </p:extLst>
          </p:nvPr>
        </p:nvGraphicFramePr>
        <p:xfrm>
          <a:off x="1971675" y="4310062"/>
          <a:ext cx="1343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6" name="Equation" r:id="rId9" imgW="660240" imgH="241200" progId="Equation.3">
                  <p:embed/>
                </p:oleObj>
              </mc:Choice>
              <mc:Fallback>
                <p:oleObj name="Equation" r:id="rId9" imgW="66024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310062"/>
                        <a:ext cx="13430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605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Amplitude Analysis of Forced Response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The amplitude </a:t>
            </a:r>
            <a:r>
              <a:rPr lang="en-US" sz="2400" i="1" dirty="0"/>
              <a:t>R</a:t>
            </a:r>
            <a:r>
              <a:rPr lang="en-US" sz="2400" dirty="0"/>
              <a:t> of the steady state solution </a:t>
            </a:r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depends on the driving frequency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.  For low-frequency excitation we have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where we recall (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k </a:t>
            </a:r>
            <a:r>
              <a:rPr lang="en-US" sz="2400" dirty="0">
                <a:sym typeface="Symbol" pitchFamily="18" charset="2"/>
              </a:rPr>
              <a:t>/</a:t>
            </a:r>
            <a:r>
              <a:rPr lang="en-US" sz="2400" i="1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.  Note that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/</a:t>
            </a:r>
            <a:r>
              <a:rPr lang="en-US" sz="2400" i="1" dirty="0">
                <a:sym typeface="Symbol" pitchFamily="18" charset="2"/>
              </a:rPr>
              <a:t>k </a:t>
            </a:r>
            <a:r>
              <a:rPr lang="en-US" sz="2400" dirty="0">
                <a:sym typeface="Symbol" pitchFamily="18" charset="2"/>
              </a:rPr>
              <a:t>is the static displacement of the spring produced by force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or in the case of a circuit, the equilibrium charge added to capacitor from </a:t>
            </a:r>
            <a:r>
              <a:rPr lang="en-US" sz="2400" i="1" dirty="0" smtClean="0">
                <a:sym typeface="Symbol" pitchFamily="18" charset="2"/>
              </a:rPr>
              <a:t>E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For high frequency excitation,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735064"/>
              </p:ext>
            </p:extLst>
          </p:nvPr>
        </p:nvGraphicFramePr>
        <p:xfrm>
          <a:off x="1676400" y="1371600"/>
          <a:ext cx="33305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7" name="Equation" r:id="rId3" imgW="1777680" imgH="469800" progId="Equation.3">
                  <p:embed/>
                </p:oleObj>
              </mc:Choice>
              <mc:Fallback>
                <p:oleObj name="Equation" r:id="rId3" imgW="177768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3330575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708896"/>
              </p:ext>
            </p:extLst>
          </p:nvPr>
        </p:nvGraphicFramePr>
        <p:xfrm>
          <a:off x="1349375" y="2971800"/>
          <a:ext cx="54578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8" name="Equation" r:id="rId5" imgW="2971800" imgH="469800" progId="Equation.3">
                  <p:embed/>
                </p:oleObj>
              </mc:Choice>
              <mc:Fallback>
                <p:oleObj name="Equation" r:id="rId5" imgW="297180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2971800"/>
                        <a:ext cx="54578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47090"/>
              </p:ext>
            </p:extLst>
          </p:nvPr>
        </p:nvGraphicFramePr>
        <p:xfrm>
          <a:off x="1524000" y="5472112"/>
          <a:ext cx="4343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9" name="Equation" r:id="rId7" imgW="2438280" imgH="469800" progId="Equation.3">
                  <p:embed/>
                </p:oleObj>
              </mc:Choice>
              <mc:Fallback>
                <p:oleObj name="Equation" r:id="rId7" imgW="2438280" imgH="469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72112"/>
                        <a:ext cx="43434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1325</Words>
  <Application>Microsoft Office PowerPoint</Application>
  <PresentationFormat>On-screen Show (4:3)</PresentationFormat>
  <Paragraphs>207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Symbol</vt:lpstr>
      <vt:lpstr>Times</vt:lpstr>
      <vt:lpstr>Times New Roman</vt:lpstr>
      <vt:lpstr>Office Theme</vt:lpstr>
      <vt:lpstr>MathType 5.0 Equation</vt:lpstr>
      <vt:lpstr>Equation</vt:lpstr>
      <vt:lpstr>Boyce/DiPrima 10th ed, Ch 3.8:  Forced Vibrations  Elementary Differential Equations and Boundary Value Problems, 10th edition, by William E. Boyce and Richard C. DiPrima, ©2013 by John Wiley &amp; Sons, Inc.</vt:lpstr>
      <vt:lpstr>Forced Vibrations with Damping</vt:lpstr>
      <vt:lpstr>Homogeneous Solution</vt:lpstr>
      <vt:lpstr>Transient and Steady-State Solutions</vt:lpstr>
      <vt:lpstr>Transient Solution and Initial Conditions</vt:lpstr>
      <vt:lpstr>Example 1  (1 of 2)</vt:lpstr>
      <vt:lpstr>   Example 1  (2 of 2)</vt:lpstr>
      <vt:lpstr>Rewriting Forced Response</vt:lpstr>
      <vt:lpstr>Amplitude Analysis of Forced Response</vt:lpstr>
      <vt:lpstr>Maximum Amplitude of Forced Response</vt:lpstr>
      <vt:lpstr>Maximum Amplitude for Imaginary max </vt:lpstr>
      <vt:lpstr>Resonance</vt:lpstr>
      <vt:lpstr>Graphical Analysis of Quantities </vt:lpstr>
      <vt:lpstr>Analysis of Phase Angle</vt:lpstr>
      <vt:lpstr>Example 2:  Forced Vibrations with Damping (1 of 4)</vt:lpstr>
      <vt:lpstr>PowerPoint Presentation</vt:lpstr>
      <vt:lpstr>Example 2:  Forced Vibrations with Damping (3 of 4)</vt:lpstr>
      <vt:lpstr>Example 2:  Forced Vibrations with Damping (4 of 4)</vt:lpstr>
      <vt:lpstr>Undamped Equation:  General Solution for the Case 0   </vt:lpstr>
      <vt:lpstr>Undamped Equation:  Mass Initially at Rest  (1 of 3)</vt:lpstr>
      <vt:lpstr>Undamped Equation:  Solution to Initial Value Problem    (2 of 3)</vt:lpstr>
      <vt:lpstr>Undamped Equation: Beats    (3 of 3)</vt:lpstr>
      <vt:lpstr>Example 3:  Undamped Equation, Mass Initially at Rest      (1 of 2)</vt:lpstr>
      <vt:lpstr>Example 3:  Increased Frequency          (2 of 2)</vt:lpstr>
      <vt:lpstr>Undamped Equation:  General Solution for the Case 0  =     (1 of 2)</vt:lpstr>
      <vt:lpstr>Undamped Equation: Resonance    (2 of 2)</vt:lpstr>
      <vt:lpstr>   Example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926</cp:revision>
  <cp:lastPrinted>1601-01-01T00:00:00Z</cp:lastPrinted>
  <dcterms:created xsi:type="dcterms:W3CDTF">2001-08-11T18:03:30Z</dcterms:created>
  <dcterms:modified xsi:type="dcterms:W3CDTF">2013-10-31T15:06:56Z</dcterms:modified>
</cp:coreProperties>
</file>