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31"/>
  </p:handoutMasterIdLst>
  <p:sldIdLst>
    <p:sldId id="348" r:id="rId2"/>
    <p:sldId id="377" r:id="rId3"/>
    <p:sldId id="311" r:id="rId4"/>
    <p:sldId id="347" r:id="rId5"/>
    <p:sldId id="349" r:id="rId6"/>
    <p:sldId id="340" r:id="rId7"/>
    <p:sldId id="341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CF"/>
    <a:srgbClr val="FEFFC1"/>
    <a:srgbClr val="FCFF91"/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417" autoAdjust="0"/>
  </p:normalViewPr>
  <p:slideViewPr>
    <p:cSldViewPr>
      <p:cViewPr varScale="1">
        <p:scale>
          <a:sx n="78" d="100"/>
          <a:sy n="78" d="100"/>
        </p:scale>
        <p:origin x="7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4.xml"/><Relationship Id="rId7" Type="http://schemas.openxmlformats.org/officeDocument/2006/relationships/slide" Target="slides/slide15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26.xml"/><Relationship Id="rId4" Type="http://schemas.openxmlformats.org/officeDocument/2006/relationships/slide" Target="slides/slide5.xml"/><Relationship Id="rId9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0.wmf"/><Relationship Id="rId4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C95AB-3035-4A9E-A0D0-80310803E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1267-E211-44A6-81B3-86AA024AF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6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4E05-0406-4CEB-80EC-BE22BA9CD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0D5B-89ED-48DE-A6D2-3B4738AD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1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43F108-12F4-4BED-9514-C04CB32FC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91F251-2466-4407-82C1-7115C3C17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0A92-0AFE-4577-BCEF-B9B29D457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27EC-E37C-4BF0-8419-3DE724D6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2CC-C02C-4A30-AB47-B3946D990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3CFF-EC75-4DBE-BE63-DBB282EBA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0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F151-F3DA-4C44-9634-F91376D3D2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1322-99B5-4AFB-B06F-E79E6B35C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6F0-68C8-4C6B-AC3C-84B6D70E3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DF63-CB9B-42FC-BDC1-EE1C99A29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282C-CD9B-48F9-9F1E-50A2417FA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Relationship Id="rId9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5.jpeg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11" Type="http://schemas.openxmlformats.org/officeDocument/2006/relationships/image" Target="../media/image54.jpeg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9.bin"/><Relationship Id="rId7" Type="http://schemas.openxmlformats.org/officeDocument/2006/relationships/image" Target="../media/image5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5.wmf"/><Relationship Id="rId9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60.bin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8.png"/><Relationship Id="rId4" Type="http://schemas.openxmlformats.org/officeDocument/2006/relationships/image" Target="../media/image65.wmf"/><Relationship Id="rId9" Type="http://schemas.openxmlformats.org/officeDocument/2006/relationships/image" Target="../media/image6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2.wmf"/><Relationship Id="rId11" Type="http://schemas.openxmlformats.org/officeDocument/2006/relationships/image" Target="../media/image75.jpeg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4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77.png"/><Relationship Id="rId4" Type="http://schemas.openxmlformats.org/officeDocument/2006/relationships/image" Target="../media/image7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oleObject" Target="../embeddings/oleObject71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2.jpeg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8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image" Target="../media/image2.jpeg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emf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Ch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3.7: </a:t>
            </a:r>
            <a:r>
              <a:rPr lang="en-US" sz="30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Mechanical &amp; Electrical </a:t>
            </a:r>
            <a: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Vibrations</a:t>
            </a:r>
            <a:br>
              <a:rPr lang="en-US" sz="30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11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 edition, by William E. Boyce and Richard C. </a:t>
            </a:r>
            <a:r>
              <a:rPr lang="en-US" sz="1100" dirty="0" err="1" smtClean="0">
                <a:solidFill>
                  <a:schemeClr val="tx2"/>
                </a:solidFill>
                <a:latin typeface="+mn-lt"/>
              </a:rPr>
              <a:t>DiPrima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8763000" cy="4862513"/>
          </a:xfrm>
        </p:spPr>
        <p:txBody>
          <a:bodyPr/>
          <a:lstStyle/>
          <a:p>
            <a:r>
              <a:rPr lang="en-US" sz="2400" dirty="0"/>
              <a:t>Two important areas of application for second order linear equations with constant coefficients are in modeling mechanical and electrical oscillations.</a:t>
            </a:r>
          </a:p>
          <a:p>
            <a:r>
              <a:rPr lang="en-US" sz="2400" dirty="0"/>
              <a:t>We will study the motion of a mass on a spring in detail.</a:t>
            </a:r>
          </a:p>
          <a:p>
            <a:r>
              <a:rPr lang="en-US" sz="2400" dirty="0"/>
              <a:t>An understanding of the behavior of this simple system is the first step in </a:t>
            </a:r>
            <a:r>
              <a:rPr lang="en-US" sz="2400" dirty="0" smtClean="0"/>
              <a:t>the investigation </a:t>
            </a:r>
            <a:r>
              <a:rPr lang="en-US" sz="2400" dirty="0"/>
              <a:t>of more complex vibrating systems.</a:t>
            </a:r>
          </a:p>
        </p:txBody>
      </p:sp>
      <p:pic>
        <p:nvPicPr>
          <p:cNvPr id="162822" name="Picture 6" descr="w0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724" y="4183856"/>
            <a:ext cx="4108550" cy="2293144"/>
          </a:xfrm>
          <a:noFill/>
          <a:ln/>
        </p:spPr>
      </p:pic>
      <p:pic>
        <p:nvPicPr>
          <p:cNvPr id="162824" name="Picture 8" descr="w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889" y="4280540"/>
            <a:ext cx="4343400" cy="209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of 4)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4648200"/>
          </a:xfrm>
        </p:spPr>
        <p:txBody>
          <a:bodyPr/>
          <a:lstStyle/>
          <a:p>
            <a:r>
              <a:rPr lang="en-US" sz="2400" dirty="0"/>
              <a:t>Using trigonometric identities, the solution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can be rewritten as follows:</a:t>
            </a:r>
          </a:p>
          <a:p>
            <a:endParaRPr lang="en-US" sz="24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where</a:t>
            </a:r>
          </a:p>
          <a:p>
            <a:endParaRPr lang="en-US" sz="2800" dirty="0"/>
          </a:p>
          <a:p>
            <a:r>
              <a:rPr lang="en-US" sz="2400" dirty="0"/>
              <a:t>Note that in finding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/>
              <a:t>, we must be careful to </a:t>
            </a:r>
            <a:r>
              <a:rPr lang="en-US" sz="2400" dirty="0" smtClean="0"/>
              <a:t>identify the correct </a:t>
            </a:r>
            <a:r>
              <a:rPr lang="en-US" sz="2400" dirty="0"/>
              <a:t>quadrant.  This is done using the signs of </a:t>
            </a:r>
            <a:r>
              <a:rPr lang="en-US" sz="2400" dirty="0" err="1"/>
              <a:t>cos</a:t>
            </a:r>
            <a:r>
              <a:rPr lang="en-US" sz="800" dirty="0"/>
              <a:t>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/>
              <a:t>  and sin</a:t>
            </a:r>
            <a:r>
              <a:rPr lang="en-US" sz="800" dirty="0"/>
              <a:t> </a:t>
            </a:r>
            <a:r>
              <a:rPr lang="en-US" sz="2400" i="1" dirty="0">
                <a:sym typeface="Symbol" pitchFamily="18" charset="2"/>
              </a:rPr>
              <a:t></a:t>
            </a:r>
            <a:r>
              <a:rPr lang="en-US" sz="2400" dirty="0"/>
              <a:t>.</a:t>
            </a:r>
          </a:p>
        </p:txBody>
      </p:sp>
      <p:graphicFrame>
        <p:nvGraphicFramePr>
          <p:cNvPr id="166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803549"/>
              </p:ext>
            </p:extLst>
          </p:nvPr>
        </p:nvGraphicFramePr>
        <p:xfrm>
          <a:off x="1295400" y="1447800"/>
          <a:ext cx="4876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7" name="Equation" r:id="rId3" imgW="2400120" imgH="241200" progId="Equation.3">
                  <p:embed/>
                </p:oleObj>
              </mc:Choice>
              <mc:Fallback>
                <p:oleObj name="Equation" r:id="rId3" imgW="24001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48768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265055"/>
              </p:ext>
            </p:extLst>
          </p:nvPr>
        </p:nvGraphicFramePr>
        <p:xfrm>
          <a:off x="1219200" y="2438400"/>
          <a:ext cx="64008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8" name="Equation" r:id="rId5" imgW="3200400" imgH="457200" progId="Equation.3">
                  <p:embed/>
                </p:oleObj>
              </mc:Choice>
              <mc:Fallback>
                <p:oleObj name="Equation" r:id="rId5" imgW="3200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640080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36692"/>
              </p:ext>
            </p:extLst>
          </p:nvPr>
        </p:nvGraphicFramePr>
        <p:xfrm>
          <a:off x="1143000" y="3657600"/>
          <a:ext cx="64008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9" name="Equation" r:id="rId7" imgW="3416040" imgH="393480" progId="Equation.3">
                  <p:embed/>
                </p:oleObj>
              </mc:Choice>
              <mc:Fallback>
                <p:oleObj name="Equation" r:id="rId7" imgW="34160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64008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2357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3 of 4)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sz="2200" dirty="0"/>
              <a:t>Thus our solution is</a:t>
            </a:r>
          </a:p>
          <a:p>
            <a:endParaRPr lang="en-US" sz="2200" dirty="0"/>
          </a:p>
          <a:p>
            <a:pPr>
              <a:buFontTx/>
              <a:buNone/>
            </a:pPr>
            <a:r>
              <a:rPr lang="en-US" sz="2200" dirty="0"/>
              <a:t>	where </a:t>
            </a:r>
          </a:p>
          <a:p>
            <a:pPr>
              <a:buNone/>
            </a:pPr>
            <a:endParaRPr lang="en-US" sz="2200" dirty="0"/>
          </a:p>
          <a:p>
            <a:r>
              <a:rPr lang="en-US" sz="2200" dirty="0"/>
              <a:t>The solution is a shifted cosine (or sine) curve, that describes simple harmonic motion, with period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b="1" dirty="0" smtClean="0"/>
              <a:t>circular </a:t>
            </a:r>
            <a:r>
              <a:rPr lang="en-US" sz="2200" b="1" dirty="0"/>
              <a:t>frequency </a:t>
            </a:r>
            <a:r>
              <a:rPr lang="en-US" sz="2200" dirty="0">
                <a:sym typeface="Symbol" pitchFamily="18" charset="2"/>
              </a:rPr>
              <a:t>of the </a:t>
            </a:r>
            <a:r>
              <a:rPr lang="en-US" sz="2200" dirty="0" smtClean="0">
                <a:sym typeface="Symbol" pitchFamily="18" charset="2"/>
              </a:rPr>
              <a:t>vibration is </a:t>
            </a:r>
            <a:r>
              <a:rPr lang="en-US" sz="2200" b="1" i="1" dirty="0" smtClean="0">
                <a:sym typeface="Symbol" pitchFamily="18" charset="2"/>
              </a:rPr>
              <a:t></a:t>
            </a:r>
            <a:r>
              <a:rPr lang="en-US" sz="2200" b="1" baseline="-25000" dirty="0">
                <a:sym typeface="Symbol" pitchFamily="18" charset="2"/>
              </a:rPr>
              <a:t>0</a:t>
            </a:r>
            <a:r>
              <a:rPr lang="en-US" sz="2200" baseline="-25000" dirty="0">
                <a:sym typeface="Symbol" pitchFamily="18" charset="2"/>
              </a:rPr>
              <a:t>  </a:t>
            </a:r>
            <a:r>
              <a:rPr lang="en-US" sz="2200" dirty="0">
                <a:sym typeface="Symbol" pitchFamily="18" charset="2"/>
              </a:rPr>
              <a:t>(</a:t>
            </a:r>
            <a:r>
              <a:rPr lang="en-US" sz="2200" dirty="0" smtClean="0">
                <a:sym typeface="Symbol" pitchFamily="18" charset="2"/>
              </a:rPr>
              <a:t>radians/time unit)</a:t>
            </a:r>
          </a:p>
          <a:p>
            <a:r>
              <a:rPr lang="en-US" sz="2200" b="1" dirty="0" smtClean="0">
                <a:sym typeface="Symbol" pitchFamily="18" charset="2"/>
              </a:rPr>
              <a:t>amplitude</a:t>
            </a:r>
            <a:r>
              <a:rPr lang="en-US" sz="2200" dirty="0" smtClean="0">
                <a:sym typeface="Symbol" pitchFamily="18" charset="2"/>
              </a:rPr>
              <a:t> (or maximum displacement) from equilibrium is </a:t>
            </a:r>
            <a:r>
              <a:rPr lang="en-US" sz="2200" b="1" dirty="0" smtClean="0">
                <a:sym typeface="Symbol" pitchFamily="18" charset="2"/>
              </a:rPr>
              <a:t>R</a:t>
            </a:r>
            <a:r>
              <a:rPr lang="en-US" sz="2200" dirty="0" smtClean="0">
                <a:sym typeface="Symbol" pitchFamily="18" charset="2"/>
              </a:rPr>
              <a:t> (length unit)</a:t>
            </a:r>
            <a:endParaRPr lang="en-US" sz="2200" dirty="0">
              <a:sym typeface="Symbol" pitchFamily="18" charset="2"/>
            </a:endParaRPr>
          </a:p>
          <a:p>
            <a:r>
              <a:rPr lang="en-US" sz="2200" b="1" dirty="0" smtClean="0">
                <a:sym typeface="Symbol" pitchFamily="18" charset="2"/>
              </a:rPr>
              <a:t>phase (</a:t>
            </a:r>
            <a:r>
              <a:rPr lang="en-US" sz="2200" dirty="0" smtClean="0">
                <a:sym typeface="Symbol" pitchFamily="18" charset="2"/>
              </a:rPr>
              <a:t>or phase angle) is </a:t>
            </a:r>
            <a:r>
              <a:rPr lang="en-US" sz="2200" b="1" i="1" dirty="0" smtClean="0">
                <a:sym typeface="Symbol" pitchFamily="18" charset="2"/>
              </a:rPr>
              <a:t></a:t>
            </a:r>
            <a:r>
              <a:rPr lang="en-US" sz="2200" i="1" dirty="0" smtClean="0"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dirty="0">
                <a:sym typeface="Symbol" pitchFamily="18" charset="2"/>
              </a:rPr>
              <a:t>dimensionless). </a:t>
            </a:r>
            <a:endParaRPr lang="en-US" sz="2200" dirty="0"/>
          </a:p>
        </p:txBody>
      </p:sp>
      <p:graphicFrame>
        <p:nvGraphicFramePr>
          <p:cNvPr id="167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18427"/>
              </p:ext>
            </p:extLst>
          </p:nvPr>
        </p:nvGraphicFramePr>
        <p:xfrm>
          <a:off x="1371600" y="1524000"/>
          <a:ext cx="51784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1" name="Equation" r:id="rId3" imgW="2692080" imgH="228600" progId="Equation.3">
                  <p:embed/>
                </p:oleObj>
              </mc:Choice>
              <mc:Fallback>
                <p:oleObj name="Equation" r:id="rId3" imgW="2692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51784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1110"/>
              </p:ext>
            </p:extLst>
          </p:nvPr>
        </p:nvGraphicFramePr>
        <p:xfrm>
          <a:off x="2286000" y="3429000"/>
          <a:ext cx="20224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2" name="Equation" r:id="rId5" imgW="1079280" imgH="469800" progId="Equation.3">
                  <p:embed/>
                </p:oleObj>
              </mc:Choice>
              <mc:Fallback>
                <p:oleObj name="Equation" r:id="rId5" imgW="107928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2022475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75627"/>
              </p:ext>
            </p:extLst>
          </p:nvPr>
        </p:nvGraphicFramePr>
        <p:xfrm>
          <a:off x="2438400" y="2209800"/>
          <a:ext cx="1414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3" name="Equation" r:id="rId7" imgW="787320" imgH="253800" progId="Equation.3">
                  <p:embed/>
                </p:oleObj>
              </mc:Choice>
              <mc:Fallback>
                <p:oleObj name="Equation" r:id="rId7" imgW="78732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14144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4714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4 of 4)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382000" cy="4953000"/>
          </a:xfrm>
        </p:spPr>
        <p:txBody>
          <a:bodyPr/>
          <a:lstStyle/>
          <a:p>
            <a:r>
              <a:rPr lang="en-US" sz="2400" dirty="0"/>
              <a:t>Note that our solution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is a shifted cosine (or sine) curve with period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Initial conditions determine </a:t>
            </a:r>
            <a:r>
              <a:rPr lang="en-US" sz="2400" i="1" dirty="0"/>
              <a:t>A</a:t>
            </a:r>
            <a:r>
              <a:rPr lang="en-US" sz="2400" dirty="0"/>
              <a:t> &amp; </a:t>
            </a:r>
            <a:r>
              <a:rPr lang="en-US" sz="2400" i="1" dirty="0"/>
              <a:t>B</a:t>
            </a:r>
            <a:r>
              <a:rPr lang="en-US" sz="2400" dirty="0"/>
              <a:t>, hence also the amplitude </a:t>
            </a:r>
            <a:r>
              <a:rPr lang="en-US" sz="2400" i="1" dirty="0"/>
              <a:t>R</a:t>
            </a:r>
            <a:r>
              <a:rPr lang="en-US" sz="2400" dirty="0"/>
              <a:t>.  </a:t>
            </a:r>
          </a:p>
          <a:p>
            <a:r>
              <a:rPr lang="en-US" sz="2400" dirty="0"/>
              <a:t>The system always vibrates with </a:t>
            </a:r>
            <a:r>
              <a:rPr lang="en-US" sz="2400" dirty="0" smtClean="0"/>
              <a:t>the same </a:t>
            </a:r>
            <a:r>
              <a:rPr lang="en-US" sz="2400" dirty="0"/>
              <a:t>frequency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/>
              <a:t>, regardless of </a:t>
            </a:r>
            <a:r>
              <a:rPr lang="en-US" sz="2400" dirty="0" smtClean="0"/>
              <a:t>the initial </a:t>
            </a:r>
            <a:r>
              <a:rPr lang="en-US" sz="2400" dirty="0"/>
              <a:t>conditions.  </a:t>
            </a:r>
          </a:p>
          <a:p>
            <a:r>
              <a:rPr lang="en-US" sz="2400" dirty="0"/>
              <a:t>The period </a:t>
            </a:r>
            <a:r>
              <a:rPr lang="en-US" sz="2400" i="1" dirty="0"/>
              <a:t>T</a:t>
            </a:r>
            <a:r>
              <a:rPr lang="en-US" sz="2400" dirty="0"/>
              <a:t> increases as </a:t>
            </a:r>
            <a:r>
              <a:rPr lang="en-US" sz="2400" i="1" dirty="0"/>
              <a:t>m</a:t>
            </a:r>
            <a:r>
              <a:rPr lang="en-US" sz="2400" dirty="0"/>
              <a:t> increases, so larger masses vibrate more slowly.  However, </a:t>
            </a:r>
            <a:r>
              <a:rPr lang="en-US" sz="2400" i="1" dirty="0"/>
              <a:t>T</a:t>
            </a:r>
            <a:r>
              <a:rPr lang="en-US" sz="2400" dirty="0"/>
              <a:t> decreases as </a:t>
            </a:r>
            <a:r>
              <a:rPr lang="en-US" sz="2400" i="1" dirty="0"/>
              <a:t>k</a:t>
            </a:r>
            <a:r>
              <a:rPr lang="en-US" sz="2400" dirty="0"/>
              <a:t> increases, so stiffer springs </a:t>
            </a:r>
            <a:r>
              <a:rPr lang="en-US" sz="2400" dirty="0" smtClean="0"/>
              <a:t>cause a </a:t>
            </a:r>
            <a:r>
              <a:rPr lang="en-US" sz="2400" dirty="0"/>
              <a:t>system to vibrate more rapidly.</a:t>
            </a:r>
            <a:r>
              <a:rPr lang="en-US" sz="2400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079023"/>
              </p:ext>
            </p:extLst>
          </p:nvPr>
        </p:nvGraphicFramePr>
        <p:xfrm>
          <a:off x="901700" y="1524000"/>
          <a:ext cx="68151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9" name="Equation" r:id="rId3" imgW="3543120" imgH="253800" progId="Equation.3">
                  <p:embed/>
                </p:oleObj>
              </mc:Choice>
              <mc:Fallback>
                <p:oleObj name="Equation" r:id="rId3" imgW="354312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524000"/>
                        <a:ext cx="68151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193228"/>
              </p:ext>
            </p:extLst>
          </p:nvPr>
        </p:nvGraphicFramePr>
        <p:xfrm>
          <a:off x="2667000" y="2438400"/>
          <a:ext cx="13573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0" name="Equation" r:id="rId5" imgW="723600" imgH="444240" progId="Equation.3">
                  <p:embed/>
                </p:oleObj>
              </mc:Choice>
              <mc:Fallback>
                <p:oleObj name="Equation" r:id="rId5" imgW="7236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1357313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(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):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IVP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001000" cy="4876800"/>
          </a:xfrm>
        </p:spPr>
        <p:txBody>
          <a:bodyPr/>
          <a:lstStyle/>
          <a:p>
            <a:r>
              <a:rPr lang="en-US" sz="2200" dirty="0"/>
              <a:t>A 10 lb mass stretches a spring 2".  The mass is displaced an additional 2" and then set in motion with </a:t>
            </a:r>
            <a:r>
              <a:rPr lang="en-US" sz="2200" dirty="0" smtClean="0"/>
              <a:t>an initial </a:t>
            </a:r>
            <a:r>
              <a:rPr lang="en-US" sz="2200" dirty="0"/>
              <a:t>upward velocity of 1 ft/sec.  Determine </a:t>
            </a:r>
            <a:r>
              <a:rPr lang="en-US" sz="2200" dirty="0" smtClean="0"/>
              <a:t>the position </a:t>
            </a:r>
            <a:r>
              <a:rPr lang="en-US" sz="2200" dirty="0"/>
              <a:t>of </a:t>
            </a:r>
            <a:r>
              <a:rPr lang="en-US" sz="2200" dirty="0" smtClean="0"/>
              <a:t>the mass </a:t>
            </a:r>
            <a:r>
              <a:rPr lang="en-US" sz="2200" dirty="0"/>
              <a:t>at any later </a:t>
            </a:r>
            <a:r>
              <a:rPr lang="en-US" sz="2200" dirty="0" smtClean="0"/>
              <a:t>time, and find the period</a:t>
            </a:r>
            <a:r>
              <a:rPr lang="en-US" sz="2200" dirty="0"/>
              <a:t>, amplitude, and phase of the motion.</a:t>
            </a:r>
          </a:p>
          <a:p>
            <a:endParaRPr lang="en-US" sz="2200" dirty="0"/>
          </a:p>
          <a:p>
            <a:r>
              <a:rPr lang="en-US" sz="2200" dirty="0"/>
              <a:t>Find </a:t>
            </a:r>
            <a:r>
              <a:rPr lang="en-US" sz="2200" i="1" dirty="0"/>
              <a:t>m</a:t>
            </a:r>
            <a:r>
              <a:rPr lang="en-US" sz="2200" dirty="0"/>
              <a:t>:</a:t>
            </a:r>
          </a:p>
          <a:p>
            <a:endParaRPr lang="en-US" sz="2200" dirty="0"/>
          </a:p>
          <a:p>
            <a:pPr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>
                <a:sym typeface="Symbol" pitchFamily="18" charset="2"/>
              </a:rPr>
              <a:t>Find </a:t>
            </a:r>
            <a:r>
              <a:rPr lang="en-US" sz="2200" i="1" dirty="0">
                <a:sym typeface="Symbol" pitchFamily="18" charset="2"/>
              </a:rPr>
              <a:t>k</a:t>
            </a:r>
            <a:r>
              <a:rPr lang="en-US" sz="2200" dirty="0">
                <a:sym typeface="Symbol" pitchFamily="18" charset="2"/>
              </a:rPr>
              <a:t>: </a:t>
            </a:r>
          </a:p>
          <a:p>
            <a:endParaRPr lang="en-US" sz="2200" dirty="0">
              <a:sym typeface="Symbol" pitchFamily="18" charset="2"/>
            </a:endParaRPr>
          </a:p>
          <a:p>
            <a:r>
              <a:rPr lang="en-US" sz="2200" dirty="0"/>
              <a:t>Thus our IVP is</a:t>
            </a:r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302269"/>
              </p:ext>
            </p:extLst>
          </p:nvPr>
        </p:nvGraphicFramePr>
        <p:xfrm>
          <a:off x="1752600" y="3048000"/>
          <a:ext cx="55213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6" name="Equation" r:id="rId3" imgW="3340080" imgH="444240" progId="Equation.3">
                  <p:embed/>
                </p:oleObj>
              </mc:Choice>
              <mc:Fallback>
                <p:oleObj name="Equation" r:id="rId3" imgW="33400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552132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951731"/>
              </p:ext>
            </p:extLst>
          </p:nvPr>
        </p:nvGraphicFramePr>
        <p:xfrm>
          <a:off x="1752600" y="4038600"/>
          <a:ext cx="51387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7" name="Equation" r:id="rId5" imgW="3060360" imgH="431640" progId="Equation.3">
                  <p:embed/>
                </p:oleObj>
              </mc:Choice>
              <mc:Fallback>
                <p:oleObj name="Equation" r:id="rId5" imgW="30603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1387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975044"/>
              </p:ext>
            </p:extLst>
          </p:nvPr>
        </p:nvGraphicFramePr>
        <p:xfrm>
          <a:off x="1752600" y="5105400"/>
          <a:ext cx="5029200" cy="35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8" name="Equation" r:id="rId7" imgW="2831760" imgH="203040" progId="Equation.3">
                  <p:embed/>
                </p:oleObj>
              </mc:Choice>
              <mc:Fallback>
                <p:oleObj name="Equation" r:id="rId7" imgW="28317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5029200" cy="359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522116"/>
              </p:ext>
            </p:extLst>
          </p:nvPr>
        </p:nvGraphicFramePr>
        <p:xfrm>
          <a:off x="1752600" y="2438400"/>
          <a:ext cx="4648200" cy="43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9" name="Equation" r:id="rId9" imgW="2438280" imgH="228600" progId="Equation.3">
                  <p:embed/>
                </p:oleObj>
              </mc:Choice>
              <mc:Fallback>
                <p:oleObj name="Equation" r:id="rId9" imgW="24382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4648200" cy="435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13"/>
            <a:ext cx="91440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2125D7"/>
                </a:solidFill>
                <a:cs typeface="Times New Roman" pitchFamily="18" charset="0"/>
              </a:rPr>
              <a:t>Example 2 (</a:t>
            </a:r>
            <a:r>
              <a:rPr lang="en-US" sz="2800" b="1" dirty="0" err="1" smtClean="0">
                <a:solidFill>
                  <a:srgbClr val="2125D7"/>
                </a:solidFill>
                <a:cs typeface="Times New Roman" pitchFamily="18" charset="0"/>
              </a:rPr>
              <a:t>undamped</a:t>
            </a:r>
            <a:r>
              <a:rPr lang="en-US" sz="2800" b="1" dirty="0" smtClean="0">
                <a:solidFill>
                  <a:srgbClr val="2125D7"/>
                </a:solidFill>
                <a:cs typeface="Times New Roman" pitchFamily="18" charset="0"/>
              </a:rPr>
              <a:t>):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</a:t>
            </a:r>
            <a:r>
              <a:rPr lang="en-US" sz="28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Sol’n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001000" cy="4876800"/>
          </a:xfrm>
        </p:spPr>
        <p:txBody>
          <a:bodyPr/>
          <a:lstStyle/>
          <a:p>
            <a:r>
              <a:rPr lang="en-US" sz="2400" dirty="0"/>
              <a:t>Simplifying, we obtain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To solve, use methods of </a:t>
            </a:r>
            <a:r>
              <a:rPr lang="en-US" sz="2400" dirty="0" smtClean="0">
                <a:sym typeface="Symbol" pitchFamily="18" charset="2"/>
              </a:rPr>
              <a:t>section 3.3 </a:t>
            </a:r>
            <a:r>
              <a:rPr lang="en-US" sz="2400" dirty="0">
                <a:sym typeface="Symbol" pitchFamily="18" charset="2"/>
              </a:rPr>
              <a:t>to obtain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or</a:t>
            </a:r>
            <a:endParaRPr lang="en-US" sz="2400" dirty="0"/>
          </a:p>
        </p:txBody>
      </p:sp>
      <p:graphicFrame>
        <p:nvGraphicFramePr>
          <p:cNvPr id="20070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138087"/>
              </p:ext>
            </p:extLst>
          </p:nvPr>
        </p:nvGraphicFramePr>
        <p:xfrm>
          <a:off x="1066800" y="1600200"/>
          <a:ext cx="5016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4" name="Equation" r:id="rId3" imgW="2666880" imgH="203040" progId="Equation.3">
                  <p:embed/>
                </p:oleObj>
              </mc:Choice>
              <mc:Fallback>
                <p:oleObj name="Equation" r:id="rId3" imgW="266688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5016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27364"/>
              </p:ext>
            </p:extLst>
          </p:nvPr>
        </p:nvGraphicFramePr>
        <p:xfrm>
          <a:off x="960438" y="2514600"/>
          <a:ext cx="437038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5" name="Equation" r:id="rId5" imgW="2323800" imgH="419040" progId="Equation.3">
                  <p:embed/>
                </p:oleObj>
              </mc:Choice>
              <mc:Fallback>
                <p:oleObj name="Equation" r:id="rId5" imgW="232380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2514600"/>
                        <a:ext cx="4370387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290653"/>
              </p:ext>
            </p:extLst>
          </p:nvPr>
        </p:nvGraphicFramePr>
        <p:xfrm>
          <a:off x="960438" y="3810000"/>
          <a:ext cx="39401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6" name="Equation" r:id="rId7" imgW="2095200" imgH="419040" progId="Equation.3">
                  <p:embed/>
                </p:oleObj>
              </mc:Choice>
              <mc:Fallback>
                <p:oleObj name="Equation" r:id="rId7" imgW="2095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810000"/>
                        <a:ext cx="39401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1020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2506" y="3283743"/>
            <a:ext cx="3938931" cy="292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654" y="-18535"/>
            <a:ext cx="6880654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2125D7"/>
                </a:solidFill>
                <a:cs typeface="Times New Roman" pitchFamily="18" charset="0"/>
              </a:rPr>
              <a:t>undamped</a:t>
            </a: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):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Period, Amplitude, Phase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3)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205946" y="1186164"/>
            <a:ext cx="8001000" cy="48768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circular frequency </a:t>
            </a:r>
            <a:r>
              <a:rPr lang="en-US" sz="2400" dirty="0"/>
              <a:t>is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period is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amplitude is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</a:t>
            </a:r>
            <a:r>
              <a:rPr lang="en-US" sz="2400" dirty="0" smtClean="0">
                <a:sym typeface="Symbol" pitchFamily="18" charset="2"/>
              </a:rPr>
              <a:t>he phase </a:t>
            </a:r>
            <a:r>
              <a:rPr lang="en-US" sz="2400" i="1" dirty="0" smtClean="0">
                <a:sym typeface="Symbol" pitchFamily="18" charset="2"/>
              </a:rPr>
              <a:t></a:t>
            </a:r>
            <a:r>
              <a:rPr lang="en-US" sz="800" i="1" dirty="0" smtClean="0">
                <a:sym typeface="Symbol" pitchFamily="18" charset="2"/>
              </a:rPr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(A &gt; 0, B &lt; 0→QIV):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118475"/>
              </p:ext>
            </p:extLst>
          </p:nvPr>
        </p:nvGraphicFramePr>
        <p:xfrm>
          <a:off x="5698524" y="34926"/>
          <a:ext cx="3429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4" name="Equation" r:id="rId3" imgW="1981080" imgH="419040" progId="Equation.DSMT4">
                  <p:embed/>
                </p:oleObj>
              </mc:Choice>
              <mc:Fallback>
                <p:oleObj name="Equation" r:id="rId3" imgW="198108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8524" y="34926"/>
                        <a:ext cx="3429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171436"/>
              </p:ext>
            </p:extLst>
          </p:nvPr>
        </p:nvGraphicFramePr>
        <p:xfrm>
          <a:off x="739346" y="1643364"/>
          <a:ext cx="478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5" name="Equation" r:id="rId5" imgW="2666880" imgH="253800" progId="Equation.3">
                  <p:embed/>
                </p:oleObj>
              </mc:Choice>
              <mc:Fallback>
                <p:oleObj name="Equation" r:id="rId5" imgW="266688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46" y="1643364"/>
                        <a:ext cx="4787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483126"/>
              </p:ext>
            </p:extLst>
          </p:nvPr>
        </p:nvGraphicFramePr>
        <p:xfrm>
          <a:off x="891746" y="2557764"/>
          <a:ext cx="29733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6" name="Equation" r:id="rId7" imgW="1587240" imgH="228600" progId="Equation.3">
                  <p:embed/>
                </p:oleObj>
              </mc:Choice>
              <mc:Fallback>
                <p:oleObj name="Equation" r:id="rId7" imgW="15872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746" y="2557764"/>
                        <a:ext cx="2973388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043983"/>
              </p:ext>
            </p:extLst>
          </p:nvPr>
        </p:nvGraphicFramePr>
        <p:xfrm>
          <a:off x="772684" y="3395964"/>
          <a:ext cx="31178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7" name="Equation" r:id="rId9" imgW="1663560" imgH="241200" progId="Equation.3">
                  <p:embed/>
                </p:oleObj>
              </mc:Choice>
              <mc:Fallback>
                <p:oleObj name="Equation" r:id="rId9" imgW="166356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84" y="3395964"/>
                        <a:ext cx="31178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52598"/>
              </p:ext>
            </p:extLst>
          </p:nvPr>
        </p:nvGraphicFramePr>
        <p:xfrm>
          <a:off x="434546" y="4199238"/>
          <a:ext cx="7661275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8" name="Equation" r:id="rId11" imgW="4343400" imgH="787320" progId="Equation.DSMT4">
                  <p:embed/>
                </p:oleObj>
              </mc:Choice>
              <mc:Fallback>
                <p:oleObj name="Equation" r:id="rId11" imgW="4343400" imgH="7873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46" y="4199238"/>
                        <a:ext cx="7661275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633837"/>
              </p:ext>
            </p:extLst>
          </p:nvPr>
        </p:nvGraphicFramePr>
        <p:xfrm>
          <a:off x="434546" y="5681964"/>
          <a:ext cx="42672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9" name="Equation" r:id="rId13" imgW="2171520" imgH="241200" progId="Equation.3">
                  <p:embed/>
                </p:oleObj>
              </mc:Choice>
              <mc:Fallback>
                <p:oleObj name="Equation" r:id="rId13" imgW="217152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46" y="5681964"/>
                        <a:ext cx="42672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2050" name="Picture 18" descr="C:\b\BOYCEALL\Art\ch03\w055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76799" y="2024364"/>
            <a:ext cx="4008993" cy="247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1669" y="794"/>
            <a:ext cx="7848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Damped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of 8)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001000" cy="5181600"/>
          </a:xfrm>
        </p:spPr>
        <p:txBody>
          <a:bodyPr/>
          <a:lstStyle/>
          <a:p>
            <a:r>
              <a:rPr lang="en-US" sz="2200" dirty="0" smtClean="0"/>
              <a:t>Let us return to the general case:</a:t>
            </a:r>
            <a:endParaRPr lang="en-US" sz="2200" dirty="0"/>
          </a:p>
          <a:p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What is effect of </a:t>
            </a:r>
            <a:r>
              <a:rPr lang="en-US" sz="2200" dirty="0" smtClean="0"/>
              <a:t>the damping </a:t>
            </a:r>
            <a:r>
              <a:rPr lang="en-US" sz="2200" dirty="0"/>
              <a:t>coefficient </a:t>
            </a:r>
            <a:r>
              <a:rPr lang="en-US" sz="2200" i="1" dirty="0">
                <a:sym typeface="Symbol" pitchFamily="18" charset="2"/>
              </a:rPr>
              <a:t></a:t>
            </a:r>
            <a:r>
              <a:rPr lang="en-US" sz="2200" dirty="0">
                <a:sym typeface="Symbol" pitchFamily="18" charset="2"/>
              </a:rPr>
              <a:t>  </a:t>
            </a:r>
            <a:r>
              <a:rPr lang="en-US" sz="2200" dirty="0"/>
              <a:t>on system? </a:t>
            </a:r>
          </a:p>
          <a:p>
            <a:r>
              <a:rPr lang="en-US" sz="2200" dirty="0"/>
              <a:t>The characteristic equation is</a:t>
            </a:r>
          </a:p>
          <a:p>
            <a:endParaRPr lang="en-US" sz="2200" dirty="0"/>
          </a:p>
          <a:p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Three cases for the solution:</a:t>
            </a:r>
          </a:p>
        </p:txBody>
      </p:sp>
      <p:graphicFrame>
        <p:nvGraphicFramePr>
          <p:cNvPr id="20172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635789"/>
              </p:ext>
            </p:extLst>
          </p:nvPr>
        </p:nvGraphicFramePr>
        <p:xfrm>
          <a:off x="2286000" y="1250950"/>
          <a:ext cx="3048000" cy="38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1" name="Equation" r:id="rId3" imgW="1612800" imgH="203040" progId="Equation.3">
                  <p:embed/>
                </p:oleObj>
              </mc:Choice>
              <mc:Fallback>
                <p:oleObj name="Equation" r:id="rId3" imgW="161280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50950"/>
                        <a:ext cx="3048000" cy="38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2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890451"/>
              </p:ext>
            </p:extLst>
          </p:nvPr>
        </p:nvGraphicFramePr>
        <p:xfrm>
          <a:off x="1600200" y="2393950"/>
          <a:ext cx="457993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2" name="Equation" r:id="rId5" imgW="2882880" imgH="520560" progId="Equation.3">
                  <p:embed/>
                </p:oleObj>
              </mc:Choice>
              <mc:Fallback>
                <p:oleObj name="Equation" r:id="rId5" imgW="2882880" imgH="52056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93950"/>
                        <a:ext cx="4579938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16760"/>
              </p:ext>
            </p:extLst>
          </p:nvPr>
        </p:nvGraphicFramePr>
        <p:xfrm>
          <a:off x="425450" y="3579813"/>
          <a:ext cx="773906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3" name="Equation" r:id="rId7" imgW="4559040" imgH="1193760" progId="Equation.3">
                  <p:embed/>
                </p:oleObj>
              </mc:Choice>
              <mc:Fallback>
                <p:oleObj name="Equation" r:id="rId7" imgW="4559040" imgH="119376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579813"/>
                        <a:ext cx="7739063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Small Damping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8)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001000" cy="6019800"/>
          </a:xfrm>
        </p:spPr>
        <p:txBody>
          <a:bodyPr/>
          <a:lstStyle/>
          <a:p>
            <a:r>
              <a:rPr lang="en-US" sz="2400" dirty="0"/>
              <a:t>Of the cases for solution form, the last is most important, which occurs when the damping is small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Recall that</a:t>
            </a:r>
            <a:endParaRPr lang="en-US" sz="2400" dirty="0"/>
          </a:p>
          <a:p>
            <a:endParaRPr lang="en-US" sz="12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where phase </a:t>
            </a:r>
            <a:r>
              <a:rPr lang="el-GR" sz="2400" i="1" dirty="0" smtClean="0"/>
              <a:t>δ</a:t>
            </a:r>
            <a:r>
              <a:rPr lang="en-US" sz="2400" i="1" dirty="0" smtClean="0"/>
              <a:t> </a:t>
            </a:r>
            <a:r>
              <a:rPr lang="en-US" sz="2400" dirty="0" smtClean="0"/>
              <a:t>is defined from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 smtClean="0"/>
              <a:t>Taking the absolute value and </a:t>
            </a:r>
          </a:p>
          <a:p>
            <a:pPr marL="0" indent="0">
              <a:buNone/>
            </a:pPr>
            <a:r>
              <a:rPr lang="en-US" sz="2400" dirty="0" smtClean="0"/>
              <a:t>     using that 		   , we get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Note how the graph uses </a:t>
            </a:r>
            <a:r>
              <a:rPr lang="en-US" sz="2400" i="1" dirty="0" smtClean="0">
                <a:sym typeface="Symbol" pitchFamily="18" charset="2"/>
              </a:rPr>
              <a:t>t </a:t>
            </a:r>
            <a:r>
              <a:rPr lang="en-US" sz="2400" dirty="0" smtClean="0">
                <a:sym typeface="Symbol" pitchFamily="18" charset="2"/>
              </a:rPr>
              <a:t>as the axis label rather than </a:t>
            </a:r>
            <a:r>
              <a:rPr lang="en-US" sz="2400" i="1" dirty="0" smtClean="0">
                <a:sym typeface="Symbol" pitchFamily="18" charset="2"/>
              </a:rPr>
              <a:t>t.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98856"/>
              </p:ext>
            </p:extLst>
          </p:nvPr>
        </p:nvGraphicFramePr>
        <p:xfrm>
          <a:off x="1103313" y="1768475"/>
          <a:ext cx="63230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4" name="Equation" r:id="rId3" imgW="3593880" imgH="253800" progId="Equation.DSMT4">
                  <p:embed/>
                </p:oleObj>
              </mc:Choice>
              <mc:Fallback>
                <p:oleObj name="Equation" r:id="rId3" imgW="359388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1768475"/>
                        <a:ext cx="63230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75473"/>
              </p:ext>
            </p:extLst>
          </p:nvPr>
        </p:nvGraphicFramePr>
        <p:xfrm>
          <a:off x="1596769" y="4093250"/>
          <a:ext cx="26670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5" name="Equation" r:id="rId5" imgW="1511280" imgH="203040" progId="Equation.3">
                  <p:embed/>
                </p:oleObj>
              </mc:Choice>
              <mc:Fallback>
                <p:oleObj name="Equation" r:id="rId5" imgW="1511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769" y="4093250"/>
                        <a:ext cx="26670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799169"/>
              </p:ext>
            </p:extLst>
          </p:nvPr>
        </p:nvGraphicFramePr>
        <p:xfrm>
          <a:off x="1348946" y="2994025"/>
          <a:ext cx="335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6" name="Equation" r:id="rId7" imgW="1765080" imgH="228600" progId="Equation.3">
                  <p:embed/>
                </p:oleObj>
              </mc:Choice>
              <mc:Fallback>
                <p:oleObj name="Equation" r:id="rId7" imgW="17650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946" y="2994025"/>
                        <a:ext cx="3352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067924"/>
              </p:ext>
            </p:extLst>
          </p:nvPr>
        </p:nvGraphicFramePr>
        <p:xfrm>
          <a:off x="1596769" y="5419050"/>
          <a:ext cx="18970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7" name="Equation" r:id="rId9" imgW="977760" imgH="253800" progId="Equation.3">
                  <p:embed/>
                </p:oleObj>
              </mc:Choice>
              <mc:Fallback>
                <p:oleObj name="Equation" r:id="rId9" imgW="97776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769" y="5419050"/>
                        <a:ext cx="1897062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0237" name="Picture 13" descr="C:\b\BOYCEALL\Art\ch03\w056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00600" y="3533510"/>
            <a:ext cx="4277909" cy="218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607545"/>
              </p:ext>
            </p:extLst>
          </p:nvPr>
        </p:nvGraphicFramePr>
        <p:xfrm>
          <a:off x="2163506" y="4934744"/>
          <a:ext cx="13303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8" name="Equation" r:id="rId12" imgW="685800" imgH="253800" progId="Equation.DSMT4">
                  <p:embed/>
                </p:oleObj>
              </mc:Choice>
              <mc:Fallback>
                <p:oleObj name="Equation" r:id="rId12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506" y="4934744"/>
                        <a:ext cx="133032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059"/>
            <a:ext cx="8153400" cy="6858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Small Damping: </a:t>
            </a:r>
            <a:r>
              <a:rPr lang="en-US" sz="31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Quasi Frequency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8)</a:t>
            </a:r>
          </a:p>
        </p:txBody>
      </p:sp>
      <p:sp>
        <p:nvSpPr>
          <p:cNvPr id="181251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001000" cy="5181600"/>
          </a:xfrm>
        </p:spPr>
        <p:txBody>
          <a:bodyPr/>
          <a:lstStyle/>
          <a:p>
            <a:r>
              <a:rPr lang="en-US" sz="2400" dirty="0"/>
              <a:t>Thus we have damped </a:t>
            </a:r>
            <a:r>
              <a:rPr lang="en-US" sz="2400" dirty="0" smtClean="0"/>
              <a:t>oscillations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with envelopes </a:t>
            </a:r>
            <a:endParaRPr lang="en-US" sz="2400" dirty="0"/>
          </a:p>
          <a:p>
            <a:endParaRPr lang="en-US" sz="1200" dirty="0"/>
          </a:p>
          <a:p>
            <a:r>
              <a:rPr lang="en-US" sz="2400" dirty="0" smtClean="0"/>
              <a:t>Although </a:t>
            </a:r>
            <a:r>
              <a:rPr lang="en-US" sz="2400" dirty="0"/>
              <a:t>the motion is not periodic, the parameter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/>
              <a:t> determines </a:t>
            </a:r>
            <a:r>
              <a:rPr lang="en-US" sz="2400" dirty="0" smtClean="0"/>
              <a:t>the oscillation </a:t>
            </a:r>
            <a:r>
              <a:rPr lang="en-US" sz="2400" dirty="0"/>
              <a:t>frequency.</a:t>
            </a:r>
          </a:p>
          <a:p>
            <a:r>
              <a:rPr lang="en-US" sz="2400" dirty="0" smtClean="0">
                <a:sym typeface="Symbol" pitchFamily="18" charset="2"/>
              </a:rPr>
              <a:t>T</a:t>
            </a:r>
            <a:r>
              <a:rPr lang="en-US" sz="2400" dirty="0" smtClean="0"/>
              <a:t>he</a:t>
            </a:r>
            <a:r>
              <a:rPr lang="en-US" sz="2400" b="1" dirty="0" smtClean="0"/>
              <a:t> </a:t>
            </a:r>
            <a:r>
              <a:rPr lang="en-US" sz="2400" b="1" dirty="0"/>
              <a:t>quasi </a:t>
            </a:r>
            <a:r>
              <a:rPr lang="en-US" sz="2400" b="1" dirty="0" smtClean="0"/>
              <a:t>(circular) frequency</a:t>
            </a:r>
            <a:r>
              <a:rPr lang="en-US" sz="2400" dirty="0" smtClean="0"/>
              <a:t> is</a:t>
            </a:r>
            <a:endParaRPr lang="en-US" sz="2400" dirty="0">
              <a:sym typeface="Symbol" pitchFamily="18" charset="2"/>
            </a:endParaRPr>
          </a:p>
          <a:p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20275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17524"/>
              </p:ext>
            </p:extLst>
          </p:nvPr>
        </p:nvGraphicFramePr>
        <p:xfrm>
          <a:off x="4735513" y="785490"/>
          <a:ext cx="35702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5" name="Equation" r:id="rId3" imgW="1879560" imgH="253800" progId="Equation.DSMT4">
                  <p:embed/>
                </p:oleObj>
              </mc:Choice>
              <mc:Fallback>
                <p:oleObj name="Equation" r:id="rId3" imgW="1879560" imgH="25380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785490"/>
                        <a:ext cx="35702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246095"/>
              </p:ext>
            </p:extLst>
          </p:nvPr>
        </p:nvGraphicFramePr>
        <p:xfrm>
          <a:off x="1219200" y="3139185"/>
          <a:ext cx="17526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6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39185"/>
                        <a:ext cx="17526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1260" name="Picture 1036" descr="C:\b\BOYCEALL\Art\ch03\w05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3139185"/>
            <a:ext cx="537966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033998"/>
              </p:ext>
            </p:extLst>
          </p:nvPr>
        </p:nvGraphicFramePr>
        <p:xfrm>
          <a:off x="2633019" y="1188877"/>
          <a:ext cx="16986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7" name="Equation" r:id="rId8" imgW="876240" imgH="228600" progId="Equation.DSMT4">
                  <p:embed/>
                </p:oleObj>
              </mc:Choice>
              <mc:Fallback>
                <p:oleObj name="Equation" r:id="rId8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019" y="1188877"/>
                        <a:ext cx="16986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194" y="0"/>
            <a:ext cx="79248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Small Damping: Quasi Period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8)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544491" y="838200"/>
            <a:ext cx="8001000" cy="5181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Compare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b="1" dirty="0"/>
              <a:t>  </a:t>
            </a:r>
            <a:r>
              <a:rPr lang="en-US" sz="2400" dirty="0"/>
              <a:t>with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baseline="-25000" dirty="0">
                <a:sym typeface="Symbol" pitchFamily="18" charset="2"/>
              </a:rPr>
              <a:t>0 </a:t>
            </a:r>
            <a:r>
              <a:rPr lang="en-US" sz="2400" dirty="0"/>
              <a:t>, the frequency of </a:t>
            </a:r>
            <a:r>
              <a:rPr lang="en-US" sz="2400" dirty="0" err="1"/>
              <a:t>undamped</a:t>
            </a:r>
            <a:r>
              <a:rPr lang="en-US" sz="2400" dirty="0"/>
              <a:t> motion: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Thus, small damping reduces oscillation frequency slightly.  </a:t>
            </a:r>
          </a:p>
          <a:p>
            <a:r>
              <a:rPr lang="en-US" sz="2400" dirty="0"/>
              <a:t>Similarly</a:t>
            </a:r>
            <a:r>
              <a:rPr lang="en-US" sz="2400" dirty="0" smtClean="0"/>
              <a:t>, the </a:t>
            </a:r>
            <a:r>
              <a:rPr lang="en-US" sz="2400" b="1" dirty="0" smtClean="0"/>
              <a:t>quasi </a:t>
            </a:r>
            <a:r>
              <a:rPr lang="en-US" sz="2400" b="1" dirty="0"/>
              <a:t>period</a:t>
            </a:r>
            <a:r>
              <a:rPr lang="en-US" sz="2400" dirty="0"/>
              <a:t> is defined as </a:t>
            </a:r>
            <a:r>
              <a:rPr lang="en-US" sz="2400" i="1" dirty="0"/>
              <a:t>T</a:t>
            </a:r>
            <a:r>
              <a:rPr lang="en-US" sz="2400" i="1" baseline="-25000" dirty="0"/>
              <a:t>d</a:t>
            </a:r>
            <a:r>
              <a:rPr lang="en-US" sz="2400" dirty="0"/>
              <a:t> = 2</a:t>
            </a:r>
            <a:r>
              <a:rPr lang="en-US" sz="2400" dirty="0">
                <a:sym typeface="Symbol" pitchFamily="18" charset="2"/>
              </a:rPr>
              <a:t>/</a:t>
            </a:r>
            <a:r>
              <a:rPr lang="en-US" sz="2400" i="1" dirty="0">
                <a:sym typeface="Symbol" pitchFamily="18" charset="2"/>
              </a:rPr>
              <a:t>.  </a:t>
            </a:r>
            <a:r>
              <a:rPr lang="en-US" sz="2400" dirty="0">
                <a:sym typeface="Symbol" pitchFamily="18" charset="2"/>
              </a:rPr>
              <a:t>Then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Thus, small damping </a:t>
            </a:r>
            <a:r>
              <a:rPr lang="en-US" sz="2400" dirty="0" smtClean="0">
                <a:sym typeface="Symbol" pitchFamily="18" charset="2"/>
              </a:rPr>
              <a:t>increases the </a:t>
            </a:r>
            <a:r>
              <a:rPr lang="en-US" sz="2400" dirty="0">
                <a:sym typeface="Symbol" pitchFamily="18" charset="2"/>
              </a:rPr>
              <a:t>quasi period.</a:t>
            </a:r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182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84070"/>
              </p:ext>
            </p:extLst>
          </p:nvPr>
        </p:nvGraphicFramePr>
        <p:xfrm>
          <a:off x="1077891" y="1295400"/>
          <a:ext cx="5715000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8" name="Equation" r:id="rId3" imgW="3581280" imgH="1066680" progId="Equation.3">
                  <p:embed/>
                </p:oleObj>
              </mc:Choice>
              <mc:Fallback>
                <p:oleObj name="Equation" r:id="rId3" imgW="3581280" imgH="1066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891" y="1295400"/>
                        <a:ext cx="5715000" cy="171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0" name="Comment 8"/>
          <p:cNvSpPr>
            <a:spLocks noChangeArrowheads="1"/>
          </p:cNvSpPr>
          <p:nvPr/>
        </p:nvSpPr>
        <p:spPr bwMode="auto">
          <a:xfrm>
            <a:off x="-297828" y="2186395"/>
            <a:ext cx="1295400" cy="366713"/>
          </a:xfrm>
          <a:prstGeom prst="rect">
            <a:avLst/>
          </a:prstGeom>
          <a:solidFill>
            <a:srgbClr val="EEF1C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For small </a:t>
            </a:r>
            <a:r>
              <a:rPr lang="en-US" sz="1800" i="1">
                <a:solidFill>
                  <a:srgbClr val="000000"/>
                </a:solidFill>
                <a:sym typeface="Symbol" pitchFamily="18" charset="2"/>
              </a:rPr>
              <a:t></a:t>
            </a:r>
            <a:endParaRPr lang="en-US" sz="1800" i="1">
              <a:solidFill>
                <a:srgbClr val="000000"/>
              </a:solidFill>
            </a:endParaRPr>
          </a:p>
        </p:txBody>
      </p:sp>
      <p:sp>
        <p:nvSpPr>
          <p:cNvPr id="182286" name="Line 14"/>
          <p:cNvSpPr>
            <a:spLocks noChangeShapeType="1"/>
          </p:cNvSpPr>
          <p:nvPr/>
        </p:nvSpPr>
        <p:spPr bwMode="auto">
          <a:xfrm>
            <a:off x="1077891" y="2514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22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028476"/>
              </p:ext>
            </p:extLst>
          </p:nvPr>
        </p:nvGraphicFramePr>
        <p:xfrm>
          <a:off x="925491" y="3962400"/>
          <a:ext cx="670718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9" name="Equation" r:id="rId5" imgW="3581280" imgH="507960" progId="Equation.3">
                  <p:embed/>
                </p:oleObj>
              </mc:Choice>
              <mc:Fallback>
                <p:oleObj name="Equation" r:id="rId5" imgW="3581280" imgH="5079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491" y="3962400"/>
                        <a:ext cx="6707188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449" y="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– Mass System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5373" y="990600"/>
            <a:ext cx="8001000" cy="4113213"/>
          </a:xfrm>
        </p:spPr>
        <p:txBody>
          <a:bodyPr/>
          <a:lstStyle/>
          <a:p>
            <a:r>
              <a:rPr lang="en-US" sz="2400" dirty="0"/>
              <a:t>Suppose a mass </a:t>
            </a:r>
            <a:r>
              <a:rPr lang="en-US" sz="2400" i="1" dirty="0"/>
              <a:t>m</a:t>
            </a:r>
            <a:r>
              <a:rPr lang="en-US" sz="2400" dirty="0"/>
              <a:t> hangs from </a:t>
            </a:r>
            <a:r>
              <a:rPr lang="en-US" sz="2400" dirty="0" smtClean="0"/>
              <a:t>a vertical </a:t>
            </a:r>
            <a:r>
              <a:rPr lang="en-US" sz="2400" dirty="0"/>
              <a:t>spring of original length </a:t>
            </a:r>
            <a:r>
              <a:rPr lang="en-US" sz="2400" i="1" dirty="0"/>
              <a:t>l</a:t>
            </a:r>
            <a:r>
              <a:rPr lang="en-US" sz="2400" dirty="0"/>
              <a:t>.  The mass causes an elongation </a:t>
            </a:r>
            <a:r>
              <a:rPr lang="en-US" sz="2400" i="1" dirty="0"/>
              <a:t>L</a:t>
            </a:r>
            <a:r>
              <a:rPr lang="en-US" sz="2400" dirty="0"/>
              <a:t> of the spring. </a:t>
            </a:r>
          </a:p>
          <a:p>
            <a:r>
              <a:rPr lang="en-US" sz="2400" dirty="0"/>
              <a:t>The force </a:t>
            </a:r>
            <a:r>
              <a:rPr lang="en-US" sz="2400" i="1" dirty="0"/>
              <a:t>F</a:t>
            </a:r>
            <a:r>
              <a:rPr lang="en-US" sz="2400" i="1" baseline="-25000" dirty="0"/>
              <a:t>G  </a:t>
            </a:r>
            <a:r>
              <a:rPr lang="en-US" sz="2400" dirty="0"/>
              <a:t>of gravity pulls </a:t>
            </a:r>
            <a:r>
              <a:rPr lang="en-US" sz="2400" dirty="0" smtClean="0"/>
              <a:t>the mass </a:t>
            </a:r>
            <a:r>
              <a:rPr lang="en-US" sz="2400" dirty="0"/>
              <a:t>down. </a:t>
            </a:r>
            <a:r>
              <a:rPr lang="en-US" sz="2400" dirty="0" smtClean="0"/>
              <a:t>This </a:t>
            </a:r>
            <a:r>
              <a:rPr lang="en-US" sz="2400" dirty="0"/>
              <a:t>force has magnitude </a:t>
            </a:r>
            <a:r>
              <a:rPr lang="en-US" sz="2400" i="1" dirty="0"/>
              <a:t>mg</a:t>
            </a:r>
            <a:r>
              <a:rPr lang="en-US" sz="2400" dirty="0"/>
              <a:t>, where </a:t>
            </a:r>
            <a:r>
              <a:rPr lang="en-US" sz="2400" i="1" dirty="0"/>
              <a:t>g</a:t>
            </a:r>
            <a:r>
              <a:rPr lang="en-US" sz="2400" dirty="0"/>
              <a:t> is acceleration due to gravity. </a:t>
            </a:r>
          </a:p>
          <a:p>
            <a:r>
              <a:rPr lang="en-US" sz="2400" dirty="0"/>
              <a:t>The force </a:t>
            </a:r>
            <a:r>
              <a:rPr lang="en-US" sz="2400" i="1" dirty="0"/>
              <a:t>F</a:t>
            </a:r>
            <a:r>
              <a:rPr lang="en-US" sz="2400" i="1" baseline="-25000" dirty="0"/>
              <a:t>S </a:t>
            </a:r>
            <a:r>
              <a:rPr lang="en-US" sz="2400" dirty="0"/>
              <a:t> of </a:t>
            </a:r>
            <a:r>
              <a:rPr lang="en-US" sz="2400" dirty="0" smtClean="0"/>
              <a:t>the spring </a:t>
            </a:r>
            <a:r>
              <a:rPr lang="en-US" sz="2400" dirty="0"/>
              <a:t>stiffness pulls </a:t>
            </a:r>
            <a:r>
              <a:rPr lang="en-US" sz="2400" dirty="0" smtClean="0"/>
              <a:t>the mass </a:t>
            </a:r>
            <a:r>
              <a:rPr lang="en-US" sz="2400" dirty="0"/>
              <a:t>up. For small elongations </a:t>
            </a:r>
            <a:r>
              <a:rPr lang="en-US" sz="2400" i="1" dirty="0"/>
              <a:t>L</a:t>
            </a:r>
            <a:r>
              <a:rPr lang="en-US" sz="2400" dirty="0"/>
              <a:t>, this force is proportional to </a:t>
            </a:r>
            <a:r>
              <a:rPr lang="en-US" sz="2400" i="1" dirty="0"/>
              <a:t>L</a:t>
            </a:r>
            <a:r>
              <a:rPr lang="en-US" sz="2400" dirty="0"/>
              <a:t>.  </a:t>
            </a:r>
          </a:p>
          <a:p>
            <a:pPr>
              <a:buFontTx/>
              <a:buNone/>
            </a:pPr>
            <a:r>
              <a:rPr lang="en-US" sz="2400" dirty="0"/>
              <a:t>	That is, </a:t>
            </a:r>
            <a:r>
              <a:rPr lang="en-US" sz="2400" i="1" dirty="0"/>
              <a:t>F</a:t>
            </a:r>
            <a:r>
              <a:rPr lang="en-US" sz="2400" i="1" baseline="-25000" dirty="0"/>
              <a:t>s  </a:t>
            </a:r>
            <a:r>
              <a:rPr lang="en-US" sz="2400" dirty="0"/>
              <a:t>= </a:t>
            </a:r>
            <a:r>
              <a:rPr lang="en-US" sz="2400" i="1" dirty="0" err="1"/>
              <a:t>kL</a:t>
            </a:r>
            <a:r>
              <a:rPr lang="en-US" sz="2400" dirty="0"/>
              <a:t> (Hooke’s Law). </a:t>
            </a:r>
          </a:p>
          <a:p>
            <a:r>
              <a:rPr lang="en-US" sz="2400" dirty="0" smtClean="0"/>
              <a:t>When the </a:t>
            </a:r>
            <a:r>
              <a:rPr lang="en-US" sz="2400" dirty="0"/>
              <a:t>mass is in equilibrium, the forces balance each other: </a:t>
            </a:r>
          </a:p>
        </p:txBody>
      </p:sp>
      <p:pic>
        <p:nvPicPr>
          <p:cNvPr id="193542" name="Picture 6" descr="w0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4361934"/>
            <a:ext cx="3689967" cy="2057400"/>
          </a:xfrm>
          <a:noFill/>
          <a:ln/>
        </p:spPr>
      </p:pic>
      <p:pic>
        <p:nvPicPr>
          <p:cNvPr id="193544" name="Picture 8" descr="w0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 l="37137" r="7736"/>
          <a:stretch>
            <a:fillRect/>
          </a:stretch>
        </p:blipFill>
        <p:spPr>
          <a:xfrm>
            <a:off x="2846173" y="4343399"/>
            <a:ext cx="2106827" cy="2262365"/>
          </a:xfrm>
          <a:noFill/>
          <a:ln/>
        </p:spPr>
      </p:pic>
      <p:graphicFrame>
        <p:nvGraphicFramePr>
          <p:cNvPr id="19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21386"/>
              </p:ext>
            </p:extLst>
          </p:nvPr>
        </p:nvGraphicFramePr>
        <p:xfrm>
          <a:off x="1474573" y="4267200"/>
          <a:ext cx="10969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9" name="Equation" r:id="rId5" imgW="545760" imgH="203040" progId="Equation.3">
                  <p:embed/>
                </p:oleObj>
              </mc:Choice>
              <mc:Fallback>
                <p:oleObj name="Equation" r:id="rId5" imgW="545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573" y="4267200"/>
                        <a:ext cx="10969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Small Damping: </a:t>
            </a:r>
            <a:b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Neglecting Damping for Small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 </a:t>
            </a:r>
            <a:r>
              <a:rPr lang="en-US" sz="3200" b="1" baseline="30000" dirty="0">
                <a:solidFill>
                  <a:srgbClr val="2125D7"/>
                </a:solidFill>
                <a:latin typeface="+mn-lt"/>
                <a:sym typeface="Symbol" pitchFamily="18" charset="2"/>
              </a:rPr>
              <a:t>2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/4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km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8)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001000" cy="4495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Consider again the comparisons between damped and </a:t>
            </a:r>
            <a:r>
              <a:rPr lang="en-US" sz="2400" dirty="0" err="1">
                <a:sym typeface="Symbol" pitchFamily="18" charset="2"/>
              </a:rPr>
              <a:t>undamped</a:t>
            </a:r>
            <a:r>
              <a:rPr lang="en-US" sz="2400" dirty="0">
                <a:sym typeface="Symbol" pitchFamily="18" charset="2"/>
              </a:rPr>
              <a:t> frequency and period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 it turns out that a small </a:t>
            </a:r>
            <a:r>
              <a:rPr lang="en-US" sz="2400" dirty="0">
                <a:sym typeface="Symbol" pitchFamily="18" charset="2"/>
              </a:rPr>
              <a:t> is not as telling as a small ratio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/4</a:t>
            </a:r>
            <a:r>
              <a:rPr lang="en-US" sz="2400" i="1" dirty="0">
                <a:sym typeface="Symbol" pitchFamily="18" charset="2"/>
              </a:rPr>
              <a:t>km. </a:t>
            </a:r>
          </a:p>
          <a:p>
            <a:r>
              <a:rPr lang="en-US" sz="2400" dirty="0">
                <a:sym typeface="Symbol" pitchFamily="18" charset="2"/>
              </a:rPr>
              <a:t>For small </a:t>
            </a:r>
            <a:r>
              <a:rPr lang="en-US" sz="2400" i="1" dirty="0">
                <a:sym typeface="Symbol" pitchFamily="18" charset="2"/>
              </a:rPr>
              <a:t> 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/4</a:t>
            </a:r>
            <a:r>
              <a:rPr lang="en-US" sz="2400" i="1" dirty="0">
                <a:sym typeface="Symbol" pitchFamily="18" charset="2"/>
              </a:rPr>
              <a:t>km</a:t>
            </a:r>
            <a:r>
              <a:rPr lang="en-US" sz="2400" dirty="0">
                <a:sym typeface="Symbol" pitchFamily="18" charset="2"/>
              </a:rPr>
              <a:t>, we can neglect </a:t>
            </a:r>
            <a:r>
              <a:rPr lang="en-US" sz="2400" dirty="0" smtClean="0">
                <a:sym typeface="Symbol" pitchFamily="18" charset="2"/>
              </a:rPr>
              <a:t>the effect </a:t>
            </a:r>
            <a:r>
              <a:rPr lang="en-US" sz="2400" dirty="0">
                <a:sym typeface="Symbol" pitchFamily="18" charset="2"/>
              </a:rPr>
              <a:t>of damping when calculating </a:t>
            </a:r>
            <a:r>
              <a:rPr lang="en-US" sz="2400" dirty="0" smtClean="0">
                <a:sym typeface="Symbol" pitchFamily="18" charset="2"/>
              </a:rPr>
              <a:t>the quasi </a:t>
            </a:r>
            <a:r>
              <a:rPr lang="en-US" sz="2400" dirty="0">
                <a:sym typeface="Symbol" pitchFamily="18" charset="2"/>
              </a:rPr>
              <a:t>frequency and quasi period of motion.  But if we want a detailed description of </a:t>
            </a:r>
            <a:r>
              <a:rPr lang="en-US" sz="2400" dirty="0" smtClean="0">
                <a:sym typeface="Symbol" pitchFamily="18" charset="2"/>
              </a:rPr>
              <a:t>the motion </a:t>
            </a:r>
            <a:r>
              <a:rPr lang="en-US" sz="2400" dirty="0">
                <a:sym typeface="Symbol" pitchFamily="18" charset="2"/>
              </a:rPr>
              <a:t>of </a:t>
            </a:r>
            <a:r>
              <a:rPr lang="en-US" sz="2400" dirty="0" smtClean="0">
                <a:sym typeface="Symbol" pitchFamily="18" charset="2"/>
              </a:rPr>
              <a:t>the mass</a:t>
            </a:r>
            <a:r>
              <a:rPr lang="en-US" sz="2400" dirty="0">
                <a:sym typeface="Symbol" pitchFamily="18" charset="2"/>
              </a:rPr>
              <a:t>, then we cannot neglect </a:t>
            </a:r>
            <a:r>
              <a:rPr lang="en-US" sz="2400" dirty="0" smtClean="0">
                <a:sym typeface="Symbol" pitchFamily="18" charset="2"/>
              </a:rPr>
              <a:t>the damping </a:t>
            </a:r>
            <a:r>
              <a:rPr lang="en-US" sz="2400" dirty="0">
                <a:sym typeface="Symbol" pitchFamily="18" charset="2"/>
              </a:rPr>
              <a:t>force, no matter how </a:t>
            </a:r>
            <a:r>
              <a:rPr lang="en-US" sz="2400" dirty="0" smtClean="0">
                <a:sym typeface="Symbol" pitchFamily="18" charset="2"/>
              </a:rPr>
              <a:t>small it is. </a:t>
            </a:r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183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486673"/>
              </p:ext>
            </p:extLst>
          </p:nvPr>
        </p:nvGraphicFramePr>
        <p:xfrm>
          <a:off x="1295400" y="1828800"/>
          <a:ext cx="44481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1" name="Equation" r:id="rId3" imgW="2361960" imgH="507960" progId="Equation.3">
                  <p:embed/>
                </p:oleObj>
              </mc:Choice>
              <mc:Fallback>
                <p:oleObj name="Equation" r:id="rId3" imgW="23619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444817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2" y="0"/>
            <a:ext cx="77724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Damping: Frequency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, Period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8)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525462" y="914400"/>
            <a:ext cx="8001000" cy="5181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Ratios of damped and </a:t>
            </a:r>
            <a:r>
              <a:rPr lang="en-US" sz="2400" dirty="0" err="1">
                <a:sym typeface="Symbol" pitchFamily="18" charset="2"/>
              </a:rPr>
              <a:t>undamped</a:t>
            </a:r>
            <a:r>
              <a:rPr lang="en-US" sz="2400" dirty="0">
                <a:sym typeface="Symbol" pitchFamily="18" charset="2"/>
              </a:rPr>
              <a:t> frequency, period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</a:t>
            </a:r>
          </a:p>
          <a:p>
            <a:endParaRPr lang="en-US" sz="2800" dirty="0"/>
          </a:p>
          <a:p>
            <a:r>
              <a:rPr lang="en-US" sz="2400" dirty="0"/>
              <a:t>The importance of the relationship between </a:t>
            </a:r>
            <a:r>
              <a:rPr lang="en-US" sz="2400" dirty="0">
                <a:sym typeface="Symbol" pitchFamily="18" charset="2"/>
              </a:rPr>
              <a:t>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and</a:t>
            </a:r>
            <a:r>
              <a:rPr lang="en-US" sz="2400" dirty="0"/>
              <a:t> 4</a:t>
            </a:r>
            <a:r>
              <a:rPr lang="en-US" sz="2400" i="1" dirty="0"/>
              <a:t>km</a:t>
            </a:r>
            <a:r>
              <a:rPr lang="en-US" sz="2400" dirty="0"/>
              <a:t> is supported by our previous equations: </a:t>
            </a:r>
            <a:r>
              <a:rPr lang="en-US" sz="2400" i="1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20377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332826"/>
              </p:ext>
            </p:extLst>
          </p:nvPr>
        </p:nvGraphicFramePr>
        <p:xfrm>
          <a:off x="1592262" y="1371600"/>
          <a:ext cx="4191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9" name="Equation" r:id="rId3" imgW="2361960" imgH="507960" progId="Equation.3">
                  <p:embed/>
                </p:oleObj>
              </mc:Choice>
              <mc:Fallback>
                <p:oleObj name="Equation" r:id="rId3" imgW="2361960" imgH="50796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2" y="1371600"/>
                        <a:ext cx="41910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7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381064"/>
              </p:ext>
            </p:extLst>
          </p:nvPr>
        </p:nvGraphicFramePr>
        <p:xfrm>
          <a:off x="1516062" y="2667000"/>
          <a:ext cx="3810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0" name="Equation" r:id="rId5" imgW="1917360" imgH="291960" progId="Equation.3">
                  <p:embed/>
                </p:oleObj>
              </mc:Choice>
              <mc:Fallback>
                <p:oleObj name="Equation" r:id="rId5" imgW="191736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2" y="2667000"/>
                        <a:ext cx="38100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70236"/>
              </p:ext>
            </p:extLst>
          </p:nvPr>
        </p:nvGraphicFramePr>
        <p:xfrm>
          <a:off x="1058862" y="4038600"/>
          <a:ext cx="62325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1" name="Equation" r:id="rId7" imgW="3543120" imgH="736560" progId="Equation.3">
                  <p:embed/>
                </p:oleObj>
              </mc:Choice>
              <mc:Fallback>
                <p:oleObj name="Equation" r:id="rId7" imgW="354312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2" y="4038600"/>
                        <a:ext cx="6232525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6838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Critical Damping Value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of 8)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566351" y="1066800"/>
            <a:ext cx="8001000" cy="5181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Thus the nature of the solution changes as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  passes through the value </a:t>
            </a:r>
            <a:r>
              <a:rPr lang="en-US" sz="2400" dirty="0"/>
              <a:t> </a:t>
            </a:r>
          </a:p>
          <a:p>
            <a:r>
              <a:rPr lang="en-US" sz="2400" dirty="0"/>
              <a:t>This value of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dirty="0"/>
              <a:t>is known as the </a:t>
            </a:r>
            <a:r>
              <a:rPr lang="en-US" sz="2400" b="1" dirty="0"/>
              <a:t>critical damping</a:t>
            </a:r>
            <a:r>
              <a:rPr lang="en-US" sz="2400" dirty="0"/>
              <a:t> value, and for larger values of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dirty="0"/>
              <a:t>the motion is said to be </a:t>
            </a:r>
            <a:r>
              <a:rPr lang="en-US" sz="2400" b="1" dirty="0" err="1"/>
              <a:t>overdamped</a:t>
            </a:r>
            <a:r>
              <a:rPr lang="en-US" sz="2400" dirty="0"/>
              <a:t>. </a:t>
            </a:r>
          </a:p>
          <a:p>
            <a:r>
              <a:rPr lang="en-US" sz="2400" dirty="0"/>
              <a:t>Thus for the solutions given by these cases,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we see that the mass creeps back to its equilibrium position for </a:t>
            </a:r>
            <a:r>
              <a:rPr lang="en-US" sz="2400" dirty="0" smtClean="0"/>
              <a:t>cases (1</a:t>
            </a:r>
            <a:r>
              <a:rPr lang="en-US" sz="2400" dirty="0"/>
              <a:t>) and (2), but does not oscillate about it, as </a:t>
            </a:r>
            <a:r>
              <a:rPr lang="en-US" sz="2400" dirty="0" smtClean="0"/>
              <a:t>it does for the small </a:t>
            </a:r>
            <a:r>
              <a:rPr lang="en-US" sz="2400" i="1" dirty="0">
                <a:sym typeface="Symbol" pitchFamily="18" charset="2"/>
              </a:rPr>
              <a:t>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 in </a:t>
            </a:r>
            <a:r>
              <a:rPr lang="en-US" sz="2400" dirty="0" smtClean="0"/>
              <a:t>case (3</a:t>
            </a:r>
            <a:r>
              <a:rPr lang="en-US" sz="2400" dirty="0"/>
              <a:t>). </a:t>
            </a:r>
          </a:p>
          <a:p>
            <a:r>
              <a:rPr lang="en-US" sz="2400" dirty="0" smtClean="0"/>
              <a:t>Case </a:t>
            </a:r>
            <a:r>
              <a:rPr lang="en-US" sz="2400" dirty="0"/>
              <a:t>(1) is </a:t>
            </a:r>
            <a:r>
              <a:rPr lang="en-US" sz="2400" b="1" dirty="0" err="1"/>
              <a:t>overdamped</a:t>
            </a:r>
            <a:r>
              <a:rPr lang="en-US" sz="2400" dirty="0"/>
              <a:t> and </a:t>
            </a:r>
            <a:r>
              <a:rPr lang="en-US" sz="2400" dirty="0" smtClean="0"/>
              <a:t>case (2</a:t>
            </a:r>
            <a:r>
              <a:rPr lang="en-US" sz="2400" dirty="0"/>
              <a:t>) is </a:t>
            </a:r>
            <a:r>
              <a:rPr lang="en-US" sz="2400" b="1" dirty="0" smtClean="0"/>
              <a:t>critically damped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20480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143381"/>
              </p:ext>
            </p:extLst>
          </p:nvPr>
        </p:nvGraphicFramePr>
        <p:xfrm>
          <a:off x="2147501" y="1419225"/>
          <a:ext cx="8763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0" name="Equation" r:id="rId3" imgW="291960" imgH="152280" progId="Equation.3">
                  <p:embed/>
                </p:oleObj>
              </mc:Choice>
              <mc:Fallback>
                <p:oleObj name="Equation" r:id="rId3" imgW="291960" imgH="1522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501" y="1419225"/>
                        <a:ext cx="8763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44058"/>
              </p:ext>
            </p:extLst>
          </p:nvPr>
        </p:nvGraphicFramePr>
        <p:xfrm>
          <a:off x="947351" y="3124200"/>
          <a:ext cx="70358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1" name="Equation" r:id="rId5" imgW="4000320" imgH="736560" progId="Equation.3">
                  <p:embed/>
                </p:oleObj>
              </mc:Choice>
              <mc:Fallback>
                <p:oleObj name="Equation" r:id="rId5" imgW="4000320" imgH="7365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351" y="3124200"/>
                        <a:ext cx="70358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Characterization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Vibration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(8 of 8)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763000" cy="2286000"/>
          </a:xfrm>
        </p:spPr>
        <p:txBody>
          <a:bodyPr/>
          <a:lstStyle/>
          <a:p>
            <a:r>
              <a:rPr lang="en-US" sz="2400" dirty="0" err="1" smtClean="0"/>
              <a:t>overdamped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critically damped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underdamped</a:t>
            </a:r>
            <a:endParaRPr lang="en-US" sz="2400" dirty="0"/>
          </a:p>
        </p:txBody>
      </p:sp>
      <p:graphicFrame>
        <p:nvGraphicFramePr>
          <p:cNvPr id="20582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796370"/>
              </p:ext>
            </p:extLst>
          </p:nvPr>
        </p:nvGraphicFramePr>
        <p:xfrm>
          <a:off x="583406" y="1259734"/>
          <a:ext cx="82057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1" name="Equation" r:id="rId3" imgW="4876560" imgH="241200" progId="Equation.DSMT4">
                  <p:embed/>
                </p:oleObj>
              </mc:Choice>
              <mc:Fallback>
                <p:oleObj name="Equation" r:id="rId3" imgW="4876560" imgH="24120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" y="1259734"/>
                        <a:ext cx="82057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637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8151" y="3545734"/>
            <a:ext cx="4343400" cy="322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194375"/>
              </p:ext>
            </p:extLst>
          </p:nvPr>
        </p:nvGraphicFramePr>
        <p:xfrm>
          <a:off x="838200" y="2142755"/>
          <a:ext cx="810101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2" name="Equation" r:id="rId6" imgW="4813200" imgH="253800" progId="Equation.DSMT4">
                  <p:embed/>
                </p:oleObj>
              </mc:Choice>
              <mc:Fallback>
                <p:oleObj name="Equation" r:id="rId6" imgW="4813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42755"/>
                        <a:ext cx="8101012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471623"/>
              </p:ext>
            </p:extLst>
          </p:nvPr>
        </p:nvGraphicFramePr>
        <p:xfrm>
          <a:off x="838200" y="3066726"/>
          <a:ext cx="81010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3" name="Equation" r:id="rId8" imgW="4813200" imgH="253800" progId="Equation.DSMT4">
                  <p:embed/>
                </p:oleObj>
              </mc:Choice>
              <mc:Fallback>
                <p:oleObj name="Equation" r:id="rId8" imgW="4813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66726"/>
                        <a:ext cx="8101012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3406" y="4038600"/>
            <a:ext cx="36261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Note how mass </a:t>
            </a:r>
            <a:r>
              <a:rPr lang="en-US" dirty="0"/>
              <a:t>creeps back to </a:t>
            </a:r>
            <a:r>
              <a:rPr lang="en-US" dirty="0" smtClean="0"/>
              <a:t>equilibrium </a:t>
            </a:r>
            <a:r>
              <a:rPr lang="en-US" dirty="0"/>
              <a:t>position for cases (1) &amp; (2), </a:t>
            </a:r>
            <a:r>
              <a:rPr lang="en-US" dirty="0" smtClean="0"/>
              <a:t>but </a:t>
            </a:r>
            <a:r>
              <a:rPr lang="en-US" dirty="0"/>
              <a:t>does not oscillate about it, as it does for small </a:t>
            </a:r>
            <a:r>
              <a:rPr lang="en-US" dirty="0">
                <a:sym typeface="Symbol" pitchFamily="18" charset="2"/>
              </a:rPr>
              <a:t></a:t>
            </a:r>
            <a:r>
              <a:rPr lang="en-US" dirty="0"/>
              <a:t> in case (3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47700" y="16991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underdamped IVP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4)</a:t>
            </a:r>
          </a:p>
        </p:txBody>
      </p:sp>
      <p:sp>
        <p:nvSpPr>
          <p:cNvPr id="187395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155872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Suppose that the motion of a spring-mass system is governed by the initial value problem  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Find the following: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(a) quasi frequency and quasi period;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(b) time at which mass passes through equilibrium position;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(c) time </a:t>
            </a:r>
            <a:r>
              <a:rPr lang="en-US" sz="2200" i="1" dirty="0">
                <a:sym typeface="Symbol" pitchFamily="18" charset="2"/>
              </a:rPr>
              <a:t></a:t>
            </a:r>
            <a:r>
              <a:rPr lang="en-US" sz="2200" dirty="0"/>
              <a:t> such that |</a:t>
            </a:r>
            <a:r>
              <a:rPr lang="en-US" sz="2200" i="1" dirty="0"/>
              <a:t>u</a:t>
            </a:r>
            <a:r>
              <a:rPr lang="en-US" sz="2200" dirty="0"/>
              <a:t>(</a:t>
            </a:r>
            <a:r>
              <a:rPr lang="en-US" sz="2200" i="1" dirty="0"/>
              <a:t>t</a:t>
            </a:r>
            <a:r>
              <a:rPr lang="en-US" sz="2200" dirty="0"/>
              <a:t>)| &lt; 0.1 for all </a:t>
            </a:r>
            <a:r>
              <a:rPr lang="en-US" sz="2200" i="1" dirty="0"/>
              <a:t>t</a:t>
            </a:r>
            <a:r>
              <a:rPr lang="en-US" sz="2200" dirty="0"/>
              <a:t> &gt; </a:t>
            </a:r>
            <a:r>
              <a:rPr lang="en-US" sz="2200" i="1" dirty="0">
                <a:sym typeface="Symbol" pitchFamily="18" charset="2"/>
              </a:rPr>
              <a:t></a:t>
            </a:r>
            <a:r>
              <a:rPr lang="en-US" sz="2200" dirty="0">
                <a:sym typeface="Symbol" pitchFamily="18" charset="2"/>
              </a:rPr>
              <a:t>.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For Part (a), using methods of this chapter we obtain: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where</a:t>
            </a:r>
          </a:p>
        </p:txBody>
      </p:sp>
      <p:graphicFrame>
        <p:nvGraphicFramePr>
          <p:cNvPr id="187397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809755"/>
              </p:ext>
            </p:extLst>
          </p:nvPr>
        </p:nvGraphicFramePr>
        <p:xfrm>
          <a:off x="1828800" y="1841672"/>
          <a:ext cx="4648200" cy="381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9" name="Equation" r:id="rId3" imgW="2463480" imgH="203040" progId="Equation.3">
                  <p:embed/>
                </p:oleObj>
              </mc:Choice>
              <mc:Fallback>
                <p:oleObj name="Equation" r:id="rId3" imgW="2463480" imgH="203040" progId="Equation.3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41672"/>
                        <a:ext cx="4648200" cy="381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0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337566"/>
              </p:ext>
            </p:extLst>
          </p:nvPr>
        </p:nvGraphicFramePr>
        <p:xfrm>
          <a:off x="762000" y="4051472"/>
          <a:ext cx="7467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0" name="Equation" r:id="rId5" imgW="4660560" imgH="507960" progId="Equation.3">
                  <p:embed/>
                </p:oleObj>
              </mc:Choice>
              <mc:Fallback>
                <p:oleObj name="Equation" r:id="rId5" imgW="4660560" imgH="507960" progId="Equation.3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51472"/>
                        <a:ext cx="74676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01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09894"/>
              </p:ext>
            </p:extLst>
          </p:nvPr>
        </p:nvGraphicFramePr>
        <p:xfrm>
          <a:off x="1219201" y="5118272"/>
          <a:ext cx="6934200" cy="74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1" name="Equation" r:id="rId7" imgW="3911400" imgH="419040" progId="Equation.3">
                  <p:embed/>
                </p:oleObj>
              </mc:Choice>
              <mc:Fallback>
                <p:oleObj name="Equation" r:id="rId7" imgW="3911400" imgH="419040" progId="Equation.3">
                  <p:embed/>
                  <p:pic>
                    <p:nvPicPr>
                      <p:cNvPr id="0" name="Picture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5118272"/>
                        <a:ext cx="6934200" cy="742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3494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3: Quasi Frequency &amp; Period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4)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5387"/>
            <a:ext cx="8153400" cy="4876800"/>
          </a:xfrm>
        </p:spPr>
        <p:txBody>
          <a:bodyPr/>
          <a:lstStyle/>
          <a:p>
            <a:r>
              <a:rPr lang="en-US" sz="2400" dirty="0"/>
              <a:t>The solution to the initial value problem is: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graph of this solution, along with solution to the corresponding </a:t>
            </a:r>
            <a:r>
              <a:rPr lang="en-US" sz="2400" dirty="0" err="1"/>
              <a:t>undamped</a:t>
            </a:r>
            <a:r>
              <a:rPr lang="en-US" sz="2400" dirty="0"/>
              <a:t> problem, is given below. </a:t>
            </a:r>
          </a:p>
          <a:p>
            <a:r>
              <a:rPr lang="en-US" sz="2400" dirty="0"/>
              <a:t>The quasi frequency is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and quasi </a:t>
            </a:r>
            <a:r>
              <a:rPr lang="en-US" sz="2400" dirty="0" smtClean="0"/>
              <a:t>period is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smtClean="0"/>
              <a:t>the </a:t>
            </a:r>
            <a:r>
              <a:rPr lang="en-US" sz="2400" dirty="0" err="1" smtClean="0"/>
              <a:t>undamped</a:t>
            </a:r>
            <a:r>
              <a:rPr lang="en-US" sz="2400" dirty="0" smtClean="0"/>
              <a:t> </a:t>
            </a:r>
            <a:r>
              <a:rPr lang="en-US" sz="2400" dirty="0"/>
              <a:t>case</a:t>
            </a:r>
            <a:r>
              <a:rPr lang="en-US" sz="2800" dirty="0"/>
              <a:t>:</a:t>
            </a:r>
          </a:p>
        </p:txBody>
      </p:sp>
      <p:graphicFrame>
        <p:nvGraphicFramePr>
          <p:cNvPr id="20684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116351"/>
              </p:ext>
            </p:extLst>
          </p:nvPr>
        </p:nvGraphicFramePr>
        <p:xfrm>
          <a:off x="609600" y="1582587"/>
          <a:ext cx="79041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4" name="Equation" r:id="rId3" imgW="4660560" imgH="507960" progId="Equation.3">
                  <p:embed/>
                </p:oleObj>
              </mc:Choice>
              <mc:Fallback>
                <p:oleObj name="Equation" r:id="rId3" imgW="4660560" imgH="50796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82587"/>
                        <a:ext cx="79041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591845"/>
              </p:ext>
            </p:extLst>
          </p:nvPr>
        </p:nvGraphicFramePr>
        <p:xfrm>
          <a:off x="1066800" y="3716187"/>
          <a:ext cx="23050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5" name="Equation" r:id="rId5" imgW="1358640" imgH="241200" progId="Equation.3">
                  <p:embed/>
                </p:oleObj>
              </mc:Choice>
              <mc:Fallback>
                <p:oleObj name="Equation" r:id="rId5" imgW="135864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16187"/>
                        <a:ext cx="23050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266984"/>
              </p:ext>
            </p:extLst>
          </p:nvPr>
        </p:nvGraphicFramePr>
        <p:xfrm>
          <a:off x="1066800" y="4630587"/>
          <a:ext cx="21336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6" name="Equation" r:id="rId7" imgW="1206360" imgH="228600" progId="Equation.3">
                  <p:embed/>
                </p:oleObj>
              </mc:Choice>
              <mc:Fallback>
                <p:oleObj name="Equation" r:id="rId7" imgW="1206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30587"/>
                        <a:ext cx="21336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72259"/>
              </p:ext>
            </p:extLst>
          </p:nvPr>
        </p:nvGraphicFramePr>
        <p:xfrm>
          <a:off x="1066800" y="5544987"/>
          <a:ext cx="27098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7" name="Equation" r:id="rId9" imgW="1409400" imgH="228600" progId="Equation.3">
                  <p:embed/>
                </p:oleObj>
              </mc:Choice>
              <mc:Fallback>
                <p:oleObj name="Equation" r:id="rId9" imgW="1409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44987"/>
                        <a:ext cx="27098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8430" name="Picture 14" descr="C:\b\BOYCEALL\Art\ch03\w058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98556" y="3344711"/>
            <a:ext cx="5093043" cy="311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3: Quasi Frequency &amp; Period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4)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09550" y="1138881"/>
            <a:ext cx="8153400" cy="4876800"/>
          </a:xfrm>
        </p:spPr>
        <p:txBody>
          <a:bodyPr/>
          <a:lstStyle/>
          <a:p>
            <a:r>
              <a:rPr lang="en-US" sz="2400"/>
              <a:t>The damping coefficient is </a:t>
            </a:r>
            <a:r>
              <a:rPr lang="en-US" sz="2400" i="1">
                <a:sym typeface="Symbol" pitchFamily="18" charset="2"/>
              </a:rPr>
              <a:t></a:t>
            </a:r>
            <a:r>
              <a:rPr lang="en-US" sz="2400">
                <a:sym typeface="Symbol" pitchFamily="18" charset="2"/>
              </a:rPr>
              <a:t>  = 0.125 = 1/8, and this is 1/16 of the </a:t>
            </a:r>
            <a:r>
              <a:rPr lang="en-US" sz="2400"/>
              <a:t>critical value</a:t>
            </a:r>
          </a:p>
          <a:p>
            <a:r>
              <a:rPr lang="en-US" sz="2400"/>
              <a:t>Thus damping is small relative to mass and spring stiffness.  Nevertheless the oscillation amplitude diminishes quickly. </a:t>
            </a:r>
          </a:p>
          <a:p>
            <a:r>
              <a:rPr lang="en-US" sz="2400"/>
              <a:t>Using a solver, we find that |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)| &lt; 0.1 for </a:t>
            </a:r>
            <a:r>
              <a:rPr lang="en-US" sz="2400" i="1"/>
              <a:t>t</a:t>
            </a:r>
            <a:r>
              <a:rPr lang="en-US" sz="2400"/>
              <a:t> &gt; </a:t>
            </a:r>
            <a:r>
              <a:rPr lang="en-US" sz="2400" i="1">
                <a:sym typeface="Symbol" pitchFamily="18" charset="2"/>
              </a:rPr>
              <a:t>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ym typeface="Symbol" pitchFamily="18" charset="2"/>
              </a:rPr>
              <a:t></a:t>
            </a:r>
            <a:r>
              <a:rPr lang="en-US" sz="2400">
                <a:sym typeface="Symbol" pitchFamily="18" charset="2"/>
              </a:rPr>
              <a:t> 47.515 sec</a:t>
            </a:r>
            <a:endParaRPr lang="en-US" sz="2400" i="1">
              <a:sym typeface="Symbol" pitchFamily="18" charset="2"/>
            </a:endParaRPr>
          </a:p>
        </p:txBody>
      </p:sp>
      <p:graphicFrame>
        <p:nvGraphicFramePr>
          <p:cNvPr id="189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55498"/>
              </p:ext>
            </p:extLst>
          </p:nvPr>
        </p:nvGraphicFramePr>
        <p:xfrm>
          <a:off x="2800350" y="1519881"/>
          <a:ext cx="11430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5" name="Equation" r:id="rId3" imgW="647640" imgH="228600" progId="Equation.3">
                  <p:embed/>
                </p:oleObj>
              </mc:Choice>
              <mc:Fallback>
                <p:oleObj name="Equation" r:id="rId3" imgW="647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519881"/>
                        <a:ext cx="11430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945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294336"/>
            <a:ext cx="4800600" cy="356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11" y="1905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3: Quasi Frequency &amp; Period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4)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34589" y="990600"/>
            <a:ext cx="8153400" cy="4876800"/>
          </a:xfrm>
        </p:spPr>
        <p:txBody>
          <a:bodyPr/>
          <a:lstStyle/>
          <a:p>
            <a:r>
              <a:rPr lang="en-US" sz="2400"/>
              <a:t>To find the time at which the mass first passes through the equilibrium position, we must solve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Or more simply, solve</a:t>
            </a:r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191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094353"/>
              </p:ext>
            </p:extLst>
          </p:nvPr>
        </p:nvGraphicFramePr>
        <p:xfrm>
          <a:off x="1120389" y="1828800"/>
          <a:ext cx="40274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5" name="Equation" r:id="rId3" imgW="2374560" imgH="507960" progId="Equation.3">
                  <p:embed/>
                </p:oleObj>
              </mc:Choice>
              <mc:Fallback>
                <p:oleObj name="Equation" r:id="rId3" imgW="23745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389" y="1828800"/>
                        <a:ext cx="40274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64051"/>
              </p:ext>
            </p:extLst>
          </p:nvPr>
        </p:nvGraphicFramePr>
        <p:xfrm>
          <a:off x="785427" y="3200400"/>
          <a:ext cx="355282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6" name="Equation" r:id="rId5" imgW="2095200" imgH="888840" progId="Equation.3">
                  <p:embed/>
                </p:oleObj>
              </mc:Choice>
              <mc:Fallback>
                <p:oleObj name="Equation" r:id="rId5" imgW="2095200" imgH="8888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27" y="3200400"/>
                        <a:ext cx="355282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1501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1687512"/>
            <a:ext cx="3048000" cy="226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1502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21071" y="4174504"/>
            <a:ext cx="4241929" cy="227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986"/>
            <a:ext cx="77724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RLC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Circuit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8986"/>
            <a:ext cx="8610600" cy="5659014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amount of charge on the capacitor in an RLC circuit is </a:t>
            </a:r>
            <a:r>
              <a:rPr lang="en-US" sz="2400" dirty="0"/>
              <a:t>modeled by second order linear ODEs with constant coefficients: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 smtClean="0"/>
              <a:t>Taking the derivative </a:t>
            </a:r>
            <a:r>
              <a:rPr lang="en-US" sz="2400" dirty="0"/>
              <a:t>and noting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that 	</a:t>
            </a:r>
            <a:r>
              <a:rPr lang="en-US" sz="2400" dirty="0"/>
              <a:t>	</a:t>
            </a:r>
            <a:r>
              <a:rPr lang="en-US" sz="2400" dirty="0" smtClean="0"/>
              <a:t>, alternatively, we get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Note the mathematical similarity to the spring-mass system:</a:t>
            </a:r>
          </a:p>
          <a:p>
            <a:endParaRPr lang="en-US" sz="2400" dirty="0"/>
          </a:p>
          <a:p>
            <a:r>
              <a:rPr lang="en-US" sz="2400" dirty="0"/>
              <a:t>For more details, see </a:t>
            </a:r>
            <a:r>
              <a:rPr lang="en-US" sz="2400" dirty="0" smtClean="0"/>
              <a:t>text.</a:t>
            </a:r>
          </a:p>
          <a:p>
            <a:r>
              <a:rPr lang="en-US" sz="2400" dirty="0" smtClean="0"/>
              <a:t>In this section, we consider when there is no voltage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192519" name="Picture 7" descr="w0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33079" y="2008559"/>
            <a:ext cx="3808413" cy="1841602"/>
          </a:xfrm>
          <a:noFill/>
          <a:ln/>
        </p:spPr>
      </p:pic>
      <p:graphicFrame>
        <p:nvGraphicFramePr>
          <p:cNvPr id="192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355862"/>
              </p:ext>
            </p:extLst>
          </p:nvPr>
        </p:nvGraphicFramePr>
        <p:xfrm>
          <a:off x="569676" y="3850161"/>
          <a:ext cx="36607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5" name="Equation" r:id="rId4" imgW="1917360" imgH="634680" progId="Equation.3">
                  <p:embed/>
                </p:oleObj>
              </mc:Choice>
              <mc:Fallback>
                <p:oleObj name="Equation" r:id="rId4" imgW="191736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676" y="3850161"/>
                        <a:ext cx="36607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090112"/>
              </p:ext>
            </p:extLst>
          </p:nvPr>
        </p:nvGraphicFramePr>
        <p:xfrm>
          <a:off x="563262" y="1867970"/>
          <a:ext cx="37338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6" name="Equation" r:id="rId6" imgW="1955520" imgH="634680" progId="Equation.DSMT4">
                  <p:embed/>
                </p:oleObj>
              </mc:Choice>
              <mc:Fallback>
                <p:oleObj name="Equation" r:id="rId6" imgW="19555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62" y="1867970"/>
                        <a:ext cx="3733800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23333"/>
              </p:ext>
            </p:extLst>
          </p:nvPr>
        </p:nvGraphicFramePr>
        <p:xfrm>
          <a:off x="1143000" y="3587750"/>
          <a:ext cx="800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7" name="Equation" r:id="rId8" imgW="419040" imgH="203040" progId="Equation.DSMT4">
                  <p:embed/>
                </p:oleObj>
              </mc:Choice>
              <mc:Fallback>
                <p:oleObj name="Equation" r:id="rId8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7750"/>
                        <a:ext cx="8001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856823"/>
              </p:ext>
            </p:extLst>
          </p:nvPr>
        </p:nvGraphicFramePr>
        <p:xfrm>
          <a:off x="2133600" y="5315897"/>
          <a:ext cx="33702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8" name="Equation" r:id="rId10" imgW="1765080" imgH="203040" progId="Equation.DSMT4">
                  <p:embed/>
                </p:oleObj>
              </mc:Choice>
              <mc:Fallback>
                <p:oleObj name="Equation" r:id="rId10" imgW="1765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15897"/>
                        <a:ext cx="33702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986"/>
            <a:ext cx="77724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RLC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Circuit: critically damped example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98986"/>
            <a:ext cx="8305800" cy="5659014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 smtClean="0"/>
              <a:t>Suppose tha</a:t>
            </a:r>
            <a:r>
              <a:rPr lang="en-US" sz="2400" dirty="0" smtClean="0"/>
              <a:t>t 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find the resistance R so that the circuit is critically damped.</a:t>
            </a:r>
          </a:p>
          <a:p>
            <a:r>
              <a:rPr lang="en-US" sz="2400" dirty="0" smtClean="0"/>
              <a:t>We must have that </a:t>
            </a:r>
          </a:p>
          <a:p>
            <a:endParaRPr lang="en-US" sz="2400" dirty="0"/>
          </a:p>
          <a:p>
            <a:r>
              <a:rPr lang="en-US" sz="2400" dirty="0" smtClean="0"/>
              <a:t>Solving for R</a:t>
            </a:r>
          </a:p>
          <a:p>
            <a:endParaRPr lang="en-US" sz="2400" dirty="0" smtClean="0"/>
          </a:p>
          <a:p>
            <a:r>
              <a:rPr lang="en-US" sz="2400" dirty="0" smtClean="0"/>
              <a:t>For this amount, there will be no oscillations. Any resister with  fewer ohms, however, would have oscillations.</a:t>
            </a:r>
            <a:endParaRPr lang="en-US" sz="2400" dirty="0"/>
          </a:p>
        </p:txBody>
      </p:sp>
      <p:pic>
        <p:nvPicPr>
          <p:cNvPr id="192519" name="Picture 7" descr="w0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2187" y="872899"/>
            <a:ext cx="3808413" cy="1841602"/>
          </a:xfrm>
          <a:noFill/>
          <a:ln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96987"/>
              </p:ext>
            </p:extLst>
          </p:nvPr>
        </p:nvGraphicFramePr>
        <p:xfrm>
          <a:off x="773113" y="860425"/>
          <a:ext cx="3395662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7" name="Equation" r:id="rId4" imgW="1777680" imgH="634680" progId="Equation.DSMT4">
                  <p:embed/>
                </p:oleObj>
              </mc:Choice>
              <mc:Fallback>
                <p:oleObj name="Equation" r:id="rId4" imgW="1777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860425"/>
                        <a:ext cx="3395662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422213"/>
              </p:ext>
            </p:extLst>
          </p:nvPr>
        </p:nvGraphicFramePr>
        <p:xfrm>
          <a:off x="979488" y="2714501"/>
          <a:ext cx="35163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8" name="Equation" r:id="rId6" imgW="1841400" imgH="203040" progId="Equation.DSMT4">
                  <p:embed/>
                </p:oleObj>
              </mc:Choice>
              <mc:Fallback>
                <p:oleObj name="Equation" r:id="rId6" imgW="1841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714501"/>
                        <a:ext cx="35163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998829"/>
              </p:ext>
            </p:extLst>
          </p:nvPr>
        </p:nvGraphicFramePr>
        <p:xfrm>
          <a:off x="1524000" y="4028493"/>
          <a:ext cx="63039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9" name="Equation" r:id="rId8" imgW="3301920" imgH="228600" progId="Equation.DSMT4">
                  <p:embed/>
                </p:oleObj>
              </mc:Choice>
              <mc:Fallback>
                <p:oleObj name="Equation" r:id="rId8" imgW="3301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28493"/>
                        <a:ext cx="63039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488833"/>
              </p:ext>
            </p:extLst>
          </p:nvPr>
        </p:nvGraphicFramePr>
        <p:xfrm>
          <a:off x="2214563" y="4910138"/>
          <a:ext cx="49212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0" name="Equation" r:id="rId10" imgW="2577960" imgH="279360" progId="Equation.DSMT4">
                  <p:embed/>
                </p:oleObj>
              </mc:Choice>
              <mc:Fallback>
                <p:oleObj name="Equation" r:id="rId10" imgW="2577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910138"/>
                        <a:ext cx="49212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6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5378" y="114300"/>
            <a:ext cx="5791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Spring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Model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38401"/>
            <a:ext cx="8649730" cy="3429000"/>
          </a:xfrm>
        </p:spPr>
        <p:txBody>
          <a:bodyPr/>
          <a:lstStyle/>
          <a:p>
            <a:r>
              <a:rPr lang="en-US" sz="2400" dirty="0" smtClean="0"/>
              <a:t>Let </a:t>
            </a:r>
            <a:r>
              <a:rPr lang="en-US" sz="2400" i="1" dirty="0"/>
              <a:t>u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denote the displacement of the mass from its equilibrium position at time </a:t>
            </a:r>
            <a:r>
              <a:rPr lang="en-US" sz="2400" i="1" dirty="0"/>
              <a:t>t</a:t>
            </a:r>
            <a:r>
              <a:rPr lang="en-US" sz="2400" dirty="0"/>
              <a:t>, measured downward. </a:t>
            </a:r>
          </a:p>
          <a:p>
            <a:r>
              <a:rPr lang="en-US" sz="2400" dirty="0"/>
              <a:t>Let  </a:t>
            </a:r>
            <a:r>
              <a:rPr lang="en-US" sz="2400" i="1" dirty="0"/>
              <a:t>f</a:t>
            </a:r>
            <a:r>
              <a:rPr lang="en-US" sz="2400" dirty="0"/>
              <a:t>  be </a:t>
            </a:r>
            <a:r>
              <a:rPr lang="en-US" sz="2400" dirty="0" smtClean="0"/>
              <a:t>net </a:t>
            </a:r>
            <a:r>
              <a:rPr lang="en-US" sz="2400" dirty="0"/>
              <a:t>force acting on </a:t>
            </a:r>
            <a:r>
              <a:rPr lang="en-US" sz="2400" dirty="0" smtClean="0"/>
              <a:t>mass</a:t>
            </a:r>
            <a:r>
              <a:rPr lang="en-US" sz="2400" dirty="0"/>
              <a:t>. </a:t>
            </a:r>
            <a:r>
              <a:rPr lang="en-US" sz="2400" dirty="0" smtClean="0"/>
              <a:t>We use Newton’s </a:t>
            </a: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Law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determining </a:t>
            </a:r>
            <a:r>
              <a:rPr lang="en-US" sz="2400" i="1" dirty="0"/>
              <a:t>f</a:t>
            </a:r>
            <a:r>
              <a:rPr lang="en-US" sz="2400" dirty="0"/>
              <a:t>, there are </a:t>
            </a:r>
            <a:r>
              <a:rPr lang="en-US" sz="2400" dirty="0" smtClean="0"/>
              <a:t>3 forces </a:t>
            </a:r>
            <a:r>
              <a:rPr lang="en-US" sz="2400" dirty="0"/>
              <a:t>to consider:</a:t>
            </a:r>
          </a:p>
          <a:p>
            <a:pPr lvl="1"/>
            <a:r>
              <a:rPr lang="en-US" sz="2000" dirty="0"/>
              <a:t>Weight:              </a:t>
            </a:r>
            <a:r>
              <a:rPr lang="en-US" sz="2000" i="1" dirty="0"/>
              <a:t>w</a:t>
            </a:r>
            <a:r>
              <a:rPr lang="en-US" sz="2000" dirty="0"/>
              <a:t> = </a:t>
            </a:r>
            <a:r>
              <a:rPr lang="en-US" sz="2000" i="1" dirty="0"/>
              <a:t>mg</a:t>
            </a:r>
            <a:r>
              <a:rPr lang="en-US" sz="2000" dirty="0"/>
              <a:t>                (downward force)</a:t>
            </a:r>
            <a:endParaRPr lang="en-US" sz="2000" i="1" dirty="0"/>
          </a:p>
          <a:p>
            <a:pPr lvl="1"/>
            <a:r>
              <a:rPr lang="en-US" sz="2000" dirty="0"/>
              <a:t>Spring force:      </a:t>
            </a:r>
            <a:r>
              <a:rPr lang="en-US" sz="2000" i="1" dirty="0"/>
              <a:t>F</a:t>
            </a:r>
            <a:r>
              <a:rPr lang="en-US" sz="2000" i="1" baseline="-25000" dirty="0"/>
              <a:t>s  </a:t>
            </a:r>
            <a:r>
              <a:rPr lang="en-US" sz="2000" dirty="0"/>
              <a:t>= </a:t>
            </a:r>
            <a:r>
              <a:rPr lang="en-US" sz="2000" i="1" dirty="0"/>
              <a:t>-</a:t>
            </a:r>
            <a:r>
              <a:rPr lang="en-US" sz="2000" dirty="0"/>
              <a:t> </a:t>
            </a:r>
            <a:r>
              <a:rPr lang="en-US" sz="2000" i="1" dirty="0"/>
              <a:t>k</a:t>
            </a:r>
            <a:r>
              <a:rPr lang="en-US" sz="2000" dirty="0"/>
              <a:t>(</a:t>
            </a:r>
            <a:r>
              <a:rPr lang="en-US" sz="2000" i="1" dirty="0"/>
              <a:t>L+ u</a:t>
            </a:r>
            <a:r>
              <a:rPr lang="en-US" sz="2000" dirty="0"/>
              <a:t>)     (up or down force, see next slide)</a:t>
            </a:r>
          </a:p>
          <a:p>
            <a:pPr lvl="1"/>
            <a:r>
              <a:rPr lang="en-US" sz="2000" dirty="0"/>
              <a:t>Damping force: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d</a:t>
            </a:r>
            <a:r>
              <a:rPr lang="en-US" sz="2000" dirty="0"/>
              <a:t>(</a:t>
            </a:r>
            <a:r>
              <a:rPr lang="en-US" sz="2000" i="1" dirty="0"/>
              <a:t>t</a:t>
            </a:r>
            <a:r>
              <a:rPr lang="en-US" sz="2000" dirty="0"/>
              <a:t>)</a:t>
            </a:r>
            <a:r>
              <a:rPr lang="en-US" sz="2000" i="1" baseline="-25000" dirty="0"/>
              <a:t>  </a:t>
            </a:r>
            <a:r>
              <a:rPr lang="en-US" sz="2000" dirty="0"/>
              <a:t>= </a:t>
            </a:r>
            <a:r>
              <a:rPr lang="en-US" sz="2000" i="1" dirty="0"/>
              <a:t>-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 </a:t>
            </a:r>
            <a:r>
              <a:rPr lang="en-US" sz="2000" i="1" dirty="0"/>
              <a:t>u</a:t>
            </a:r>
            <a:r>
              <a:rPr lang="en-US" sz="2000" i="1" dirty="0">
                <a:sym typeface="Symbol" pitchFamily="18" charset="2"/>
              </a:rPr>
              <a:t> </a:t>
            </a:r>
            <a:r>
              <a:rPr lang="en-US" sz="2000" dirty="0"/>
              <a:t>(</a:t>
            </a:r>
            <a:r>
              <a:rPr lang="en-US" sz="2000" i="1" dirty="0"/>
              <a:t>t</a:t>
            </a:r>
            <a:r>
              <a:rPr lang="en-US" sz="2000" dirty="0"/>
              <a:t>)    (up or down, see following slide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117783" name="Picture 23" descr="w0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02205" y="397217"/>
            <a:ext cx="3268592" cy="1824809"/>
          </a:xfrm>
          <a:noFill/>
          <a:ln/>
        </p:spPr>
      </p:pic>
      <p:graphicFrame>
        <p:nvGraphicFramePr>
          <p:cNvPr id="1177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76824"/>
              </p:ext>
            </p:extLst>
          </p:nvPr>
        </p:nvGraphicFramePr>
        <p:xfrm>
          <a:off x="3357562" y="3657600"/>
          <a:ext cx="1666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8" name="Equation" r:id="rId4" imgW="863280" imgH="203040" progId="Equation.3">
                  <p:embed/>
                </p:oleObj>
              </mc:Choice>
              <mc:Fallback>
                <p:oleObj name="Equation" r:id="rId4" imgW="86328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2" y="3657600"/>
                        <a:ext cx="166687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103223"/>
            <a:ext cx="5702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We will study the motion of a mass when </a:t>
            </a:r>
            <a:r>
              <a:rPr lang="en-US" dirty="0" smtClean="0"/>
              <a:t>it is </a:t>
            </a:r>
            <a:r>
              <a:rPr lang="en-US" dirty="0"/>
              <a:t>initially </a:t>
            </a:r>
            <a:r>
              <a:rPr lang="en-US" dirty="0" smtClean="0"/>
              <a:t>displaced or hit (this section) or acted on by </a:t>
            </a:r>
            <a:r>
              <a:rPr lang="en-US" dirty="0"/>
              <a:t>an </a:t>
            </a:r>
            <a:r>
              <a:rPr lang="en-US" dirty="0" smtClean="0"/>
              <a:t>external </a:t>
            </a:r>
            <a:r>
              <a:rPr lang="en-US" dirty="0"/>
              <a:t>force </a:t>
            </a:r>
            <a:r>
              <a:rPr lang="en-US" dirty="0" smtClean="0"/>
              <a:t>(section 3.8).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1763"/>
            <a:ext cx="4876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Spring Model: 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 Details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8610600" cy="4113212"/>
          </a:xfrm>
        </p:spPr>
        <p:txBody>
          <a:bodyPr/>
          <a:lstStyle/>
          <a:p>
            <a:r>
              <a:rPr lang="en-US" sz="2400" dirty="0"/>
              <a:t>The spring force </a:t>
            </a:r>
            <a:r>
              <a:rPr lang="en-US" sz="2400" i="1" dirty="0"/>
              <a:t>F</a:t>
            </a:r>
            <a:r>
              <a:rPr lang="en-US" sz="2400" i="1" baseline="-25000" dirty="0"/>
              <a:t>s </a:t>
            </a:r>
            <a:r>
              <a:rPr lang="en-US" sz="2400" dirty="0"/>
              <a:t> acts to restore </a:t>
            </a:r>
            <a:r>
              <a:rPr lang="en-US" sz="2400" dirty="0" smtClean="0"/>
              <a:t>a spring </a:t>
            </a:r>
            <a:r>
              <a:rPr lang="en-US" sz="2400" dirty="0"/>
              <a:t>to </a:t>
            </a:r>
            <a:r>
              <a:rPr lang="en-US" sz="2400" dirty="0" smtClean="0"/>
              <a:t>the natural </a:t>
            </a:r>
            <a:r>
              <a:rPr lang="en-US" sz="2400" dirty="0"/>
              <a:t>position, and is proportional to </a:t>
            </a:r>
            <a:r>
              <a:rPr lang="en-US" sz="2400" i="1" dirty="0"/>
              <a:t>L</a:t>
            </a:r>
            <a:r>
              <a:rPr lang="en-US" sz="2400" dirty="0"/>
              <a:t> + </a:t>
            </a:r>
            <a:r>
              <a:rPr lang="en-US" sz="2400" i="1" dirty="0"/>
              <a:t>u</a:t>
            </a:r>
            <a:r>
              <a:rPr lang="en-US" sz="2400" dirty="0"/>
              <a:t>.  If </a:t>
            </a:r>
            <a:r>
              <a:rPr lang="en-US" sz="2400" i="1" dirty="0"/>
              <a:t>L</a:t>
            </a:r>
            <a:r>
              <a:rPr lang="en-US" sz="2400" dirty="0"/>
              <a:t> + </a:t>
            </a:r>
            <a:r>
              <a:rPr lang="en-US" sz="2400" i="1" dirty="0"/>
              <a:t>u </a:t>
            </a:r>
            <a:r>
              <a:rPr lang="en-US" sz="2400" dirty="0"/>
              <a:t>&gt; 0, then </a:t>
            </a:r>
            <a:r>
              <a:rPr lang="en-US" sz="2400" dirty="0" smtClean="0"/>
              <a:t>the spring </a:t>
            </a:r>
            <a:r>
              <a:rPr lang="en-US" sz="2400" dirty="0"/>
              <a:t>is extended and the spring force acts upward.  In this </a:t>
            </a:r>
            <a:r>
              <a:rPr lang="en-US" sz="2400" dirty="0" smtClean="0"/>
              <a:t>case: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i="1" dirty="0"/>
              <a:t>L</a:t>
            </a:r>
            <a:r>
              <a:rPr lang="en-US" sz="2400" dirty="0"/>
              <a:t> + </a:t>
            </a:r>
            <a:r>
              <a:rPr lang="en-US" sz="2400" i="1" dirty="0"/>
              <a:t>u </a:t>
            </a:r>
            <a:r>
              <a:rPr lang="en-US" sz="2400" dirty="0"/>
              <a:t>&lt; 0, </a:t>
            </a:r>
            <a:r>
              <a:rPr lang="en-US" sz="2400" dirty="0" smtClean="0"/>
              <a:t>then the </a:t>
            </a:r>
            <a:r>
              <a:rPr lang="en-US" sz="2400" dirty="0"/>
              <a:t>spring is compressed a distance of |</a:t>
            </a:r>
            <a:r>
              <a:rPr lang="en-US" sz="2400" i="1" dirty="0"/>
              <a:t>L</a:t>
            </a:r>
            <a:r>
              <a:rPr lang="en-US" sz="2400" dirty="0"/>
              <a:t> + </a:t>
            </a:r>
            <a:r>
              <a:rPr lang="en-US" sz="2400" i="1" dirty="0"/>
              <a:t>u|</a:t>
            </a:r>
            <a:r>
              <a:rPr lang="en-US" sz="2400" dirty="0"/>
              <a:t>, and the spring force acts downward.  In this case</a:t>
            </a:r>
          </a:p>
          <a:p>
            <a:endParaRPr lang="en-US" sz="2400" dirty="0"/>
          </a:p>
          <a:p>
            <a:r>
              <a:rPr lang="en-US" sz="2400" dirty="0"/>
              <a:t>In either case,</a:t>
            </a:r>
          </a:p>
        </p:txBody>
      </p:sp>
      <p:graphicFrame>
        <p:nvGraphicFramePr>
          <p:cNvPr id="19968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08685"/>
              </p:ext>
            </p:extLst>
          </p:nvPr>
        </p:nvGraphicFramePr>
        <p:xfrm>
          <a:off x="3124200" y="3186112"/>
          <a:ext cx="1789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6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186112"/>
                        <a:ext cx="17891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17391"/>
              </p:ext>
            </p:extLst>
          </p:nvPr>
        </p:nvGraphicFramePr>
        <p:xfrm>
          <a:off x="1905000" y="4329112"/>
          <a:ext cx="44592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7" name="Equation" r:id="rId5" imgW="2311200" imgH="253800" progId="Equation.3">
                  <p:embed/>
                </p:oleObj>
              </mc:Choice>
              <mc:Fallback>
                <p:oleObj name="Equation" r:id="rId5" imgW="231120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329112"/>
                        <a:ext cx="445928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33928"/>
              </p:ext>
            </p:extLst>
          </p:nvPr>
        </p:nvGraphicFramePr>
        <p:xfrm>
          <a:off x="3200400" y="5243512"/>
          <a:ext cx="1789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8" name="Equation" r:id="rId7" imgW="927000" imgH="228600" progId="Equation.3">
                  <p:embed/>
                </p:oleObj>
              </mc:Choice>
              <mc:Fallback>
                <p:oleObj name="Equation" r:id="rId7" imgW="927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43512"/>
                        <a:ext cx="17891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1802" name="Picture 10" descr="w0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0"/>
            <a:ext cx="354871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"/>
            <a:ext cx="57150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Spring Model: 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Damping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 Details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r>
              <a:rPr lang="en-US" sz="2200" dirty="0"/>
              <a:t>The damping or resistive force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</a:t>
            </a:r>
            <a:r>
              <a:rPr lang="en-US" sz="2200" dirty="0"/>
              <a:t> acts in </a:t>
            </a:r>
            <a:r>
              <a:rPr lang="en-US" sz="2200" dirty="0" smtClean="0"/>
              <a:t>the opposite </a:t>
            </a:r>
            <a:r>
              <a:rPr lang="en-US" sz="2200" dirty="0"/>
              <a:t>direction as </a:t>
            </a:r>
            <a:r>
              <a:rPr lang="en-US" sz="2200" dirty="0" smtClean="0"/>
              <a:t>the motion </a:t>
            </a:r>
            <a:r>
              <a:rPr lang="en-US" sz="2200" dirty="0"/>
              <a:t>of </a:t>
            </a:r>
            <a:r>
              <a:rPr lang="en-US" sz="2200" dirty="0" smtClean="0"/>
              <a:t>the mass</a:t>
            </a:r>
            <a:r>
              <a:rPr lang="en-US" sz="2200" dirty="0"/>
              <a:t>. </a:t>
            </a:r>
            <a:r>
              <a:rPr lang="en-US" sz="2200" dirty="0" smtClean="0"/>
              <a:t>This can </a:t>
            </a:r>
            <a:r>
              <a:rPr lang="en-US" sz="2200" dirty="0"/>
              <a:t>be complicated to </a:t>
            </a:r>
            <a:r>
              <a:rPr lang="en-US" sz="2200" dirty="0" smtClean="0"/>
              <a:t>model and must include air resistance as well as internal </a:t>
            </a:r>
            <a:r>
              <a:rPr lang="en-US" sz="2200" dirty="0"/>
              <a:t>energy </a:t>
            </a:r>
            <a:r>
              <a:rPr lang="en-US" sz="2200" dirty="0" smtClean="0"/>
              <a:t>dissipation.</a:t>
            </a:r>
          </a:p>
          <a:p>
            <a:r>
              <a:rPr lang="en-US" sz="2200" dirty="0" smtClean="0"/>
              <a:t>We simplify the model and </a:t>
            </a:r>
            <a:r>
              <a:rPr lang="en-US" sz="2200" dirty="0"/>
              <a:t>assume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</a:t>
            </a:r>
            <a:r>
              <a:rPr lang="en-US" sz="2200" dirty="0"/>
              <a:t> is proportional to </a:t>
            </a:r>
            <a:r>
              <a:rPr lang="en-US" sz="2200" dirty="0" smtClean="0"/>
              <a:t>the velocity</a:t>
            </a:r>
            <a:r>
              <a:rPr lang="en-US" sz="2200" dirty="0"/>
              <a:t>. </a:t>
            </a:r>
          </a:p>
          <a:p>
            <a:r>
              <a:rPr lang="en-US" sz="2200" dirty="0"/>
              <a:t>In particular, we find that</a:t>
            </a:r>
          </a:p>
          <a:p>
            <a:pPr lvl="1"/>
            <a:r>
              <a:rPr lang="en-US" sz="2200" dirty="0"/>
              <a:t>If </a:t>
            </a:r>
            <a:r>
              <a:rPr lang="en-US" sz="2200" i="1" dirty="0"/>
              <a:t>u</a:t>
            </a:r>
            <a:r>
              <a:rPr lang="en-US" sz="2200" i="1" dirty="0">
                <a:sym typeface="Symbol" pitchFamily="18" charset="2"/>
              </a:rPr>
              <a:t></a:t>
            </a:r>
            <a:r>
              <a:rPr lang="en-US" sz="2200" i="1" dirty="0"/>
              <a:t>  </a:t>
            </a:r>
            <a:r>
              <a:rPr lang="en-US" sz="2200" dirty="0"/>
              <a:t>&gt; 0, then </a:t>
            </a:r>
            <a:r>
              <a:rPr lang="en-US" sz="2200" i="1" dirty="0"/>
              <a:t>u</a:t>
            </a:r>
            <a:r>
              <a:rPr lang="en-US" sz="2200" dirty="0"/>
              <a:t> is increasing, so </a:t>
            </a:r>
            <a:r>
              <a:rPr lang="en-US" sz="2200" dirty="0" smtClean="0"/>
              <a:t>the mass </a:t>
            </a:r>
            <a:r>
              <a:rPr lang="en-US" sz="2200" dirty="0"/>
              <a:t>is moving downward. Thus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</a:t>
            </a:r>
            <a:r>
              <a:rPr lang="en-US" sz="2200" dirty="0"/>
              <a:t> acts upward and hence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 </a:t>
            </a:r>
            <a:r>
              <a:rPr lang="en-US" sz="2200"/>
              <a:t>= </a:t>
            </a:r>
            <a:r>
              <a:rPr lang="en-US" sz="2200" i="1" dirty="0"/>
              <a:t>−</a:t>
            </a:r>
            <a:r>
              <a:rPr lang="en-US" sz="2200" smtClean="0"/>
              <a:t> </a:t>
            </a:r>
            <a:r>
              <a:rPr lang="en-US" sz="2200" dirty="0">
                <a:sym typeface="Symbol" pitchFamily="18" charset="2"/>
              </a:rPr>
              <a:t> </a:t>
            </a:r>
            <a:r>
              <a:rPr lang="en-US" sz="2200" i="1" dirty="0"/>
              <a:t>u</a:t>
            </a:r>
            <a:r>
              <a:rPr lang="en-US" sz="2200" i="1" dirty="0">
                <a:sym typeface="Symbol" pitchFamily="18" charset="2"/>
              </a:rPr>
              <a:t></a:t>
            </a:r>
            <a:r>
              <a:rPr lang="en-US" sz="2200" dirty="0">
                <a:sym typeface="Symbol" pitchFamily="18" charset="2"/>
              </a:rPr>
              <a:t>, where</a:t>
            </a:r>
            <a:r>
              <a:rPr lang="en-US" sz="2200" i="1" dirty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</a:t>
            </a:r>
            <a:r>
              <a:rPr lang="en-US" sz="2200" dirty="0"/>
              <a:t> &gt; 0.</a:t>
            </a:r>
          </a:p>
          <a:p>
            <a:pPr lvl="1"/>
            <a:r>
              <a:rPr lang="en-US" sz="2200" dirty="0"/>
              <a:t>If </a:t>
            </a:r>
            <a:r>
              <a:rPr lang="en-US" sz="2200" i="1" dirty="0"/>
              <a:t>u</a:t>
            </a:r>
            <a:r>
              <a:rPr lang="en-US" sz="2200" i="1" dirty="0">
                <a:sym typeface="Symbol" pitchFamily="18" charset="2"/>
              </a:rPr>
              <a:t></a:t>
            </a:r>
            <a:r>
              <a:rPr lang="en-US" sz="2200" i="1" dirty="0"/>
              <a:t>  </a:t>
            </a:r>
            <a:r>
              <a:rPr lang="en-US" sz="2200" dirty="0"/>
              <a:t>&lt; 0, then </a:t>
            </a:r>
            <a:r>
              <a:rPr lang="en-US" sz="2200" i="1" dirty="0"/>
              <a:t>u</a:t>
            </a:r>
            <a:r>
              <a:rPr lang="en-US" sz="2200" dirty="0"/>
              <a:t> is decreasing, so </a:t>
            </a:r>
            <a:r>
              <a:rPr lang="en-US" sz="2200" dirty="0" smtClean="0"/>
              <a:t>the mass </a:t>
            </a:r>
            <a:r>
              <a:rPr lang="en-US" sz="2200" dirty="0"/>
              <a:t>is moving upward. Thus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</a:t>
            </a:r>
            <a:r>
              <a:rPr lang="en-US" sz="2200" dirty="0"/>
              <a:t> acts downward and hence </a:t>
            </a:r>
            <a:r>
              <a:rPr lang="en-US" sz="2200" i="1" dirty="0" err="1"/>
              <a:t>F</a:t>
            </a:r>
            <a:r>
              <a:rPr lang="en-US" sz="2200" i="1" baseline="-25000" dirty="0" err="1"/>
              <a:t>d</a:t>
            </a:r>
            <a:r>
              <a:rPr lang="en-US" sz="2200" i="1" baseline="-25000" dirty="0"/>
              <a:t>  </a:t>
            </a:r>
            <a:r>
              <a:rPr lang="en-US" sz="2200" dirty="0"/>
              <a:t>= </a:t>
            </a:r>
            <a:r>
              <a:rPr lang="en-US" sz="2200" i="1" dirty="0">
                <a:sym typeface="Symbol" pitchFamily="18" charset="2"/>
              </a:rPr>
              <a:t> </a:t>
            </a:r>
            <a:r>
              <a:rPr lang="en-US" sz="2200" i="1" dirty="0"/>
              <a:t>-</a:t>
            </a:r>
            <a:r>
              <a:rPr lang="en-US" sz="2200" dirty="0"/>
              <a:t> </a:t>
            </a:r>
            <a:r>
              <a:rPr lang="en-US" sz="2200" dirty="0">
                <a:sym typeface="Symbol" pitchFamily="18" charset="2"/>
              </a:rPr>
              <a:t> </a:t>
            </a:r>
            <a:r>
              <a:rPr lang="en-US" sz="2200" i="1" dirty="0"/>
              <a:t>u</a:t>
            </a:r>
            <a:r>
              <a:rPr lang="en-US" sz="2200" i="1" dirty="0">
                <a:sym typeface="Symbol" pitchFamily="18" charset="2"/>
              </a:rPr>
              <a:t> </a:t>
            </a:r>
            <a:r>
              <a:rPr lang="en-US" sz="2200" dirty="0">
                <a:sym typeface="Symbol" pitchFamily="18" charset="2"/>
              </a:rPr>
              <a:t>, </a:t>
            </a:r>
            <a:r>
              <a:rPr lang="en-US" sz="2200" i="1" dirty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</a:t>
            </a:r>
            <a:r>
              <a:rPr lang="en-US" sz="2200" dirty="0"/>
              <a:t> &gt; 0</a:t>
            </a:r>
            <a:r>
              <a:rPr lang="en-US" sz="2200" i="1" dirty="0">
                <a:sym typeface="Symbol" pitchFamily="18" charset="2"/>
              </a:rPr>
              <a:t>.</a:t>
            </a:r>
            <a:r>
              <a:rPr lang="en-US" sz="2200" dirty="0"/>
              <a:t> </a:t>
            </a:r>
          </a:p>
          <a:p>
            <a:r>
              <a:rPr lang="en-US" sz="2200" dirty="0"/>
              <a:t>In either case,</a:t>
            </a:r>
          </a:p>
        </p:txBody>
      </p:sp>
      <p:graphicFrame>
        <p:nvGraphicFramePr>
          <p:cNvPr id="163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97088"/>
              </p:ext>
            </p:extLst>
          </p:nvPr>
        </p:nvGraphicFramePr>
        <p:xfrm>
          <a:off x="2667000" y="5410200"/>
          <a:ext cx="2667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1" name="Equation" r:id="rId3" imgW="1447560" imgH="228600" progId="Equation.3">
                  <p:embed/>
                </p:oleObj>
              </mc:Choice>
              <mc:Fallback>
                <p:oleObj name="Equation" r:id="rId3" imgW="14475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10200"/>
                        <a:ext cx="2667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50" name="Picture 10" descr="w0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0"/>
            <a:ext cx="2778125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8"/>
            <a:ext cx="6096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Spring Model: 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Differential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Equation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16076"/>
            <a:ext cx="8001000" cy="5181600"/>
          </a:xfrm>
        </p:spPr>
        <p:txBody>
          <a:bodyPr/>
          <a:lstStyle/>
          <a:p>
            <a:r>
              <a:rPr lang="en-US" sz="2200" dirty="0"/>
              <a:t>Taking into account these forces, Newton’s Law becomes: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Recalling that </a:t>
            </a:r>
            <a:r>
              <a:rPr lang="en-US" sz="2200" i="1" dirty="0"/>
              <a:t>mg = </a:t>
            </a:r>
            <a:r>
              <a:rPr lang="en-US" sz="2200" i="1" dirty="0" err="1"/>
              <a:t>kL</a:t>
            </a:r>
            <a:r>
              <a:rPr lang="en-US" sz="2200" dirty="0"/>
              <a:t>, this equation reduces to</a:t>
            </a:r>
          </a:p>
          <a:p>
            <a:endParaRPr lang="en-US" sz="2200" dirty="0"/>
          </a:p>
          <a:p>
            <a:pPr>
              <a:buFontTx/>
              <a:buNone/>
            </a:pPr>
            <a:r>
              <a:rPr lang="en-US" sz="2200" dirty="0"/>
              <a:t>	where the constants </a:t>
            </a:r>
            <a:r>
              <a:rPr lang="en-US" sz="2200" i="1" dirty="0"/>
              <a:t>m</a:t>
            </a:r>
            <a:r>
              <a:rPr lang="en-US" sz="2200" dirty="0"/>
              <a:t>, </a:t>
            </a:r>
            <a:r>
              <a:rPr lang="en-US" sz="2200" dirty="0">
                <a:sym typeface="Symbol" pitchFamily="18" charset="2"/>
              </a:rPr>
              <a:t></a:t>
            </a:r>
            <a:r>
              <a:rPr lang="en-US" sz="2200" dirty="0"/>
              <a:t>, and </a:t>
            </a:r>
            <a:r>
              <a:rPr lang="en-US" sz="2200" i="1" dirty="0"/>
              <a:t>k </a:t>
            </a:r>
            <a:r>
              <a:rPr lang="en-US" sz="2200" dirty="0"/>
              <a:t>are positive.  </a:t>
            </a:r>
          </a:p>
          <a:p>
            <a:r>
              <a:rPr lang="en-US" sz="2200" dirty="0"/>
              <a:t>We can prescribe initial conditions also:</a:t>
            </a:r>
          </a:p>
          <a:p>
            <a:pPr>
              <a:buNone/>
            </a:pPr>
            <a:endParaRPr lang="en-US" sz="2200" dirty="0"/>
          </a:p>
          <a:p>
            <a:r>
              <a:rPr lang="en-US" sz="2200" dirty="0"/>
              <a:t>It follows from Theorem 3.2.1 that there is a unique solution to this initial value problem.  Physically, if </a:t>
            </a:r>
            <a:r>
              <a:rPr lang="en-US" sz="2200" dirty="0" smtClean="0"/>
              <a:t>the mass </a:t>
            </a:r>
            <a:r>
              <a:rPr lang="en-US" sz="2200" dirty="0"/>
              <a:t>is set in motion with a given initial displacement and velocity, then its position is uniquely determined at all future times. </a:t>
            </a:r>
          </a:p>
        </p:txBody>
      </p:sp>
      <p:graphicFrame>
        <p:nvGraphicFramePr>
          <p:cNvPr id="154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70708"/>
              </p:ext>
            </p:extLst>
          </p:nvPr>
        </p:nvGraphicFramePr>
        <p:xfrm>
          <a:off x="1784350" y="1973263"/>
          <a:ext cx="40497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4" name="Equation" r:id="rId3" imgW="2171520" imgH="482400" progId="Equation.DSMT4">
                  <p:embed/>
                </p:oleObj>
              </mc:Choice>
              <mc:Fallback>
                <p:oleObj name="Equation" r:id="rId3" imgW="217152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1973263"/>
                        <a:ext cx="40497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323960"/>
              </p:ext>
            </p:extLst>
          </p:nvPr>
        </p:nvGraphicFramePr>
        <p:xfrm>
          <a:off x="1938338" y="3292475"/>
          <a:ext cx="3286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5" name="Equation" r:id="rId5" imgW="1701720" imgH="203040" progId="Equation.DSMT4">
                  <p:embed/>
                </p:oleObj>
              </mc:Choice>
              <mc:Fallback>
                <p:oleObj name="Equation" r:id="rId5" imgW="17017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3292475"/>
                        <a:ext cx="32861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502379"/>
              </p:ext>
            </p:extLst>
          </p:nvPr>
        </p:nvGraphicFramePr>
        <p:xfrm>
          <a:off x="2209800" y="4435476"/>
          <a:ext cx="2438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6" name="Equation" r:id="rId7" imgW="1269720" imgH="228600" progId="Equation.3">
                  <p:embed/>
                </p:oleObj>
              </mc:Choice>
              <mc:Fallback>
                <p:oleObj name="Equation" r:id="rId7" imgW="12697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35476"/>
                        <a:ext cx="2438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638" name="Picture 14" descr="w05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76200"/>
            <a:ext cx="2778125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 (damped): 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Coefficients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of 2)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067800" cy="5562600"/>
          </a:xfrm>
        </p:spPr>
        <p:txBody>
          <a:bodyPr/>
          <a:lstStyle/>
          <a:p>
            <a:r>
              <a:rPr lang="en-US" sz="2200" dirty="0"/>
              <a:t>A 4 lb mass stretches a spring 2". The mass is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 displaced an </a:t>
            </a:r>
            <a:r>
              <a:rPr lang="en-US" sz="2200" dirty="0"/>
              <a:t>additional 6" and then released</a:t>
            </a:r>
            <a:r>
              <a:rPr lang="en-US" sz="2200" dirty="0" smtClean="0"/>
              <a:t>;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and is </a:t>
            </a:r>
            <a:r>
              <a:rPr lang="en-US" sz="2200" dirty="0"/>
              <a:t>in a medium that exerts a viscous resistance of 6 lb when </a:t>
            </a:r>
            <a:r>
              <a:rPr lang="en-US" sz="2200" dirty="0" smtClean="0"/>
              <a:t>mass has a 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velocity of 3 </a:t>
            </a:r>
            <a:r>
              <a:rPr lang="en-US" sz="2200" dirty="0"/>
              <a:t>ft/sec. </a:t>
            </a:r>
            <a:r>
              <a:rPr lang="en-US" sz="2200" dirty="0" smtClean="0"/>
              <a:t>Formulate </a:t>
            </a:r>
            <a:r>
              <a:rPr lang="en-US" sz="2200" dirty="0"/>
              <a:t>the IVP that </a:t>
            </a:r>
            <a:r>
              <a:rPr lang="en-US" sz="2200" dirty="0" smtClean="0"/>
              <a:t>governs the </a:t>
            </a:r>
            <a:r>
              <a:rPr lang="en-US" sz="2200" dirty="0"/>
              <a:t>motion of this mass</a:t>
            </a:r>
            <a:r>
              <a:rPr lang="en-US" sz="2200" dirty="0" smtClean="0"/>
              <a:t>:</a:t>
            </a:r>
            <a:endParaRPr lang="en-US" sz="2200" dirty="0"/>
          </a:p>
          <a:p>
            <a:r>
              <a:rPr lang="en-US" sz="2200" dirty="0"/>
              <a:t>Find </a:t>
            </a:r>
            <a:r>
              <a:rPr lang="en-US" sz="2200" i="1" dirty="0"/>
              <a:t>m</a:t>
            </a:r>
            <a:r>
              <a:rPr lang="en-US" sz="2200" dirty="0"/>
              <a:t>:</a:t>
            </a:r>
          </a:p>
          <a:p>
            <a:endParaRPr lang="en-US" sz="2200" dirty="0"/>
          </a:p>
          <a:p>
            <a:r>
              <a:rPr lang="en-US" sz="2200" dirty="0"/>
              <a:t>Find </a:t>
            </a:r>
            <a:r>
              <a:rPr lang="en-US" sz="2200" i="1" dirty="0">
                <a:sym typeface="Symbol" pitchFamily="18" charset="2"/>
              </a:rPr>
              <a:t></a:t>
            </a:r>
            <a:r>
              <a:rPr lang="en-US" sz="2200" dirty="0">
                <a:sym typeface="Symbol" pitchFamily="18" charset="2"/>
              </a:rPr>
              <a:t> :</a:t>
            </a:r>
          </a:p>
          <a:p>
            <a:endParaRPr lang="en-US" sz="2200" dirty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Convert </a:t>
            </a:r>
            <a:r>
              <a:rPr lang="en-US" sz="2200" dirty="0" smtClean="0"/>
              <a:t>2" to 1/6 </a:t>
            </a:r>
            <a:r>
              <a:rPr lang="en-US" sz="2200" dirty="0" err="1" smtClean="0"/>
              <a:t>ft</a:t>
            </a:r>
            <a:r>
              <a:rPr lang="en-US" sz="2200" dirty="0" smtClean="0"/>
              <a:t> and f</a:t>
            </a:r>
            <a:r>
              <a:rPr lang="en-US" sz="2200" dirty="0" smtClean="0">
                <a:sym typeface="Symbol" pitchFamily="18" charset="2"/>
              </a:rPr>
              <a:t>ind </a:t>
            </a:r>
            <a:r>
              <a:rPr lang="en-US" sz="2200" i="1" dirty="0">
                <a:sym typeface="Symbol" pitchFamily="18" charset="2"/>
              </a:rPr>
              <a:t>k</a:t>
            </a:r>
            <a:r>
              <a:rPr lang="en-US" sz="2200" dirty="0">
                <a:sym typeface="Symbol" pitchFamily="18" charset="2"/>
              </a:rPr>
              <a:t>:</a:t>
            </a:r>
            <a:r>
              <a:rPr lang="en-US" sz="2400" dirty="0">
                <a:sym typeface="Symbol" pitchFamily="18" charset="2"/>
              </a:rPr>
              <a:t> </a:t>
            </a:r>
            <a:endParaRPr lang="en-US" sz="2400" dirty="0"/>
          </a:p>
        </p:txBody>
      </p:sp>
      <p:graphicFrame>
        <p:nvGraphicFramePr>
          <p:cNvPr id="155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963645"/>
              </p:ext>
            </p:extLst>
          </p:nvPr>
        </p:nvGraphicFramePr>
        <p:xfrm>
          <a:off x="1524000" y="2967674"/>
          <a:ext cx="58562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5" name="Equation" r:id="rId3" imgW="3429000" imgH="419040" progId="Equation.DSMT4">
                  <p:embed/>
                </p:oleObj>
              </mc:Choice>
              <mc:Fallback>
                <p:oleObj name="Equation" r:id="rId3" imgW="342900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67674"/>
                        <a:ext cx="5856287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782533"/>
              </p:ext>
            </p:extLst>
          </p:nvPr>
        </p:nvGraphicFramePr>
        <p:xfrm>
          <a:off x="1524000" y="3694000"/>
          <a:ext cx="43005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6" name="Equation" r:id="rId5" imgW="2527200" imgH="393480" progId="Equation.3">
                  <p:embed/>
                </p:oleObj>
              </mc:Choice>
              <mc:Fallback>
                <p:oleObj name="Equation" r:id="rId5" imgW="25272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94000"/>
                        <a:ext cx="430053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97034"/>
              </p:ext>
            </p:extLst>
          </p:nvPr>
        </p:nvGraphicFramePr>
        <p:xfrm>
          <a:off x="1524000" y="4814573"/>
          <a:ext cx="54213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7" name="Equation" r:id="rId7" imgW="3263760" imgH="431640" progId="Equation.DSMT4">
                  <p:embed/>
                </p:oleObj>
              </mc:Choice>
              <mc:Fallback>
                <p:oleObj name="Equation" r:id="rId7" imgW="326376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14573"/>
                        <a:ext cx="54213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665" name="Picture 17" descr="w05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38837" y="105500"/>
            <a:ext cx="3128963" cy="174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400"/>
            <a:ext cx="5943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(damped):  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IVP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3500" y="1168400"/>
            <a:ext cx="8089900" cy="5384800"/>
          </a:xfrm>
        </p:spPr>
        <p:txBody>
          <a:bodyPr/>
          <a:lstStyle/>
          <a:p>
            <a:r>
              <a:rPr lang="en-US" sz="2200" dirty="0"/>
              <a:t>Thus our differential equation becomes</a:t>
            </a:r>
          </a:p>
          <a:p>
            <a:endParaRPr lang="en-US" sz="2200" dirty="0" smtClean="0">
              <a:sym typeface="Symbol" pitchFamily="18" charset="2"/>
            </a:endParaRPr>
          </a:p>
          <a:p>
            <a:endParaRPr lang="en-US" sz="22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800" dirty="0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sz="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800" dirty="0" smtClean="0">
                <a:sym typeface="Symbol" pitchFamily="18" charset="2"/>
              </a:rPr>
              <a:t>	</a:t>
            </a:r>
            <a:r>
              <a:rPr lang="en-US" sz="2200" dirty="0" smtClean="0">
                <a:sym typeface="Symbol" pitchFamily="18" charset="2"/>
              </a:rPr>
              <a:t>and </a:t>
            </a:r>
            <a:r>
              <a:rPr lang="en-US" sz="2200" dirty="0">
                <a:sym typeface="Symbol" pitchFamily="18" charset="2"/>
              </a:rPr>
              <a:t>hence the initial value problem can be written as</a:t>
            </a:r>
          </a:p>
          <a:p>
            <a:pPr>
              <a:buFontTx/>
              <a:buNone/>
            </a:pPr>
            <a:endParaRPr lang="en-US" sz="22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200" dirty="0">
              <a:sym typeface="Symbol" pitchFamily="18" charset="2"/>
            </a:endParaRPr>
          </a:p>
          <a:p>
            <a:pPr>
              <a:buFontTx/>
              <a:buNone/>
            </a:pPr>
            <a:endParaRPr lang="en-US" sz="2200" dirty="0"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ym typeface="Symbol" pitchFamily="18" charset="2"/>
              </a:rPr>
              <a:t>This problem can be solved using </a:t>
            </a:r>
            <a:r>
              <a:rPr lang="en-US" sz="2200" dirty="0" smtClean="0">
                <a:sym typeface="Symbol" pitchFamily="18" charset="2"/>
              </a:rPr>
              <a:t>the</a:t>
            </a:r>
            <a:endParaRPr lang="en-US" sz="2200" dirty="0">
              <a:sym typeface="Symbol" pitchFamily="18" charset="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dirty="0">
                <a:sym typeface="Symbol" pitchFamily="18" charset="2"/>
              </a:rPr>
              <a:t>	methods of </a:t>
            </a:r>
            <a:r>
              <a:rPr lang="en-US" sz="2200" dirty="0" smtClean="0">
                <a:sym typeface="Symbol" pitchFamily="18" charset="2"/>
              </a:rPr>
              <a:t>section 3.3 and yields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dirty="0">
                <a:sym typeface="Symbol" pitchFamily="18" charset="2"/>
              </a:rPr>
              <a:t>	</a:t>
            </a:r>
            <a:r>
              <a:rPr lang="en-US" sz="2200" dirty="0" smtClean="0">
                <a:sym typeface="Symbol" pitchFamily="18" charset="2"/>
              </a:rPr>
              <a:t>the solution</a:t>
            </a:r>
          </a:p>
          <a:p>
            <a:pPr>
              <a:buFontTx/>
              <a:buNone/>
            </a:pPr>
            <a:r>
              <a:rPr lang="en-US" sz="2200" dirty="0" smtClean="0">
                <a:sym typeface="Symbol" pitchFamily="18" charset="2"/>
              </a:rPr>
              <a:t> </a:t>
            </a:r>
            <a:endParaRPr lang="en-US" sz="2200" dirty="0"/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757218"/>
              </p:ext>
            </p:extLst>
          </p:nvPr>
        </p:nvGraphicFramePr>
        <p:xfrm>
          <a:off x="1206500" y="1646238"/>
          <a:ext cx="317341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4" name="Equation" r:id="rId3" imgW="1676160" imgH="609480" progId="Equation.DSMT4">
                  <p:embed/>
                </p:oleObj>
              </mc:Choice>
              <mc:Fallback>
                <p:oleObj name="Equation" r:id="rId3" imgW="1676160" imgH="609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646238"/>
                        <a:ext cx="3173413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08845"/>
              </p:ext>
            </p:extLst>
          </p:nvPr>
        </p:nvGraphicFramePr>
        <p:xfrm>
          <a:off x="990600" y="3324225"/>
          <a:ext cx="3200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5" name="Equation" r:id="rId5" imgW="1701720" imgH="558720" progId="Equation.3">
                  <p:embed/>
                </p:oleObj>
              </mc:Choice>
              <mc:Fallback>
                <p:oleObj name="Equation" r:id="rId5" imgW="1701720" imgH="558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24225"/>
                        <a:ext cx="32004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876" name="Picture 12" descr="w05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18322" y="679718"/>
            <a:ext cx="3462918" cy="193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48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09371"/>
              </p:ext>
            </p:extLst>
          </p:nvPr>
        </p:nvGraphicFramePr>
        <p:xfrm>
          <a:off x="141288" y="5359400"/>
          <a:ext cx="4483100" cy="66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6" name="Equation" r:id="rId8" imgW="2641320" imgH="393480" progId="Equation.3">
                  <p:embed/>
                </p:oleObj>
              </mc:Choice>
              <mc:Fallback>
                <p:oleObj name="Equation" r:id="rId8" imgW="26413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5359400"/>
                        <a:ext cx="4483100" cy="6654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 rotWithShape="1">
          <a:blip r:embed="rId10"/>
          <a:srcRect t="31868"/>
          <a:stretch/>
        </p:blipFill>
        <p:spPr bwMode="auto">
          <a:xfrm>
            <a:off x="4800600" y="3324225"/>
            <a:ext cx="4191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8" y="381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Spring Model: </a:t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Undamped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of 4)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534400" cy="3505200"/>
          </a:xfrm>
        </p:spPr>
        <p:txBody>
          <a:bodyPr/>
          <a:lstStyle/>
          <a:p>
            <a:r>
              <a:rPr lang="en-US" sz="2400" dirty="0"/>
              <a:t>Recall our differential equation for spring motion:</a:t>
            </a:r>
          </a:p>
          <a:p>
            <a:endParaRPr lang="en-US" sz="2400" dirty="0"/>
          </a:p>
          <a:p>
            <a:r>
              <a:rPr lang="en-US" sz="2400" dirty="0"/>
              <a:t>Suppose there is </a:t>
            </a:r>
            <a:r>
              <a:rPr lang="en-US" sz="2400" dirty="0" smtClean="0"/>
              <a:t>no </a:t>
            </a:r>
            <a:r>
              <a:rPr lang="en-US" sz="2400" dirty="0"/>
              <a:t>damping. Then </a:t>
            </a:r>
            <a:r>
              <a:rPr lang="en-US" sz="2400" dirty="0" smtClean="0">
                <a:sym typeface="Symbol" pitchFamily="18" charset="2"/>
              </a:rPr>
              <a:t></a:t>
            </a:r>
            <a:r>
              <a:rPr lang="en-US" sz="2400" dirty="0" smtClean="0"/>
              <a:t> </a:t>
            </a:r>
            <a:r>
              <a:rPr lang="en-US" sz="2400" dirty="0"/>
              <a:t>= 0, and our </a:t>
            </a:r>
            <a:r>
              <a:rPr lang="en-US" sz="2400" dirty="0" smtClean="0"/>
              <a:t>equation is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general solution to this equation </a:t>
            </a:r>
            <a:r>
              <a:rPr lang="en-US" sz="2400" dirty="0" smtClean="0"/>
              <a:t>is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where</a:t>
            </a:r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190940"/>
              </p:ext>
            </p:extLst>
          </p:nvPr>
        </p:nvGraphicFramePr>
        <p:xfrm>
          <a:off x="2673178" y="2286247"/>
          <a:ext cx="2438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4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178" y="2286247"/>
                        <a:ext cx="24384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67307"/>
              </p:ext>
            </p:extLst>
          </p:nvPr>
        </p:nvGraphicFramePr>
        <p:xfrm>
          <a:off x="1890713" y="1362075"/>
          <a:ext cx="32893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5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1362075"/>
                        <a:ext cx="32893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296983"/>
              </p:ext>
            </p:extLst>
          </p:nvPr>
        </p:nvGraphicFramePr>
        <p:xfrm>
          <a:off x="427252" y="3101889"/>
          <a:ext cx="41179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6" name="Equation" r:id="rId7" imgW="2019240" imgH="228600" progId="Equation.DSMT4">
                  <p:embed/>
                </p:oleObj>
              </mc:Choice>
              <mc:Fallback>
                <p:oleObj name="Equation" r:id="rId7" imgW="20192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52" y="3101889"/>
                        <a:ext cx="41179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5900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41108" y="3523370"/>
            <a:ext cx="4450492" cy="328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44090"/>
              </p:ext>
            </p:extLst>
          </p:nvPr>
        </p:nvGraphicFramePr>
        <p:xfrm>
          <a:off x="1677623" y="3843878"/>
          <a:ext cx="1414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7" name="Equation" r:id="rId10" imgW="787320" imgH="253800" progId="Equation.3">
                  <p:embed/>
                </p:oleObj>
              </mc:Choice>
              <mc:Fallback>
                <p:oleObj name="Equation" r:id="rId10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623" y="3843878"/>
                        <a:ext cx="14144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1517</Words>
  <Application>Microsoft Office PowerPoint</Application>
  <PresentationFormat>On-screen Show (4:3)</PresentationFormat>
  <Paragraphs>253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Symbol</vt:lpstr>
      <vt:lpstr>Times</vt:lpstr>
      <vt:lpstr>Times New Roman</vt:lpstr>
      <vt:lpstr>Wingdings</vt:lpstr>
      <vt:lpstr>Office Theme</vt:lpstr>
      <vt:lpstr>Equation</vt:lpstr>
      <vt:lpstr>MathType 5.0 Equation</vt:lpstr>
      <vt:lpstr>Boyce/DiPrima 10th ed, Ch 3.7: Mechanical &amp; Electrical Vibrations  Elementary Differential Equations and Boundary Value Problems, 10th edition, by William E. Boyce and Richard C. DiPrima, ©2013 by John Wiley &amp; Sons, Inc.</vt:lpstr>
      <vt:lpstr>Spring – Mass System</vt:lpstr>
      <vt:lpstr>General Spring Model </vt:lpstr>
      <vt:lpstr>General Spring Model:   Spring Force Details</vt:lpstr>
      <vt:lpstr>General Spring Model:   Damping Force Details</vt:lpstr>
      <vt:lpstr>General Spring Model:   Differential Equation</vt:lpstr>
      <vt:lpstr>Example 1 (damped):  Find Coefficients (1 of 2)</vt:lpstr>
      <vt:lpstr>Example 1 (damped):   Find IVP  (2 of 2)</vt:lpstr>
      <vt:lpstr>Spring Model:   Undamped (1 of 4)</vt:lpstr>
      <vt:lpstr>Spring Model:   Undamped (2 of 4)</vt:lpstr>
      <vt:lpstr>Spring Model:   Undamped (3 of 4)</vt:lpstr>
      <vt:lpstr>Spring Model:   Undamped (4 of 4)</vt:lpstr>
      <vt:lpstr>Example 2 (undamped): Find IVP  (1 of 3)</vt:lpstr>
      <vt:lpstr>Example 2 (undamped): Find Sol’n  (2 of 3)</vt:lpstr>
      <vt:lpstr>Example 2 (undamped):  Find Period, Amplitude, Phase  (3 of 3)</vt:lpstr>
      <vt:lpstr>Spring Model: Damped (1 of 8)</vt:lpstr>
      <vt:lpstr>Spring Model: Small Damping  (2 of 8)</vt:lpstr>
      <vt:lpstr>Small Damping: Quasi Frequency  (3 of 8)</vt:lpstr>
      <vt:lpstr>Small Damping: Quasi Period  (4 of 8)</vt:lpstr>
      <vt:lpstr>Small Damping:  Neglecting Damping for Small  2/4km   (5 of 8)</vt:lpstr>
      <vt:lpstr>Damping: Frequency, Period   (6 of 8)</vt:lpstr>
      <vt:lpstr>Spring Model: Critical Damping Value  (7 of 8)</vt:lpstr>
      <vt:lpstr>Spring Model: Characterization of Vibration  (8 of 8)</vt:lpstr>
      <vt:lpstr>Example 3: underdamped IVP (1 of 4)</vt:lpstr>
      <vt:lpstr>Example 3: Quasi Frequency &amp; Period   (2 of 4)</vt:lpstr>
      <vt:lpstr>Example 3: Quasi Frequency &amp; Period   (3 of 4)</vt:lpstr>
      <vt:lpstr>Example 3: Quasi Frequency &amp; Period   (4 of 4)</vt:lpstr>
      <vt:lpstr>RLC Circuit</vt:lpstr>
      <vt:lpstr>RLC Circuit: critically damped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826</cp:revision>
  <cp:lastPrinted>1601-01-01T00:00:00Z</cp:lastPrinted>
  <dcterms:created xsi:type="dcterms:W3CDTF">2001-08-11T18:03:30Z</dcterms:created>
  <dcterms:modified xsi:type="dcterms:W3CDTF">2013-10-28T11:55:35Z</dcterms:modified>
</cp:coreProperties>
</file>