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5"/>
  </p:handoutMasterIdLst>
  <p:sldIdLst>
    <p:sldId id="304" r:id="rId2"/>
    <p:sldId id="342" r:id="rId3"/>
    <p:sldId id="329" r:id="rId4"/>
    <p:sldId id="311" r:id="rId5"/>
    <p:sldId id="338" r:id="rId6"/>
    <p:sldId id="331" r:id="rId7"/>
    <p:sldId id="340" r:id="rId8"/>
    <p:sldId id="334" r:id="rId9"/>
    <p:sldId id="335" r:id="rId10"/>
    <p:sldId id="339" r:id="rId11"/>
    <p:sldId id="337" r:id="rId12"/>
    <p:sldId id="344" r:id="rId13"/>
    <p:sldId id="343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7" autoAdjust="0"/>
    <p:restoredTop sz="94660" autoAdjust="0"/>
  </p:normalViewPr>
  <p:slideViewPr>
    <p:cSldViewPr>
      <p:cViewPr varScale="1">
        <p:scale>
          <a:sx n="65" d="100"/>
          <a:sy n="65" d="100"/>
        </p:scale>
        <p:origin x="6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4E320A-C843-4969-A22A-15C73FDD5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2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5E4-C3FB-4E9A-A934-B0C38C52F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6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1A77-244E-45C1-A7BB-F998BF2F0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7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70E3-BA77-4FC6-A66A-8C116026D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FF0EFD-7EF5-4651-A570-689321255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069F0C-B1B9-4926-AEF9-C91F8FCEA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8D08-FD58-449E-A940-CBE6C196B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2BE1-9E2D-4B8C-B5A6-A8B812000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8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F89D-E0BB-4B1A-8B6F-879C02671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6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1915-621A-417B-A81A-200239F5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01B2-1604-459A-9975-A7FC003C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5543-5EB2-4FAF-AD8C-26117C51D3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F090-18B5-43F8-B36C-CAAE8509E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0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9162-3AF5-4978-BF97-41BF21727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9BA46-FD11-4749-BF11-7664B157D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26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26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2600" b="1" baseline="300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26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3.5: </a:t>
            </a:r>
            <a:r>
              <a:rPr lang="en-US" sz="26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Nonhomogeneous </a:t>
            </a:r>
            <a:r>
              <a:rPr lang="en-US" sz="26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Equations;Method</a:t>
            </a:r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of Undetermined </a:t>
            </a:r>
            <a:r>
              <a:rPr lang="en-US" sz="26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Coefficients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Elementary Differential Equations and Boundary Value Problems, 10</a:t>
            </a:r>
            <a:r>
              <a:rPr lang="en-US" sz="10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 edition, by William E. Boyce and Richard C. </a:t>
            </a:r>
            <a:r>
              <a:rPr lang="en-US" sz="1000" dirty="0" err="1" smtClean="0">
                <a:solidFill>
                  <a:schemeClr val="tx2"/>
                </a:solidFill>
                <a:latin typeface="+mn-lt"/>
              </a:rPr>
              <a:t>DiPrima</a:t>
            </a: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, ©2013 by John Wiley &amp; Sons, Inc.</a:t>
            </a:r>
            <a:endParaRPr lang="en-US" sz="10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8153400" cy="4113213"/>
          </a:xfrm>
        </p:spPr>
        <p:txBody>
          <a:bodyPr/>
          <a:lstStyle/>
          <a:p>
            <a:r>
              <a:rPr lang="en-US" sz="2400" dirty="0"/>
              <a:t>Recall the</a:t>
            </a:r>
            <a:r>
              <a:rPr lang="en-US" sz="2400" b="1" dirty="0"/>
              <a:t> </a:t>
            </a:r>
            <a:r>
              <a:rPr lang="en-US" sz="2400" dirty="0" err="1"/>
              <a:t>nonhomogeneous</a:t>
            </a:r>
            <a:r>
              <a:rPr lang="en-US" sz="2400" dirty="0"/>
              <a:t> equation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q,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  <a:r>
              <a:rPr lang="en-US" sz="2400" dirty="0"/>
              <a:t> are continuous functions on an open interval </a:t>
            </a:r>
            <a:r>
              <a:rPr lang="en-US" sz="2400" i="1" dirty="0"/>
              <a:t>I</a:t>
            </a:r>
            <a:r>
              <a:rPr lang="en-US" sz="2400" dirty="0"/>
              <a:t>.</a:t>
            </a:r>
          </a:p>
          <a:p>
            <a:r>
              <a:rPr lang="en-US" sz="2400" dirty="0"/>
              <a:t>The associated homogeneous equation is</a:t>
            </a:r>
          </a:p>
          <a:p>
            <a:endParaRPr lang="en-US" sz="2400" dirty="0"/>
          </a:p>
          <a:p>
            <a:r>
              <a:rPr lang="en-US" sz="2400" dirty="0"/>
              <a:t>In this section we will learn the method of undetermined coefficients to solve the </a:t>
            </a:r>
            <a:r>
              <a:rPr lang="en-US" sz="2400" dirty="0" err="1"/>
              <a:t>nonhomogeneous</a:t>
            </a:r>
            <a:r>
              <a:rPr lang="en-US" sz="2400" dirty="0"/>
              <a:t> equation, which relies on knowing solutions to </a:t>
            </a:r>
            <a:r>
              <a:rPr lang="en-US" sz="2400" dirty="0" smtClean="0"/>
              <a:t>the homogeneous </a:t>
            </a:r>
            <a:r>
              <a:rPr lang="en-US" sz="2400" dirty="0"/>
              <a:t>equation.</a:t>
            </a:r>
            <a:endParaRPr lang="en-US" sz="2800" dirty="0"/>
          </a:p>
        </p:txBody>
      </p:sp>
      <p:graphicFrame>
        <p:nvGraphicFramePr>
          <p:cNvPr id="74776" name="Object 2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3581400"/>
          <a:ext cx="27463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Equation" r:id="rId3" imgW="1384200" imgH="203040" progId="Equation.3">
                  <p:embed/>
                </p:oleObj>
              </mc:Choice>
              <mc:Fallback>
                <p:oleObj name="Equation" r:id="rId3" imgW="1384200" imgH="2030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27463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5" name="Object 23"/>
          <p:cNvGraphicFramePr>
            <a:graphicFrameLocks noChangeAspect="1"/>
          </p:cNvGraphicFramePr>
          <p:nvPr/>
        </p:nvGraphicFramePr>
        <p:xfrm>
          <a:off x="2209800" y="2274888"/>
          <a:ext cx="31115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6" name="Equation" r:id="rId5" imgW="1562040" imgH="203040" progId="Equation.3">
                  <p:embed/>
                </p:oleObj>
              </mc:Choice>
              <mc:Fallback>
                <p:oleObj name="Equation" r:id="rId5" imgW="156204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74888"/>
                        <a:ext cx="311150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806" y="11112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 First Attempt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2)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227806" y="990600"/>
            <a:ext cx="8001000" cy="5867400"/>
          </a:xfrm>
        </p:spPr>
        <p:txBody>
          <a:bodyPr>
            <a:normAutofit/>
          </a:bodyPr>
          <a:lstStyle/>
          <a:p>
            <a:r>
              <a:rPr lang="en-US" sz="2400" dirty="0"/>
              <a:t>Consider the </a:t>
            </a:r>
            <a:r>
              <a:rPr lang="en-US" sz="2400" dirty="0" err="1"/>
              <a:t>nonhomogeneous</a:t>
            </a:r>
            <a:r>
              <a:rPr lang="en-US" sz="2400" dirty="0"/>
              <a:t> equation</a:t>
            </a:r>
          </a:p>
          <a:p>
            <a:endParaRPr lang="en-US" sz="2400" dirty="0"/>
          </a:p>
          <a:p>
            <a:r>
              <a:rPr lang="en-US" sz="2400" dirty="0"/>
              <a:t>We seek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/>
              <a:t>satisfying this equation.  We begin with</a:t>
            </a:r>
          </a:p>
          <a:p>
            <a:endParaRPr lang="en-US" sz="2400" dirty="0"/>
          </a:p>
          <a:p>
            <a:r>
              <a:rPr lang="en-US" sz="2400" dirty="0"/>
              <a:t>Substituting these derivatives into differential equation</a:t>
            </a:r>
            <a:r>
              <a:rPr lang="en-US" sz="2400" dirty="0" smtClean="0"/>
              <a:t>,</a:t>
            </a:r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2400" dirty="0" smtClean="0"/>
              <a:t>Since the left side of the above equation is always 0, no value of A can be found to make		   a solution to the </a:t>
            </a:r>
            <a:r>
              <a:rPr lang="en-US" sz="2400" dirty="0" err="1" smtClean="0"/>
              <a:t>nonhomogeneous</a:t>
            </a:r>
            <a:r>
              <a:rPr lang="en-US" sz="2400" dirty="0" smtClean="0"/>
              <a:t> equation.</a:t>
            </a:r>
          </a:p>
          <a:p>
            <a:r>
              <a:rPr lang="en-US" sz="2400" dirty="0" smtClean="0"/>
              <a:t>Recall that </a:t>
            </a:r>
            <a:r>
              <a:rPr lang="en-US" sz="2400" dirty="0" smtClean="0"/>
              <a:t>the solution of the corresponding homogeneous </a:t>
            </a:r>
            <a:r>
              <a:rPr lang="en-US" sz="2400" dirty="0" smtClean="0"/>
              <a:t>equation is </a:t>
            </a:r>
          </a:p>
          <a:p>
            <a:endParaRPr lang="en-US" sz="2400" dirty="0"/>
          </a:p>
          <a:p>
            <a:r>
              <a:rPr lang="en-US" sz="2400" dirty="0" smtClean="0"/>
              <a:t>So the homogeneous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is “interfering” with our attempt to find a particular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16179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649842"/>
              </p:ext>
            </p:extLst>
          </p:nvPr>
        </p:nvGraphicFramePr>
        <p:xfrm>
          <a:off x="2132806" y="1447800"/>
          <a:ext cx="24177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7" name="Equation" r:id="rId3" imgW="1244520" imgH="203040" progId="Equation.3">
                  <p:embed/>
                </p:oleObj>
              </mc:Choice>
              <mc:Fallback>
                <p:oleObj name="Equation" r:id="rId3" imgW="124452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806" y="1447800"/>
                        <a:ext cx="241776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329363"/>
              </p:ext>
            </p:extLst>
          </p:nvPr>
        </p:nvGraphicFramePr>
        <p:xfrm>
          <a:off x="1357313" y="2305050"/>
          <a:ext cx="4597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8" name="Equation" r:id="rId5" imgW="2565360" imgH="291960" progId="Equation.DSMT4">
                  <p:embed/>
                </p:oleObj>
              </mc:Choice>
              <mc:Fallback>
                <p:oleObj name="Equation" r:id="rId5" imgW="2565360" imgH="2919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305050"/>
                        <a:ext cx="45974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316097"/>
              </p:ext>
            </p:extLst>
          </p:nvPr>
        </p:nvGraphicFramePr>
        <p:xfrm>
          <a:off x="2132806" y="3200400"/>
          <a:ext cx="26066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9" name="Equation" r:id="rId7" imgW="1511280" imgH="203040" progId="Equation.3">
                  <p:embed/>
                </p:oleObj>
              </mc:Choice>
              <mc:Fallback>
                <p:oleObj name="Equation" r:id="rId7" imgW="1511280" imgH="20304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806" y="3200400"/>
                        <a:ext cx="26066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220443"/>
              </p:ext>
            </p:extLst>
          </p:nvPr>
        </p:nvGraphicFramePr>
        <p:xfrm>
          <a:off x="4632325" y="3863975"/>
          <a:ext cx="15541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0" name="Equation" r:id="rId9" imgW="863280" imgH="253800" progId="Equation.DSMT4">
                  <p:embed/>
                </p:oleObj>
              </mc:Choice>
              <mc:Fallback>
                <p:oleObj name="Equation" r:id="rId9" imgW="863280" imgH="253800" progId="Equation.DSMT4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3863975"/>
                        <a:ext cx="15541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74280"/>
              </p:ext>
            </p:extLst>
          </p:nvPr>
        </p:nvGraphicFramePr>
        <p:xfrm>
          <a:off x="2667000" y="5405642"/>
          <a:ext cx="228123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1" name="Equation" r:id="rId11" imgW="1244520" imgH="241200" progId="Equation.DSMT4">
                  <p:embed/>
                </p:oleObj>
              </mc:Choice>
              <mc:Fallback>
                <p:oleObj name="Equation" r:id="rId11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05642"/>
                        <a:ext cx="2281238" cy="493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2317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5: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Particular Solution 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90600"/>
            <a:ext cx="89916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turns out that we need to multiply by </a:t>
            </a:r>
            <a:r>
              <a:rPr lang="en-US" sz="2400" i="1" dirty="0" smtClean="0"/>
              <a:t>t</a:t>
            </a:r>
            <a:r>
              <a:rPr lang="en-US" sz="2400" dirty="0" smtClean="0"/>
              <a:t> in this instance </a:t>
            </a:r>
            <a:r>
              <a:rPr lang="en-US" sz="2400" dirty="0" smtClean="0"/>
              <a:t>but in general by a power of </a:t>
            </a:r>
            <a:r>
              <a:rPr lang="en-US" sz="2400" i="1" dirty="0" smtClean="0"/>
              <a:t>t</a:t>
            </a:r>
            <a:r>
              <a:rPr lang="en-US" sz="2400" dirty="0" smtClean="0"/>
              <a:t> to overcome the effect of the “interference”.</a:t>
            </a:r>
            <a:endParaRPr lang="en-US" sz="2400" dirty="0" smtClean="0"/>
          </a:p>
          <a:p>
            <a:r>
              <a:rPr lang="en-US" sz="2400" dirty="0" smtClean="0"/>
              <a:t>So o</a:t>
            </a:r>
            <a:r>
              <a:rPr lang="en-US" sz="2400" dirty="0" smtClean="0"/>
              <a:t>ur </a:t>
            </a:r>
            <a:r>
              <a:rPr lang="en-US" sz="2400" dirty="0"/>
              <a:t>next attempt at finding a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i="1" baseline="-25000" dirty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</a:t>
            </a:r>
            <a:r>
              <a:rPr lang="en-US" sz="2400" dirty="0"/>
              <a:t>is: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Substituting </a:t>
            </a:r>
            <a:r>
              <a:rPr lang="en-US" sz="2400" dirty="0" smtClean="0"/>
              <a:t>these </a:t>
            </a:r>
            <a:r>
              <a:rPr lang="en-US" sz="2400" dirty="0"/>
              <a:t>into </a:t>
            </a:r>
            <a:r>
              <a:rPr lang="en-US" sz="2400" dirty="0" smtClean="0"/>
              <a:t>the ODE</a:t>
            </a:r>
            <a:r>
              <a:rPr lang="en-US" sz="2400" dirty="0"/>
              <a:t>,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So the general solution to the </a:t>
            </a:r>
            <a:r>
              <a:rPr lang="en-US" sz="2400" dirty="0" smtClean="0"/>
              <a:t>ODE </a:t>
            </a:r>
            <a:r>
              <a:rPr lang="en-US" sz="2400" dirty="0" smtClean="0"/>
              <a:t>is</a:t>
            </a:r>
            <a:endParaRPr lang="en-US" sz="2400" dirty="0"/>
          </a:p>
        </p:txBody>
      </p:sp>
      <p:graphicFrame>
        <p:nvGraphicFramePr>
          <p:cNvPr id="150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943673"/>
              </p:ext>
            </p:extLst>
          </p:nvPr>
        </p:nvGraphicFramePr>
        <p:xfrm>
          <a:off x="1785144" y="2159331"/>
          <a:ext cx="5573712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8" name="Equation" r:id="rId3" imgW="2908080" imgH="850680" progId="Equation.DSMT4">
                  <p:embed/>
                </p:oleObj>
              </mc:Choice>
              <mc:Fallback>
                <p:oleObj name="Equation" r:id="rId3" imgW="2908080" imgH="850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144" y="2159331"/>
                        <a:ext cx="5573712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644265"/>
              </p:ext>
            </p:extLst>
          </p:nvPr>
        </p:nvGraphicFramePr>
        <p:xfrm>
          <a:off x="1219200" y="4478980"/>
          <a:ext cx="6381832" cy="1464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9" name="Equation" r:id="rId5" imgW="3149280" imgH="723600" progId="Equation.DSMT4">
                  <p:embed/>
                </p:oleObj>
              </mc:Choice>
              <mc:Fallback>
                <p:oleObj name="Equation" r:id="rId5" imgW="3149280" imgH="723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78980"/>
                        <a:ext cx="6381832" cy="14646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47789"/>
              </p:ext>
            </p:extLst>
          </p:nvPr>
        </p:nvGraphicFramePr>
        <p:xfrm>
          <a:off x="6324600" y="57246"/>
          <a:ext cx="23352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80" name="Equation" r:id="rId7" imgW="1180800" imgH="203040" progId="Equation.3">
                  <p:embed/>
                </p:oleObj>
              </mc:Choice>
              <mc:Fallback>
                <p:oleObj name="Equation" r:id="rId7" imgW="11808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7246"/>
                        <a:ext cx="23352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1" name="Object 13"/>
          <p:cNvGraphicFramePr>
            <a:graphicFrameLocks noChangeAspect="1"/>
          </p:cNvGraphicFramePr>
          <p:nvPr/>
        </p:nvGraphicFramePr>
        <p:xfrm>
          <a:off x="4451350" y="3346450"/>
          <a:ext cx="241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81" name="Equation" r:id="rId9" imgW="241200" imgH="164880" progId="Equation.3">
                  <p:embed/>
                </p:oleObj>
              </mc:Choice>
              <mc:Fallback>
                <p:oleObj name="Equation" r:id="rId9" imgW="24120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346450"/>
                        <a:ext cx="241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683663"/>
              </p:ext>
            </p:extLst>
          </p:nvPr>
        </p:nvGraphicFramePr>
        <p:xfrm>
          <a:off x="4953000" y="6131292"/>
          <a:ext cx="3352800" cy="41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82" name="Equation" r:id="rId11" imgW="1752480" imgH="215640" progId="Equation.3">
                  <p:embed/>
                </p:oleObj>
              </mc:Choice>
              <mc:Fallback>
                <p:oleObj name="Equation" r:id="rId11" imgW="17524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131292"/>
                        <a:ext cx="3352800" cy="410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93" y="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Summary – Undetermined Coefficients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</a:rPr>
              <a:t>(1 of 2)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252"/>
            <a:ext cx="9144000" cy="4343400"/>
          </a:xfrm>
        </p:spPr>
        <p:txBody>
          <a:bodyPr/>
          <a:lstStyle/>
          <a:p>
            <a:r>
              <a:rPr lang="en-US" sz="2400" dirty="0" smtClean="0"/>
              <a:t>For the </a:t>
            </a:r>
            <a:r>
              <a:rPr lang="en-US" sz="2400" dirty="0" smtClean="0"/>
              <a:t>ODE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where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and </a:t>
            </a:r>
            <a:r>
              <a:rPr lang="en-US" sz="2400" i="1" dirty="0" smtClean="0"/>
              <a:t>c</a:t>
            </a:r>
            <a:r>
              <a:rPr lang="en-US" sz="2400" dirty="0" smtClean="0"/>
              <a:t> are constants, if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belongs to the class of functions discussed in this section </a:t>
            </a:r>
            <a:r>
              <a:rPr lang="en-US" sz="2400" dirty="0" smtClean="0"/>
              <a:t>(exponential, sinusoidal, </a:t>
            </a:r>
            <a:r>
              <a:rPr lang="en-US" sz="2400" dirty="0" smtClean="0"/>
              <a:t>polynomials, or sums or products of these), the method of undetermined coefficients </a:t>
            </a:r>
            <a:r>
              <a:rPr lang="en-US" sz="2400" dirty="0" smtClean="0"/>
              <a:t>can find </a:t>
            </a:r>
            <a:r>
              <a:rPr lang="en-US" sz="2400" dirty="0" smtClean="0"/>
              <a:t>a particular solution to the nonhomogeneous equation.</a:t>
            </a:r>
          </a:p>
          <a:p>
            <a:r>
              <a:rPr lang="en-US" sz="2400" dirty="0" smtClean="0"/>
              <a:t>The first step is to find the general solution for the corresponding homogeneous </a:t>
            </a:r>
            <a:r>
              <a:rPr lang="en-US" sz="2400" dirty="0" smtClean="0"/>
              <a:t>equation 			  to get 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230705"/>
              </p:ext>
            </p:extLst>
          </p:nvPr>
        </p:nvGraphicFramePr>
        <p:xfrm>
          <a:off x="2743200" y="1585452"/>
          <a:ext cx="247808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8" name="Equation" r:id="rId3" imgW="1244520" imgH="203040" progId="Equation.3">
                  <p:embed/>
                </p:oleObj>
              </mc:Choice>
              <mc:Fallback>
                <p:oleObj name="Equation" r:id="rId3" imgW="12445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85452"/>
                        <a:ext cx="247808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17629"/>
              </p:ext>
            </p:extLst>
          </p:nvPr>
        </p:nvGraphicFramePr>
        <p:xfrm>
          <a:off x="2479675" y="4332288"/>
          <a:ext cx="27654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9" name="Equation" r:id="rId5" imgW="1434960" imgH="228600" progId="Equation.DSMT4">
                  <p:embed/>
                </p:oleObj>
              </mc:Choice>
              <mc:Fallback>
                <p:oleObj name="Equation" r:id="rId5" imgW="143496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332288"/>
                        <a:ext cx="27654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30543"/>
              </p:ext>
            </p:extLst>
          </p:nvPr>
        </p:nvGraphicFramePr>
        <p:xfrm>
          <a:off x="3509962" y="3941763"/>
          <a:ext cx="2124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0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2" y="3941763"/>
                        <a:ext cx="2124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74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Summary – Undetermined Coefficients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</a:rPr>
              <a:t>(2 of 2)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400" dirty="0" smtClean="0"/>
              <a:t>The second step is to select an appropriate form for the particular solution,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i="1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 </a:t>
            </a:r>
            <a:r>
              <a:rPr lang="en-US" sz="2400" dirty="0" smtClean="0"/>
              <a:t>to the nonhomogeneous equation and determine the derivatives of that function.</a:t>
            </a:r>
          </a:p>
          <a:p>
            <a:r>
              <a:rPr lang="en-US" sz="2400" dirty="0" smtClean="0"/>
              <a:t>After substituting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i="1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i="1" dirty="0" smtClean="0">
                <a:latin typeface="Book Antiqua" pitchFamily="18" charset="0"/>
              </a:rPr>
              <a:t>’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), </a:t>
            </a:r>
            <a:r>
              <a:rPr lang="en-US" sz="2400" dirty="0" smtClean="0"/>
              <a:t>and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i="1" dirty="0" smtClean="0">
                <a:latin typeface="Book Antiqua" pitchFamily="18" charset="0"/>
              </a:rPr>
              <a:t>”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into the </a:t>
            </a:r>
            <a:r>
              <a:rPr lang="en-US" sz="2400" dirty="0" err="1" smtClean="0"/>
              <a:t>nonhomo-geneous</a:t>
            </a:r>
            <a:r>
              <a:rPr lang="en-US" sz="2400" dirty="0" smtClean="0"/>
              <a:t> differential equation, if the form for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is correct, all the coefficients in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can be determined.</a:t>
            </a:r>
          </a:p>
          <a:p>
            <a:r>
              <a:rPr lang="en-US" sz="2400" dirty="0" smtClean="0"/>
              <a:t>Finally, the general solution to the </a:t>
            </a:r>
            <a:r>
              <a:rPr lang="en-US" sz="2400" dirty="0" err="1" smtClean="0"/>
              <a:t>nonhomogeneous</a:t>
            </a:r>
            <a:r>
              <a:rPr lang="en-US" sz="2400" dirty="0" smtClean="0"/>
              <a:t> differential equation can be written as </a:t>
            </a:r>
            <a:endParaRPr lang="en-US" sz="2400" dirty="0"/>
          </a:p>
        </p:txBody>
      </p:sp>
      <p:graphicFrame>
        <p:nvGraphicFramePr>
          <p:cNvPr id="166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820572"/>
              </p:ext>
            </p:extLst>
          </p:nvPr>
        </p:nvGraphicFramePr>
        <p:xfrm>
          <a:off x="1825625" y="4548188"/>
          <a:ext cx="51863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9" name="Equation" r:id="rId3" imgW="2730240" imgH="241200" progId="Equation.DSMT4">
                  <p:embed/>
                </p:oleObj>
              </mc:Choice>
              <mc:Fallback>
                <p:oleObj name="Equation" r:id="rId3" imgW="273024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4548188"/>
                        <a:ext cx="51863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3.5.2 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(General Solution)</a:t>
            </a: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66888"/>
            <a:ext cx="8763000" cy="509111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general solution of </a:t>
            </a:r>
            <a:r>
              <a:rPr lang="en-US" sz="2400" dirty="0" smtClean="0"/>
              <a:t>the </a:t>
            </a:r>
            <a:r>
              <a:rPr lang="en-US" sz="2400" dirty="0" err="1" smtClean="0"/>
              <a:t>nonhomogeneous</a:t>
            </a:r>
            <a:r>
              <a:rPr lang="en-US" sz="2400" dirty="0" smtClean="0"/>
              <a:t> </a:t>
            </a:r>
            <a:r>
              <a:rPr lang="en-US" sz="2400" dirty="0"/>
              <a:t>equation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can </a:t>
            </a:r>
            <a:r>
              <a:rPr lang="en-US" sz="2400" dirty="0"/>
              <a:t>be written in the form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where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{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 is a basic </a:t>
            </a:r>
            <a:r>
              <a:rPr lang="en-US" sz="2400" dirty="0"/>
              <a:t>set </a:t>
            </a:r>
            <a:r>
              <a:rPr lang="en-US" sz="2400" dirty="0" smtClean="0"/>
              <a:t>for </a:t>
            </a:r>
            <a:r>
              <a:rPr lang="en-US" sz="2400" dirty="0" smtClean="0"/>
              <a:t>the </a:t>
            </a:r>
            <a:r>
              <a:rPr lang="en-US" sz="2400" dirty="0" smtClean="0"/>
              <a:t>associated homogeneous equation</a:t>
            </a:r>
          </a:p>
          <a:p>
            <a:pPr marL="857250" lvl="1" indent="-457200">
              <a:buFont typeface="+mj-lt"/>
              <a:buAutoNum type="arabicPeriod"/>
            </a:pPr>
            <a:endParaRPr lang="en-US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/>
              <a:t>c</a:t>
            </a:r>
            <a:r>
              <a:rPr lang="en-US" sz="2400" baseline="-25000" dirty="0"/>
              <a:t>2  </a:t>
            </a:r>
            <a:r>
              <a:rPr lang="en-US" sz="2400" dirty="0"/>
              <a:t>are arbitrary </a:t>
            </a:r>
            <a:r>
              <a:rPr lang="en-US" sz="2400" dirty="0" smtClean="0"/>
              <a:t>constants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</a:t>
            </a:r>
            <a:r>
              <a:rPr lang="en-US" sz="2400" dirty="0"/>
              <a:t>is a specific solution to the nonhomogeneous </a:t>
            </a:r>
            <a:r>
              <a:rPr lang="en-US" sz="2400" dirty="0" smtClean="0"/>
              <a:t>equation</a:t>
            </a:r>
            <a:endParaRPr lang="en-US" sz="2400" baseline="-25000" dirty="0"/>
          </a:p>
          <a:p>
            <a:endParaRPr lang="en-US" sz="2400" baseline="-25000" dirty="0"/>
          </a:p>
        </p:txBody>
      </p:sp>
      <p:graphicFrame>
        <p:nvGraphicFramePr>
          <p:cNvPr id="157701" name="Object 102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8687681"/>
              </p:ext>
            </p:extLst>
          </p:nvPr>
        </p:nvGraphicFramePr>
        <p:xfrm>
          <a:off x="2249524" y="3087624"/>
          <a:ext cx="404184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7" name="Equation" r:id="rId3" imgW="1828800" imgH="241200" progId="Equation.DSMT4">
                  <p:embed/>
                </p:oleObj>
              </mc:Choice>
              <mc:Fallback>
                <p:oleObj name="Equation" r:id="rId3" imgW="1828800" imgH="241200" progId="Equation.DSMT4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524" y="3087624"/>
                        <a:ext cx="4041849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2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11521"/>
              </p:ext>
            </p:extLst>
          </p:nvPr>
        </p:nvGraphicFramePr>
        <p:xfrm>
          <a:off x="2670249" y="2251201"/>
          <a:ext cx="3200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8" name="Equation" r:id="rId5" imgW="1562040" imgH="203040" progId="Equation.3">
                  <p:embed/>
                </p:oleObj>
              </mc:Choice>
              <mc:Fallback>
                <p:oleObj name="Equation" r:id="rId5" imgW="1562040" imgH="203040" progId="Equation.3">
                  <p:embed/>
                  <p:pic>
                    <p:nvPicPr>
                      <p:cNvPr id="0" name="Picture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249" y="2251201"/>
                        <a:ext cx="32004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103463"/>
              </p:ext>
            </p:extLst>
          </p:nvPr>
        </p:nvGraphicFramePr>
        <p:xfrm>
          <a:off x="2771775" y="4419600"/>
          <a:ext cx="28368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9" name="Equation" r:id="rId7" imgW="1384200" imgH="203040" progId="Equation.DSMT4">
                  <p:embed/>
                </p:oleObj>
              </mc:Choice>
              <mc:Fallback>
                <p:oleObj name="Equation" r:id="rId7" imgW="1384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419600"/>
                        <a:ext cx="28368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Method of Undetermined Coefficients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66800"/>
            <a:ext cx="88392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Recall that </a:t>
            </a:r>
            <a:r>
              <a:rPr lang="en-US" sz="2400" dirty="0" smtClean="0"/>
              <a:t>the </a:t>
            </a:r>
            <a:r>
              <a:rPr lang="en-US" sz="2400" dirty="0"/>
              <a:t>nonhomogeneous equation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has general </a:t>
            </a:r>
            <a:r>
              <a:rPr lang="en-US" sz="2400" dirty="0"/>
              <a:t>solution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In this section we use the method of </a:t>
            </a:r>
            <a:r>
              <a:rPr lang="en-US" sz="2400" b="1" dirty="0"/>
              <a:t>undetermined coefficients</a:t>
            </a:r>
            <a:r>
              <a:rPr lang="en-US" sz="2400" dirty="0"/>
              <a:t> to find a particular solution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 smtClean="0"/>
              <a:t>) to the </a:t>
            </a:r>
            <a:r>
              <a:rPr lang="en-US" sz="2400" dirty="0"/>
              <a:t>nonhomogeneous </a:t>
            </a:r>
            <a:r>
              <a:rPr lang="en-US" sz="2400" dirty="0" smtClean="0"/>
              <a:t>equation.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method </a:t>
            </a:r>
            <a:r>
              <a:rPr lang="en-US" sz="2400" dirty="0" smtClean="0"/>
              <a:t>is </a:t>
            </a:r>
            <a:r>
              <a:rPr lang="en-US" sz="2400" dirty="0"/>
              <a:t>usually limited to </a:t>
            </a:r>
            <a:r>
              <a:rPr lang="en-US" sz="2400" dirty="0" smtClean="0"/>
              <a:t>the situation when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i="1" dirty="0"/>
              <a:t>q</a:t>
            </a:r>
            <a:r>
              <a:rPr lang="en-US" sz="2400" dirty="0"/>
              <a:t> are </a:t>
            </a:r>
            <a:r>
              <a:rPr lang="en-US" sz="2400" dirty="0" smtClean="0"/>
              <a:t>constant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/>
              <a:t>) is a polynomial, exponential, sine or cosine function. </a:t>
            </a:r>
            <a:endParaRPr lang="en-US" sz="2400" baseline="-25000" dirty="0"/>
          </a:p>
        </p:txBody>
      </p:sp>
      <p:graphicFrame>
        <p:nvGraphicFramePr>
          <p:cNvPr id="7" name="Object 102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125227"/>
              </p:ext>
            </p:extLst>
          </p:nvPr>
        </p:nvGraphicFramePr>
        <p:xfrm>
          <a:off x="2057399" y="2340012"/>
          <a:ext cx="4218109" cy="5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0" name="Equation" r:id="rId3" imgW="1828800" imgH="241200" progId="Equation.DSMT4">
                  <p:embed/>
                </p:oleObj>
              </mc:Choice>
              <mc:Fallback>
                <p:oleObj name="Equation" r:id="rId3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340012"/>
                        <a:ext cx="4218109" cy="555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383276"/>
              </p:ext>
            </p:extLst>
          </p:nvPr>
        </p:nvGraphicFramePr>
        <p:xfrm>
          <a:off x="2133600" y="1525231"/>
          <a:ext cx="3616243" cy="455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1" name="Equation" r:id="rId5" imgW="1600200" imgH="203040" progId="Equation.3">
                  <p:embed/>
                </p:oleObj>
              </mc:Choice>
              <mc:Fallback>
                <p:oleObj name="Equation" r:id="rId5" imgW="16002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5231"/>
                        <a:ext cx="3616243" cy="4559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Exponential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763000" cy="5715000"/>
          </a:xfrm>
        </p:spPr>
        <p:txBody>
          <a:bodyPr/>
          <a:lstStyle/>
          <a:p>
            <a:r>
              <a:rPr lang="en-US" sz="2400" dirty="0"/>
              <a:t>Consider the </a:t>
            </a:r>
            <a:r>
              <a:rPr lang="en-US" sz="2400" dirty="0" err="1"/>
              <a:t>nonhomogeneous</a:t>
            </a:r>
            <a:r>
              <a:rPr lang="en-US" sz="2400" dirty="0"/>
              <a:t> equation</a:t>
            </a:r>
          </a:p>
          <a:p>
            <a:pPr marL="0" indent="0">
              <a:buNone/>
            </a:pPr>
            <a:r>
              <a:rPr lang="en-US" sz="2400" dirty="0" smtClean="0"/>
              <a:t>     whose associated homogeneous equation </a:t>
            </a:r>
          </a:p>
          <a:p>
            <a:pPr marL="0" indent="0">
              <a:buNone/>
            </a:pPr>
            <a:r>
              <a:rPr lang="en-US" sz="2400" dirty="0" smtClean="0"/>
              <a:t>     has characteristic equation</a:t>
            </a:r>
            <a:endParaRPr lang="en-US" sz="2400" dirty="0"/>
          </a:p>
          <a:p>
            <a:r>
              <a:rPr lang="en-US" sz="2400" dirty="0"/>
              <a:t>We </a:t>
            </a:r>
            <a:r>
              <a:rPr lang="en-US" sz="2400" dirty="0" smtClean="0"/>
              <a:t>seek a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/>
              <a:t>satisfying </a:t>
            </a:r>
            <a:r>
              <a:rPr lang="en-US" sz="2400" dirty="0" smtClean="0"/>
              <a:t>the original </a:t>
            </a:r>
            <a:r>
              <a:rPr lang="en-US" sz="2400" dirty="0" smtClean="0"/>
              <a:t>equation</a:t>
            </a:r>
            <a:r>
              <a:rPr lang="en-US" sz="2400" dirty="0"/>
              <a:t>.  Since exponentials replicate through differentiation, a good start for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/>
              <a:t>is:</a:t>
            </a:r>
          </a:p>
          <a:p>
            <a:endParaRPr lang="en-US" sz="2400" dirty="0"/>
          </a:p>
          <a:p>
            <a:r>
              <a:rPr lang="en-US" sz="2400" dirty="0" smtClean="0"/>
              <a:t>Substitute </a:t>
            </a:r>
            <a:r>
              <a:rPr lang="en-US" sz="2400" dirty="0"/>
              <a:t>these derivatives into </a:t>
            </a:r>
            <a:r>
              <a:rPr lang="en-US" sz="2400" dirty="0" smtClean="0"/>
              <a:t>the differential </a:t>
            </a:r>
            <a:r>
              <a:rPr lang="en-US" sz="2400" dirty="0" smtClean="0"/>
              <a:t>equation: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 a particular solution to the nonhomogeneous ODE </a:t>
            </a:r>
            <a:r>
              <a:rPr lang="en-US" sz="2400" dirty="0" smtClean="0"/>
              <a:t>is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and a general solution is</a:t>
            </a:r>
          </a:p>
          <a:p>
            <a:endParaRPr lang="en-US" sz="2400" dirty="0"/>
          </a:p>
        </p:txBody>
      </p:sp>
      <p:graphicFrame>
        <p:nvGraphicFramePr>
          <p:cNvPr id="15872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459965"/>
              </p:ext>
            </p:extLst>
          </p:nvPr>
        </p:nvGraphicFramePr>
        <p:xfrm>
          <a:off x="3997325" y="1892675"/>
          <a:ext cx="34385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77" name="Equation" r:id="rId3" imgW="1777680" imgH="228600" progId="Equation.DSMT4">
                  <p:embed/>
                </p:oleObj>
              </mc:Choice>
              <mc:Fallback>
                <p:oleObj name="Equation" r:id="rId3" imgW="1777680" imgH="2286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1892675"/>
                        <a:ext cx="34385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208646"/>
              </p:ext>
            </p:extLst>
          </p:nvPr>
        </p:nvGraphicFramePr>
        <p:xfrm>
          <a:off x="1050925" y="3044825"/>
          <a:ext cx="523081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78" name="Equation" r:id="rId5" imgW="2857320" imgH="291960" progId="Equation.DSMT4">
                  <p:embed/>
                </p:oleObj>
              </mc:Choice>
              <mc:Fallback>
                <p:oleObj name="Equation" r:id="rId5" imgW="2857320" imgH="2919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3044825"/>
                        <a:ext cx="5230813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394089"/>
              </p:ext>
            </p:extLst>
          </p:nvPr>
        </p:nvGraphicFramePr>
        <p:xfrm>
          <a:off x="1315123" y="3937837"/>
          <a:ext cx="429577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79" name="Equation" r:id="rId7" imgW="2387520" imgH="533160" progId="Equation.DSMT4">
                  <p:embed/>
                </p:oleObj>
              </mc:Choice>
              <mc:Fallback>
                <p:oleObj name="Equation" r:id="rId7" imgW="2387520" imgH="533160" progId="Equation.DSMT4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123" y="3937837"/>
                        <a:ext cx="4295775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838103"/>
              </p:ext>
            </p:extLst>
          </p:nvPr>
        </p:nvGraphicFramePr>
        <p:xfrm>
          <a:off x="2266950" y="5317077"/>
          <a:ext cx="21145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80" name="Equation" r:id="rId9" imgW="1117440" imgH="253800" progId="Equation.DSMT4">
                  <p:embed/>
                </p:oleObj>
              </mc:Choice>
              <mc:Fallback>
                <p:oleObj name="Equation" r:id="rId9" imgW="1117440" imgH="253800" progId="Equation.DSMT4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7077"/>
                        <a:ext cx="211455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375201"/>
              </p:ext>
            </p:extLst>
          </p:nvPr>
        </p:nvGraphicFramePr>
        <p:xfrm>
          <a:off x="1927279" y="6213718"/>
          <a:ext cx="40703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81" name="Equation" r:id="rId11" imgW="1765080" imgH="253800" progId="Equation.DSMT4">
                  <p:embed/>
                </p:oleObj>
              </mc:Choice>
              <mc:Fallback>
                <p:oleObj name="Equation" r:id="rId11" imgW="1765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79" y="6213718"/>
                        <a:ext cx="4070350" cy="58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22948"/>
              </p:ext>
            </p:extLst>
          </p:nvPr>
        </p:nvGraphicFramePr>
        <p:xfrm>
          <a:off x="5554663" y="990600"/>
          <a:ext cx="228441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82" name="Equation" r:id="rId13" imgW="1180800" imgH="228600" progId="Equation.DSMT4">
                  <p:embed/>
                </p:oleObj>
              </mc:Choice>
              <mc:Fallback>
                <p:oleObj name="Equation" r:id="rId13" imgW="118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990600"/>
                        <a:ext cx="2284412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429523"/>
              </p:ext>
            </p:extLst>
          </p:nvPr>
        </p:nvGraphicFramePr>
        <p:xfrm>
          <a:off x="5554663" y="1489598"/>
          <a:ext cx="20145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83" name="Equation" r:id="rId15" imgW="1041120" imgH="203040" progId="Equation.DSMT4">
                  <p:embed/>
                </p:oleObj>
              </mc:Choice>
              <mc:Fallback>
                <p:oleObj name="Equation" r:id="rId15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1489598"/>
                        <a:ext cx="2014537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-5166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Sine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), First Attempt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</a:p>
        </p:txBody>
      </p:sp>
      <p:sp>
        <p:nvSpPr>
          <p:cNvPr id="153603" name="Rectangle 2051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Consider the </a:t>
            </a:r>
            <a:r>
              <a:rPr lang="en-US" sz="2400" dirty="0" err="1"/>
              <a:t>nonhomogeneous</a:t>
            </a:r>
            <a:r>
              <a:rPr lang="en-US" sz="2400" dirty="0"/>
              <a:t> equation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dirty="0"/>
              <a:t>We seek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/>
              <a:t>satisfying this equation.  Since </a:t>
            </a:r>
            <a:r>
              <a:rPr lang="en-US" sz="2400" dirty="0" err="1"/>
              <a:t>sines</a:t>
            </a:r>
            <a:r>
              <a:rPr lang="en-US" sz="2400" dirty="0"/>
              <a:t> </a:t>
            </a:r>
            <a:r>
              <a:rPr lang="en-US" sz="2400" dirty="0" smtClean="0"/>
              <a:t>also replicate </a:t>
            </a:r>
            <a:r>
              <a:rPr lang="en-US" sz="2400" dirty="0"/>
              <a:t>through differentiation, a good start for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 smtClean="0"/>
              <a:t>is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Substitute </a:t>
            </a:r>
            <a:r>
              <a:rPr lang="en-US" sz="2400" dirty="0"/>
              <a:t>these derivatives into </a:t>
            </a:r>
            <a:r>
              <a:rPr lang="en-US" sz="2400" dirty="0" smtClean="0"/>
              <a:t>the differential </a:t>
            </a:r>
            <a:r>
              <a:rPr lang="en-US" sz="2400" dirty="0" smtClean="0"/>
              <a:t>equation: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Since sin(</a:t>
            </a:r>
            <a:r>
              <a:rPr lang="en-US" sz="2400" i="1" dirty="0"/>
              <a:t>x</a:t>
            </a:r>
            <a:r>
              <a:rPr lang="en-US" sz="2400" dirty="0"/>
              <a:t>) and </a:t>
            </a:r>
            <a:r>
              <a:rPr lang="en-US" sz="2400" dirty="0" err="1"/>
              <a:t>cos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are </a:t>
            </a:r>
            <a:r>
              <a:rPr lang="en-US" sz="2400" dirty="0" smtClean="0"/>
              <a:t>not </a:t>
            </a:r>
            <a:r>
              <a:rPr lang="en-US" sz="2400" dirty="0"/>
              <a:t>multiples of each </a:t>
            </a:r>
            <a:r>
              <a:rPr lang="en-US" sz="2400" dirty="0" smtClean="0"/>
              <a:t>other, </a:t>
            </a:r>
            <a:r>
              <a:rPr lang="en-US" sz="2400" dirty="0"/>
              <a:t>we must have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0, and hence 2 + 5</a:t>
            </a:r>
            <a:r>
              <a:rPr lang="en-US" sz="2400" i="1" dirty="0"/>
              <a:t>A</a:t>
            </a:r>
            <a:r>
              <a:rPr lang="en-US" sz="2400" dirty="0"/>
              <a:t> = 3</a:t>
            </a:r>
            <a:r>
              <a:rPr lang="en-US" sz="2400" i="1" dirty="0"/>
              <a:t>A</a:t>
            </a:r>
            <a:r>
              <a:rPr lang="en-US" sz="2400" dirty="0"/>
              <a:t> = 0, which is impossible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r>
              <a:rPr lang="en-US" sz="2400" dirty="0" smtClean="0"/>
              <a:t>NOTE how in the process of taking derivatives of sine, you get the appearance also of cosine, hinting at a better form for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graphicFrame>
        <p:nvGraphicFramePr>
          <p:cNvPr id="159744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29224"/>
              </p:ext>
            </p:extLst>
          </p:nvPr>
        </p:nvGraphicFramePr>
        <p:xfrm>
          <a:off x="1371600" y="1447800"/>
          <a:ext cx="25908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4" name="Equation" r:id="rId3" imgW="1307880" imgH="203040" progId="Equation.3">
                  <p:embed/>
                </p:oleObj>
              </mc:Choice>
              <mc:Fallback>
                <p:oleObj name="Equation" r:id="rId3" imgW="1307880" imgH="203040" progId="Equation.3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259080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5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130439"/>
              </p:ext>
            </p:extLst>
          </p:nvPr>
        </p:nvGraphicFramePr>
        <p:xfrm>
          <a:off x="1139825" y="2597150"/>
          <a:ext cx="56959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5" name="Equation" r:id="rId5" imgW="3111480" imgH="291960" progId="Equation.DSMT4">
                  <p:embed/>
                </p:oleObj>
              </mc:Choice>
              <mc:Fallback>
                <p:oleObj name="Equation" r:id="rId5" imgW="3111480" imgH="291960" progId="Equation.DSMT4">
                  <p:embed/>
                  <p:pic>
                    <p:nvPicPr>
                      <p:cNvPr id="0" name="Picture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97150"/>
                        <a:ext cx="569595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6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69095"/>
              </p:ext>
            </p:extLst>
          </p:nvPr>
        </p:nvGraphicFramePr>
        <p:xfrm>
          <a:off x="990600" y="3505200"/>
          <a:ext cx="4572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6" name="Equation" r:id="rId7" imgW="2336760" imgH="660240" progId="Equation.3">
                  <p:embed/>
                </p:oleObj>
              </mc:Choice>
              <mc:Fallback>
                <p:oleObj name="Equation" r:id="rId7" imgW="2336760" imgH="660240" progId="Equation.3">
                  <p:embed/>
                  <p:pic>
                    <p:nvPicPr>
                      <p:cNvPr id="0" name="Picture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4572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5942"/>
            <a:ext cx="8610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Sine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), Particular Solution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525" y="990600"/>
            <a:ext cx="8766875" cy="5867400"/>
          </a:xfrm>
        </p:spPr>
        <p:txBody>
          <a:bodyPr/>
          <a:lstStyle/>
          <a:p>
            <a:r>
              <a:rPr lang="en-US" sz="2400" dirty="0" smtClean="0"/>
              <a:t>As a more refined choice for the form of </a:t>
            </a:r>
            <a:r>
              <a:rPr lang="en-US" sz="2800" i="1" dirty="0" err="1"/>
              <a:t>y</a:t>
            </a:r>
            <a:r>
              <a:rPr lang="en-US" sz="2800" i="1" baseline="-25000" dirty="0" err="1"/>
              <a:t>p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 smtClean="0"/>
              <a:t>), </a:t>
            </a:r>
            <a:r>
              <a:rPr lang="en-US" sz="2400" dirty="0" smtClean="0"/>
              <a:t>select a linear combination of BOTH sine and cosine &amp; take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two </a:t>
            </a:r>
            <a:r>
              <a:rPr lang="en-US" sz="2400" dirty="0" err="1" smtClean="0"/>
              <a:t>deriv’s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Substituting </a:t>
            </a:r>
            <a:r>
              <a:rPr lang="en-US" sz="2400" dirty="0"/>
              <a:t>these derivatives into </a:t>
            </a:r>
            <a:r>
              <a:rPr lang="en-US" sz="2400" dirty="0" smtClean="0"/>
              <a:t>the ODE</a:t>
            </a:r>
            <a:r>
              <a:rPr lang="en-US" sz="2400" dirty="0"/>
              <a:t>, we obtain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r>
              <a:rPr lang="en-US" sz="2400" dirty="0"/>
              <a:t>Thus </a:t>
            </a:r>
            <a:r>
              <a:rPr lang="en-US" sz="2400" dirty="0" smtClean="0"/>
              <a:t>particular &amp; </a:t>
            </a:r>
            <a:r>
              <a:rPr lang="en-US" sz="2400" dirty="0" err="1" smtClean="0"/>
              <a:t>gen’l</a:t>
            </a:r>
            <a:r>
              <a:rPr lang="en-US" sz="2400" dirty="0" smtClean="0"/>
              <a:t> solutions </a:t>
            </a:r>
            <a:r>
              <a:rPr lang="en-US" sz="2400" dirty="0"/>
              <a:t>to </a:t>
            </a:r>
            <a:r>
              <a:rPr lang="en-US" sz="2400" dirty="0" smtClean="0"/>
              <a:t>the nonhomogeneous </a:t>
            </a:r>
            <a:r>
              <a:rPr lang="en-US" sz="2400" dirty="0"/>
              <a:t>ODE </a:t>
            </a:r>
            <a:r>
              <a:rPr lang="en-US" sz="2400" dirty="0" smtClean="0"/>
              <a:t>are</a:t>
            </a:r>
            <a:endParaRPr lang="en-US" sz="2400" dirty="0"/>
          </a:p>
        </p:txBody>
      </p:sp>
      <p:graphicFrame>
        <p:nvGraphicFramePr>
          <p:cNvPr id="16076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263326"/>
              </p:ext>
            </p:extLst>
          </p:nvPr>
        </p:nvGraphicFramePr>
        <p:xfrm>
          <a:off x="1452563" y="1852613"/>
          <a:ext cx="5745162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4" name="Equation" r:id="rId3" imgW="3263760" imgH="533160" progId="Equation.DSMT4">
                  <p:embed/>
                </p:oleObj>
              </mc:Choice>
              <mc:Fallback>
                <p:oleObj name="Equation" r:id="rId3" imgW="3263760" imgH="533160" progId="Equation.DSMT4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852613"/>
                        <a:ext cx="5745162" cy="1049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69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70088"/>
              </p:ext>
            </p:extLst>
          </p:nvPr>
        </p:nvGraphicFramePr>
        <p:xfrm>
          <a:off x="515467" y="3209137"/>
          <a:ext cx="7620000" cy="177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5" name="Equation" r:id="rId5" imgW="4267080" imgH="888840" progId="Equation.3">
                  <p:embed/>
                </p:oleObj>
              </mc:Choice>
              <mc:Fallback>
                <p:oleObj name="Equation" r:id="rId5" imgW="4267080" imgH="888840" progId="Equation.3">
                  <p:embed/>
                  <p:pic>
                    <p:nvPicPr>
                      <p:cNvPr id="0" name="Picture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7" y="3209137"/>
                        <a:ext cx="7620000" cy="17725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0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43632"/>
              </p:ext>
            </p:extLst>
          </p:nvPr>
        </p:nvGraphicFramePr>
        <p:xfrm>
          <a:off x="5791200" y="152400"/>
          <a:ext cx="2819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6" name="Equation" r:id="rId7" imgW="1307880" imgH="203040" progId="Equation.3">
                  <p:embed/>
                </p:oleObj>
              </mc:Choice>
              <mc:Fallback>
                <p:oleObj name="Equation" r:id="rId7" imgW="1307880" imgH="203040" progId="Equation.3">
                  <p:embed/>
                  <p:pic>
                    <p:nvPicPr>
                      <p:cNvPr id="0" name="Picture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52400"/>
                        <a:ext cx="28194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1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238519"/>
              </p:ext>
            </p:extLst>
          </p:nvPr>
        </p:nvGraphicFramePr>
        <p:xfrm>
          <a:off x="650874" y="5517427"/>
          <a:ext cx="7959726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7" name="Equation" r:id="rId9" imgW="4343400" imgH="393480" progId="Equation.DSMT4">
                  <p:embed/>
                </p:oleObj>
              </mc:Choice>
              <mc:Fallback>
                <p:oleObj name="Equation" r:id="rId9" imgW="4343400" imgH="393480" progId="Equation.DSMT4">
                  <p:embed/>
                  <p:pic>
                    <p:nvPicPr>
                      <p:cNvPr id="0" name="Picture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4" y="5517427"/>
                        <a:ext cx="7959726" cy="804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Product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06128"/>
            <a:ext cx="8001000" cy="5370871"/>
          </a:xfrm>
        </p:spPr>
        <p:txBody>
          <a:bodyPr/>
          <a:lstStyle/>
          <a:p>
            <a:r>
              <a:rPr lang="en-US" sz="2400" dirty="0"/>
              <a:t>Consider the </a:t>
            </a:r>
            <a:r>
              <a:rPr lang="en-US" sz="2400" dirty="0" err="1"/>
              <a:t>nonhomogeneous</a:t>
            </a:r>
            <a:r>
              <a:rPr lang="en-US" sz="2400" dirty="0"/>
              <a:t> equation</a:t>
            </a:r>
          </a:p>
          <a:p>
            <a:endParaRPr lang="en-US" sz="2400" dirty="0"/>
          </a:p>
          <a:p>
            <a:r>
              <a:rPr lang="en-US" sz="2400" dirty="0"/>
              <a:t>We seek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/>
              <a:t>satisfying this equation, as follows: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r>
              <a:rPr lang="en-US" sz="2400" dirty="0" smtClean="0"/>
              <a:t>Substituting </a:t>
            </a:r>
            <a:r>
              <a:rPr lang="en-US" sz="2400" dirty="0" smtClean="0"/>
              <a:t>these </a:t>
            </a:r>
            <a:r>
              <a:rPr lang="en-US" sz="2400" dirty="0"/>
              <a:t>into </a:t>
            </a:r>
            <a:r>
              <a:rPr lang="en-US" sz="2400" dirty="0" smtClean="0"/>
              <a:t>the ODE </a:t>
            </a:r>
            <a:r>
              <a:rPr lang="en-US" sz="2400" dirty="0"/>
              <a:t>and solving for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:</a:t>
            </a:r>
          </a:p>
        </p:txBody>
      </p:sp>
      <p:graphicFrame>
        <p:nvGraphicFramePr>
          <p:cNvPr id="1628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17135"/>
              </p:ext>
            </p:extLst>
          </p:nvPr>
        </p:nvGraphicFramePr>
        <p:xfrm>
          <a:off x="1447800" y="1563329"/>
          <a:ext cx="3048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0" name="Equation" r:id="rId3" imgW="1612800" imgH="228600" progId="Equation.3">
                  <p:embed/>
                </p:oleObj>
              </mc:Choice>
              <mc:Fallback>
                <p:oleObj name="Equation" r:id="rId3" imgW="161280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63329"/>
                        <a:ext cx="3048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312566"/>
              </p:ext>
            </p:extLst>
          </p:nvPr>
        </p:nvGraphicFramePr>
        <p:xfrm>
          <a:off x="842963" y="2379663"/>
          <a:ext cx="7593012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1" name="Equation" r:id="rId5" imgW="4394160" imgH="1676160" progId="Equation.DSMT4">
                  <p:embed/>
                </p:oleObj>
              </mc:Choice>
              <mc:Fallback>
                <p:oleObj name="Equation" r:id="rId5" imgW="4394160" imgH="1676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379663"/>
                        <a:ext cx="7593012" cy="290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96220"/>
              </p:ext>
            </p:extLst>
          </p:nvPr>
        </p:nvGraphicFramePr>
        <p:xfrm>
          <a:off x="1027113" y="5808663"/>
          <a:ext cx="587216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2" name="Equation" r:id="rId7" imgW="3466800" imgH="393480" progId="Equation.DSMT4">
                  <p:embed/>
                </p:oleObj>
              </mc:Choice>
              <mc:Fallback>
                <p:oleObj name="Equation" r:id="rId7" imgW="3466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5808663"/>
                        <a:ext cx="5872162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8332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Discussion: Sum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24668"/>
            <a:ext cx="8991600" cy="4862512"/>
          </a:xfrm>
        </p:spPr>
        <p:txBody>
          <a:bodyPr/>
          <a:lstStyle/>
          <a:p>
            <a:r>
              <a:rPr lang="en-US" sz="2400" dirty="0"/>
              <a:t>Consider again our general nonhomogeneous equation</a:t>
            </a:r>
          </a:p>
          <a:p>
            <a:endParaRPr lang="en-US" sz="2800" dirty="0"/>
          </a:p>
          <a:p>
            <a:r>
              <a:rPr lang="en-US" sz="2400" dirty="0"/>
              <a:t>Suppose that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is sum of functions:</a:t>
            </a:r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If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are solutions of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1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respectively, then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 smtClean="0"/>
              <a:t>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is a solution of 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the original (sum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 nonhomogeneous equation.   </a:t>
            </a:r>
            <a:endParaRPr lang="en-US" sz="2400" baseline="-25000" dirty="0"/>
          </a:p>
        </p:txBody>
      </p:sp>
      <p:graphicFrame>
        <p:nvGraphicFramePr>
          <p:cNvPr id="16384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794288"/>
              </p:ext>
            </p:extLst>
          </p:nvPr>
        </p:nvGraphicFramePr>
        <p:xfrm>
          <a:off x="2133600" y="1643780"/>
          <a:ext cx="30480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4" name="Equation" r:id="rId3" imgW="1562040" imgH="203040" progId="Equation.3">
                  <p:embed/>
                </p:oleObj>
              </mc:Choice>
              <mc:Fallback>
                <p:oleObj name="Equation" r:id="rId3" imgW="156204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3780"/>
                        <a:ext cx="304800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68679"/>
              </p:ext>
            </p:extLst>
          </p:nvPr>
        </p:nvGraphicFramePr>
        <p:xfrm>
          <a:off x="2362200" y="2634380"/>
          <a:ext cx="2362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5" name="Equation" r:id="rId5" imgW="1180800" imgH="215640" progId="Equation.3">
                  <p:embed/>
                </p:oleObj>
              </mc:Choice>
              <mc:Fallback>
                <p:oleObj name="Equation" r:id="rId5" imgW="1180800" imgH="21564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34380"/>
                        <a:ext cx="23622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678543"/>
              </p:ext>
            </p:extLst>
          </p:nvPr>
        </p:nvGraphicFramePr>
        <p:xfrm>
          <a:off x="1981200" y="3701180"/>
          <a:ext cx="3556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6" name="Equation" r:id="rId7" imgW="1625400" imgH="457200" progId="Equation.3">
                  <p:embed/>
                </p:oleObj>
              </mc:Choice>
              <mc:Fallback>
                <p:oleObj name="Equation" r:id="rId7" imgW="1625400" imgH="4572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01180"/>
                        <a:ext cx="3556000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16" y="1587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Sum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24922"/>
            <a:ext cx="7777163" cy="4710113"/>
          </a:xfrm>
        </p:spPr>
        <p:txBody>
          <a:bodyPr/>
          <a:lstStyle/>
          <a:p>
            <a:r>
              <a:rPr lang="en-US" sz="2400" dirty="0"/>
              <a:t>Consider the equation</a:t>
            </a:r>
          </a:p>
          <a:p>
            <a:endParaRPr lang="en-US" sz="2800" dirty="0"/>
          </a:p>
          <a:p>
            <a:r>
              <a:rPr lang="en-US" sz="2400" dirty="0" smtClean="0"/>
              <a:t>We have already found the individual particular </a:t>
            </a:r>
            <a:r>
              <a:rPr lang="en-US" sz="2400" dirty="0" err="1" smtClean="0"/>
              <a:t>sol’ns</a:t>
            </a:r>
            <a:r>
              <a:rPr lang="en-US" sz="2400" dirty="0" smtClean="0"/>
              <a:t> for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So our sum particular </a:t>
            </a:r>
            <a:r>
              <a:rPr lang="en-US" sz="2400" dirty="0"/>
              <a:t>solution is then</a:t>
            </a:r>
          </a:p>
        </p:txBody>
      </p:sp>
      <p:graphicFrame>
        <p:nvGraphicFramePr>
          <p:cNvPr id="1648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43824"/>
              </p:ext>
            </p:extLst>
          </p:nvPr>
        </p:nvGraphicFramePr>
        <p:xfrm>
          <a:off x="1143000" y="1582122"/>
          <a:ext cx="48006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5" name="Equation" r:id="rId3" imgW="2361960" imgH="228600" progId="Equation.3">
                  <p:embed/>
                </p:oleObj>
              </mc:Choice>
              <mc:Fallback>
                <p:oleObj name="Equation" r:id="rId3" imgW="236196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82122"/>
                        <a:ext cx="48006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217250"/>
              </p:ext>
            </p:extLst>
          </p:nvPr>
        </p:nvGraphicFramePr>
        <p:xfrm>
          <a:off x="841375" y="5087938"/>
          <a:ext cx="67770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6" name="Equation" r:id="rId5" imgW="3720960" imgH="393480" progId="Equation.DSMT4">
                  <p:embed/>
                </p:oleObj>
              </mc:Choice>
              <mc:Fallback>
                <p:oleObj name="Equation" r:id="rId5" imgW="37209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5087938"/>
                        <a:ext cx="6777038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14077"/>
              </p:ext>
            </p:extLst>
          </p:nvPr>
        </p:nvGraphicFramePr>
        <p:xfrm>
          <a:off x="1255713" y="2725122"/>
          <a:ext cx="32035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7" name="Equation" r:id="rId7" imgW="1612800" imgH="711000" progId="Equation.3">
                  <p:embed/>
                </p:oleObj>
              </mc:Choice>
              <mc:Fallback>
                <p:oleObj name="Equation" r:id="rId7" imgW="16128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2725122"/>
                        <a:ext cx="3203575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621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Times</vt:lpstr>
      <vt:lpstr>Times New Roman</vt:lpstr>
      <vt:lpstr>Office Theme</vt:lpstr>
      <vt:lpstr>Equation</vt:lpstr>
      <vt:lpstr>MathType 5.0 Equation</vt:lpstr>
      <vt:lpstr>Boyce/DiPrima 10th ed, Ch 3.5: Nonhomogeneous Equations;Method of Undetermined Coefficients  Elementary Differential Equations and Boundary Value Problems, 10th edition, by William E. Boyce and Richard C. DiPrima, ©2013 by John Wiley &amp; Sons, Inc.</vt:lpstr>
      <vt:lpstr>Theorem 3.5.2  (General Solution)</vt:lpstr>
      <vt:lpstr>Method of Undetermined Coefficients</vt:lpstr>
      <vt:lpstr>Example 1: Exponential g(t) </vt:lpstr>
      <vt:lpstr>Example 2:  Sine g(t), First Attempt    (1 of 2)</vt:lpstr>
      <vt:lpstr>Example 2: Sine g(t), Particular Solution  (2 of 2)</vt:lpstr>
      <vt:lpstr>Example 3:  Product g(t)</vt:lpstr>
      <vt:lpstr>Discussion: Sum g(t)</vt:lpstr>
      <vt:lpstr>Example 4: Sum g(t)</vt:lpstr>
      <vt:lpstr>Example 5:  First Attempt (1 of 2)</vt:lpstr>
      <vt:lpstr>Example 5: Particular Solution   (2 of 2)</vt:lpstr>
      <vt:lpstr>Summary – Undetermined Coefficients  (1 of 2)</vt:lpstr>
      <vt:lpstr>Summary – Undetermined Coefficients  (2 of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585</cp:revision>
  <cp:lastPrinted>1601-01-01T00:00:00Z</cp:lastPrinted>
  <dcterms:created xsi:type="dcterms:W3CDTF">2001-08-11T18:03:30Z</dcterms:created>
  <dcterms:modified xsi:type="dcterms:W3CDTF">2013-10-24T15:09:12Z</dcterms:modified>
</cp:coreProperties>
</file>