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3"/>
  </p:handoutMasterIdLst>
  <p:sldIdLst>
    <p:sldId id="304" r:id="rId2"/>
    <p:sldId id="335" r:id="rId3"/>
    <p:sldId id="311" r:id="rId4"/>
    <p:sldId id="336" r:id="rId5"/>
    <p:sldId id="331" r:id="rId6"/>
    <p:sldId id="337" r:id="rId7"/>
    <p:sldId id="328" r:id="rId8"/>
    <p:sldId id="332" r:id="rId9"/>
    <p:sldId id="326" r:id="rId10"/>
    <p:sldId id="327" r:id="rId11"/>
    <p:sldId id="330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>
      <p:cViewPr varScale="1">
        <p:scale>
          <a:sx n="79" d="100"/>
          <a:sy n="79" d="100"/>
        </p:scale>
        <p:origin x="1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9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7.wmf"/><Relationship Id="rId5" Type="http://schemas.openxmlformats.org/officeDocument/2006/relationships/image" Target="../media/image23.wmf"/><Relationship Id="rId10" Type="http://schemas.openxmlformats.org/officeDocument/2006/relationships/image" Target="../media/image7.wmf"/><Relationship Id="rId4" Type="http://schemas.openxmlformats.org/officeDocument/2006/relationships/image" Target="../media/image22.wmf"/><Relationship Id="rId9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BAAE00-BC3B-42D5-BEA7-E1C5865D11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11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2775-0F13-4BC9-89D1-AD2FBD471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3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6274-D900-4B18-8455-DEF17EF5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6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7CB4-5909-48E4-A07E-56DA197BF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30E8-0A47-4B17-B3EB-36EB8B67BA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8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4AEE-709C-4D09-8C86-1C7D0F946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D1E6-F864-442D-83DE-A95DE7D5E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FB03-943A-4C5C-AFC1-71A4195EA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6BD9-9376-4472-84F4-72F1B1A7B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5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C836-CE5A-40D1-A457-FF450A8A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9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28E5-A4EA-45CF-B386-74A87705D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E550-2327-4588-8F4E-D889008C84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E90A-1FCB-4527-8B61-33F4E6935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2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3.bin"/><Relationship Id="rId3" Type="http://schemas.openxmlformats.org/officeDocument/2006/relationships/oleObject" Target="../embeddings/oleObject56.bin"/><Relationship Id="rId21" Type="http://schemas.openxmlformats.org/officeDocument/2006/relationships/image" Target="../media/image62.wmf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8.wmf"/><Relationship Id="rId17" Type="http://schemas.openxmlformats.org/officeDocument/2006/relationships/image" Target="../media/image6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23" Type="http://schemas.openxmlformats.org/officeDocument/2006/relationships/image" Target="../media/image63.wmf"/><Relationship Id="rId10" Type="http://schemas.openxmlformats.org/officeDocument/2006/relationships/image" Target="../media/image57.wmf"/><Relationship Id="rId19" Type="http://schemas.openxmlformats.org/officeDocument/2006/relationships/image" Target="../media/image61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9.wmf"/><Relationship Id="rId22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4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7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22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3.wmf"/><Relationship Id="rId17" Type="http://schemas.openxmlformats.org/officeDocument/2006/relationships/image" Target="../media/image28.e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6.bin"/><Relationship Id="rId24" Type="http://schemas.openxmlformats.org/officeDocument/2006/relationships/oleObject" Target="../embeddings/oleObject32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image" Target="../media/image7.wmf"/><Relationship Id="rId10" Type="http://schemas.openxmlformats.org/officeDocument/2006/relationships/image" Target="../media/image22.wmf"/><Relationship Id="rId19" Type="http://schemas.openxmlformats.org/officeDocument/2006/relationships/image" Target="../media/image2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4.wmf"/><Relationship Id="rId22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40.emf"/><Relationship Id="rId18" Type="http://schemas.openxmlformats.org/officeDocument/2006/relationships/oleObject" Target="../embeddings/oleObject43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6.wmf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image" Target="../media/image37.wmf"/><Relationship Id="rId10" Type="http://schemas.openxmlformats.org/officeDocument/2006/relationships/image" Target="../media/image35.wmf"/><Relationship Id="rId19" Type="http://schemas.openxmlformats.org/officeDocument/2006/relationships/image" Target="../media/image39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45.emf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Ch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3.4: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Repeated Roots; Reduction of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Order</a:t>
            </a:r>
            <a:b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 edition, by William E. Boyce and Richard C. </a:t>
            </a:r>
            <a:r>
              <a:rPr lang="en-US" sz="1100" dirty="0" err="1" smtClean="0">
                <a:solidFill>
                  <a:schemeClr val="tx2"/>
                </a:solidFill>
                <a:latin typeface="+mn-lt"/>
              </a:rPr>
              <a:t>DiPrima</a:t>
            </a: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Recall our 2</a:t>
            </a:r>
            <a:r>
              <a:rPr lang="en-US" sz="2400" baseline="30000" dirty="0"/>
              <a:t>nd</a:t>
            </a:r>
            <a:r>
              <a:rPr lang="en-US" sz="2400" dirty="0"/>
              <a:t> order linear homogeneous ODE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where the coefficients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  <a:r>
              <a:rPr lang="en-US" sz="2400" dirty="0"/>
              <a:t> are constants. </a:t>
            </a:r>
          </a:p>
          <a:p>
            <a:r>
              <a:rPr lang="en-US" sz="2400" dirty="0"/>
              <a:t>Assuming an exponential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 </a:t>
            </a:r>
            <a:r>
              <a:rPr lang="en-US" sz="2400" dirty="0"/>
              <a:t>leads to characteristic equation: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Quadratic formula (or factoring) yields two solutions,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&amp;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When </a:t>
            </a:r>
            <a:r>
              <a:rPr lang="en-US" sz="2400" i="1" dirty="0"/>
              <a:t>b</a:t>
            </a:r>
            <a:r>
              <a:rPr lang="en-US" sz="2400" baseline="30000" dirty="0"/>
              <a:t>2</a:t>
            </a:r>
            <a:r>
              <a:rPr lang="en-US" sz="2400" dirty="0"/>
              <a:t> – 4</a:t>
            </a:r>
            <a:r>
              <a:rPr lang="en-US" sz="2400" i="1" dirty="0"/>
              <a:t>ac</a:t>
            </a:r>
            <a:r>
              <a:rPr lang="en-US" sz="2400" dirty="0"/>
              <a:t> = 0,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dirty="0" smtClean="0"/>
              <a:t>−</a:t>
            </a:r>
            <a:r>
              <a:rPr lang="en-US" sz="2400" i="1" dirty="0" smtClean="0"/>
              <a:t>b</a:t>
            </a:r>
            <a:r>
              <a:rPr lang="en-US" sz="2400" dirty="0" smtClean="0"/>
              <a:t>/2</a:t>
            </a:r>
            <a:r>
              <a:rPr lang="en-US" sz="2400" i="1" dirty="0" smtClean="0"/>
              <a:t>a</a:t>
            </a:r>
            <a:r>
              <a:rPr lang="en-US" sz="2400" dirty="0"/>
              <a:t>;</a:t>
            </a:r>
            <a:r>
              <a:rPr lang="en-US" sz="2400" dirty="0" smtClean="0"/>
              <a:t> so </a:t>
            </a:r>
            <a:r>
              <a:rPr lang="en-US" sz="2400" dirty="0"/>
              <a:t>method </a:t>
            </a:r>
            <a:r>
              <a:rPr lang="en-US" sz="2400" dirty="0" smtClean="0"/>
              <a:t>gives </a:t>
            </a:r>
            <a:r>
              <a:rPr lang="en-US" sz="2400" dirty="0"/>
              <a:t>one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Which is a problem since a basic set for a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ODE has 2 </a:t>
            </a:r>
            <a:r>
              <a:rPr lang="en-US" sz="2400" dirty="0" err="1" smtClean="0"/>
              <a:t>sol’ns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graphicFrame>
        <p:nvGraphicFramePr>
          <p:cNvPr id="74766" name="Object 14"/>
          <p:cNvGraphicFramePr>
            <a:graphicFrameLocks noChangeAspect="1"/>
          </p:cNvGraphicFramePr>
          <p:nvPr/>
        </p:nvGraphicFramePr>
        <p:xfrm>
          <a:off x="2590800" y="2209800"/>
          <a:ext cx="21336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4" name="Equation" r:id="rId3" imgW="1066680" imgH="203040" progId="Equation.3">
                  <p:embed/>
                </p:oleObj>
              </mc:Choice>
              <mc:Fallback>
                <p:oleObj name="Equation" r:id="rId3" imgW="106668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21336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9" name="Object 17"/>
          <p:cNvGraphicFramePr>
            <a:graphicFrameLocks noChangeAspect="1"/>
          </p:cNvGraphicFramePr>
          <p:nvPr/>
        </p:nvGraphicFramePr>
        <p:xfrm>
          <a:off x="1981200" y="3429000"/>
          <a:ext cx="381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5" name="Equation" r:id="rId5" imgW="1904760" imgH="228600" progId="Equation.3">
                  <p:embed/>
                </p:oleObj>
              </mc:Choice>
              <mc:Fallback>
                <p:oleObj name="Equation" r:id="rId5" imgW="190476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29000"/>
                        <a:ext cx="3810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0" name="Object 18"/>
          <p:cNvGraphicFramePr>
            <a:graphicFrameLocks noChangeAspect="1"/>
          </p:cNvGraphicFramePr>
          <p:nvPr/>
        </p:nvGraphicFramePr>
        <p:xfrm>
          <a:off x="2743200" y="4267200"/>
          <a:ext cx="23622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6" name="Equation" r:id="rId7" imgW="1231560" imgH="444240" progId="Equation.3">
                  <p:embed/>
                </p:oleObj>
              </mc:Choice>
              <mc:Fallback>
                <p:oleObj name="Equation" r:id="rId7" imgW="1231560" imgH="4442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67200"/>
                        <a:ext cx="23622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20133"/>
              </p:ext>
            </p:extLst>
          </p:nvPr>
        </p:nvGraphicFramePr>
        <p:xfrm>
          <a:off x="2641600" y="5614988"/>
          <a:ext cx="1905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7" name="Equation" r:id="rId9" imgW="965160" imgH="253800" progId="Equation.DSMT4">
                  <p:embed/>
                </p:oleObj>
              </mc:Choice>
              <mc:Fallback>
                <p:oleObj name="Equation" r:id="rId9" imgW="96516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5614988"/>
                        <a:ext cx="19050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Finding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v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)  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3)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001000" cy="5029200"/>
          </a:xfrm>
        </p:spPr>
        <p:txBody>
          <a:bodyPr/>
          <a:lstStyle/>
          <a:p>
            <a:r>
              <a:rPr lang="en-US" sz="2400" dirty="0"/>
              <a:t>To solve 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      we use separation </a:t>
            </a:r>
            <a:r>
              <a:rPr lang="en-US" sz="2400" dirty="0"/>
              <a:t>of </a:t>
            </a:r>
            <a:r>
              <a:rPr lang="en-US" sz="2400" dirty="0" smtClean="0"/>
              <a:t>variables: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800" dirty="0"/>
          </a:p>
          <a:p>
            <a:endParaRPr lang="en-US" sz="800" dirty="0"/>
          </a:p>
          <a:p>
            <a:r>
              <a:rPr lang="en-US" sz="2400" dirty="0" smtClean="0"/>
              <a:t>Recalling that		substitute into our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 for </a:t>
            </a:r>
            <a:r>
              <a:rPr lang="en-US" sz="2400" i="1" dirty="0" smtClean="0"/>
              <a:t>u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sz="1600" dirty="0"/>
          </a:p>
          <a:p>
            <a:pPr>
              <a:buFontTx/>
              <a:buNone/>
            </a:pPr>
            <a:r>
              <a:rPr lang="en-US" sz="2400" dirty="0"/>
              <a:t>	and hence</a:t>
            </a:r>
          </a:p>
        </p:txBody>
      </p:sp>
      <p:graphicFrame>
        <p:nvGraphicFramePr>
          <p:cNvPr id="14028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903836"/>
              </p:ext>
            </p:extLst>
          </p:nvPr>
        </p:nvGraphicFramePr>
        <p:xfrm>
          <a:off x="1203325" y="2438400"/>
          <a:ext cx="653891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8" name="Equation" r:id="rId3" imgW="3454200" imgH="685800" progId="Equation.DSMT4">
                  <p:embed/>
                </p:oleObj>
              </mc:Choice>
              <mc:Fallback>
                <p:oleObj name="Equation" r:id="rId3" imgW="3454200" imgH="685800" progId="Equation.DSMT4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2438400"/>
                        <a:ext cx="6538913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8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800463"/>
              </p:ext>
            </p:extLst>
          </p:nvPr>
        </p:nvGraphicFramePr>
        <p:xfrm>
          <a:off x="2073275" y="1447800"/>
          <a:ext cx="15684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9" name="Equation" r:id="rId5" imgW="812520" imgH="203040" progId="Equation.DSMT4">
                  <p:embed/>
                </p:oleObj>
              </mc:Choice>
              <mc:Fallback>
                <p:oleObj name="Equation" r:id="rId5" imgW="81252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1447800"/>
                        <a:ext cx="156845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056611"/>
              </p:ext>
            </p:extLst>
          </p:nvPr>
        </p:nvGraphicFramePr>
        <p:xfrm>
          <a:off x="2073275" y="4311650"/>
          <a:ext cx="9858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0" name="Equation" r:id="rId7" imgW="545760" imgH="177480" progId="Equation.DSMT4">
                  <p:embed/>
                </p:oleObj>
              </mc:Choice>
              <mc:Fallback>
                <p:oleObj name="Equation" r:id="rId7" imgW="5457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4311650"/>
                        <a:ext cx="985838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30509"/>
              </p:ext>
            </p:extLst>
          </p:nvPr>
        </p:nvGraphicFramePr>
        <p:xfrm>
          <a:off x="1400175" y="5094288"/>
          <a:ext cx="35464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1" name="Equation" r:id="rId9" imgW="1866600" imgH="203040" progId="Equation.DSMT4">
                  <p:embed/>
                </p:oleObj>
              </mc:Choice>
              <mc:Fallback>
                <p:oleObj name="Equation" r:id="rId9" imgW="18666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5094288"/>
                        <a:ext cx="354647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600435"/>
              </p:ext>
            </p:extLst>
          </p:nvPr>
        </p:nvGraphicFramePr>
        <p:xfrm>
          <a:off x="2857500" y="3891439"/>
          <a:ext cx="14303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2" name="Equation" r:id="rId11" imgW="723600" imgH="203040" progId="Equation.DSMT4">
                  <p:embed/>
                </p:oleObj>
              </mc:Choice>
              <mc:Fallback>
                <p:oleObj name="Equation" r:id="rId11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891439"/>
                        <a:ext cx="143033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449" y="-6350"/>
            <a:ext cx="9097551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and Sample Solutions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3 of 3)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33749" y="914400"/>
            <a:ext cx="9110251" cy="3270580"/>
          </a:xfrm>
        </p:spPr>
        <p:txBody>
          <a:bodyPr/>
          <a:lstStyle/>
          <a:p>
            <a:r>
              <a:rPr lang="en-US" sz="2400" dirty="0" smtClean="0"/>
              <a:t>Using that	  	          substitute in</a:t>
            </a:r>
          </a:p>
          <a:p>
            <a:endParaRPr lang="en-US" sz="2400" dirty="0"/>
          </a:p>
          <a:p>
            <a:endParaRPr lang="en-US" sz="800" dirty="0" smtClean="0"/>
          </a:p>
          <a:p>
            <a:r>
              <a:rPr lang="en-US" sz="2400" dirty="0" smtClean="0"/>
              <a:t>Since	          we can neglect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term of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to obtain</a:t>
            </a:r>
            <a:endParaRPr lang="en-US" sz="2400" dirty="0"/>
          </a:p>
          <a:p>
            <a:r>
              <a:rPr lang="en-US" sz="2400" dirty="0" smtClean="0"/>
              <a:t>		           </a:t>
            </a:r>
            <a:r>
              <a:rPr lang="en-US" sz="2400" dirty="0" smtClean="0"/>
              <a:t>	       can </a:t>
            </a:r>
            <a:r>
              <a:rPr lang="en-US" sz="2400" dirty="0" smtClean="0"/>
              <a:t>be </a:t>
            </a:r>
            <a:r>
              <a:rPr lang="en-US" sz="2400" dirty="0" smtClean="0"/>
              <a:t>shown to be basic and</a:t>
            </a:r>
            <a:r>
              <a:rPr lang="en-US" sz="2400" dirty="0" smtClean="0"/>
              <a:t> a </a:t>
            </a:r>
            <a:r>
              <a:rPr lang="en-US" sz="2400" dirty="0" err="1" smtClean="0"/>
              <a:t>gen’l</a:t>
            </a:r>
            <a:r>
              <a:rPr lang="en-US" sz="2400" dirty="0" smtClean="0"/>
              <a:t>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 is:</a:t>
            </a:r>
          </a:p>
          <a:p>
            <a:endParaRPr lang="en-US" sz="2400" dirty="0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359954"/>
              </p:ext>
            </p:extLst>
          </p:nvPr>
        </p:nvGraphicFramePr>
        <p:xfrm>
          <a:off x="1828800" y="1419448"/>
          <a:ext cx="40481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0" name="Equation" r:id="rId3" imgW="2057400" imgH="253800" progId="Equation.DSMT4">
                  <p:embed/>
                </p:oleObj>
              </mc:Choice>
              <mc:Fallback>
                <p:oleObj name="Equation" r:id="rId3" imgW="20574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19448"/>
                        <a:ext cx="40481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405981"/>
              </p:ext>
            </p:extLst>
          </p:nvPr>
        </p:nvGraphicFramePr>
        <p:xfrm>
          <a:off x="7432675" y="1946275"/>
          <a:ext cx="14271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1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675" y="1946275"/>
                        <a:ext cx="142716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555301"/>
              </p:ext>
            </p:extLst>
          </p:nvPr>
        </p:nvGraphicFramePr>
        <p:xfrm>
          <a:off x="1223961" y="1923851"/>
          <a:ext cx="14017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2" name="Equation" r:id="rId7" imgW="672840" imgH="241200" progId="Equation.DSMT4">
                  <p:embed/>
                </p:oleObj>
              </mc:Choice>
              <mc:Fallback>
                <p:oleObj name="Equation" r:id="rId7" imgW="67284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1" y="1923851"/>
                        <a:ext cx="140176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455904"/>
              </p:ext>
            </p:extLst>
          </p:nvPr>
        </p:nvGraphicFramePr>
        <p:xfrm>
          <a:off x="2209799" y="2841848"/>
          <a:ext cx="23018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3" name="Equation" r:id="rId9" imgW="1168200" imgH="241200" progId="Equation.DSMT4">
                  <p:embed/>
                </p:oleObj>
              </mc:Choice>
              <mc:Fallback>
                <p:oleObj name="Equation" r:id="rId9" imgW="116820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799" y="2841848"/>
                        <a:ext cx="23018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500380"/>
              </p:ext>
            </p:extLst>
          </p:nvPr>
        </p:nvGraphicFramePr>
        <p:xfrm>
          <a:off x="5257800" y="964630"/>
          <a:ext cx="18573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4" name="Equation" r:id="rId11" imgW="977760" imgH="203040" progId="Equation.DSMT4">
                  <p:embed/>
                </p:oleObj>
              </mc:Choice>
              <mc:Fallback>
                <p:oleObj name="Equation" r:id="rId11" imgW="97776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964630"/>
                        <a:ext cx="185737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659309"/>
              </p:ext>
            </p:extLst>
          </p:nvPr>
        </p:nvGraphicFramePr>
        <p:xfrm>
          <a:off x="434974" y="2398313"/>
          <a:ext cx="28495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5" name="Equation" r:id="rId13" imgW="1549080" imgH="241200" progId="Equation.DSMT4">
                  <p:embed/>
                </p:oleObj>
              </mc:Choice>
              <mc:Fallback>
                <p:oleObj name="Equation" r:id="rId13" imgW="154908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4" y="2398313"/>
                        <a:ext cx="284956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016152"/>
              </p:ext>
            </p:extLst>
          </p:nvPr>
        </p:nvGraphicFramePr>
        <p:xfrm>
          <a:off x="1830388" y="955675"/>
          <a:ext cx="17430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6" name="Equation" r:id="rId15" imgW="965160" imgH="241200" progId="Equation.DSMT4">
                  <p:embed/>
                </p:oleObj>
              </mc:Choice>
              <mc:Fallback>
                <p:oleObj name="Equation" r:id="rId15" imgW="965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955675"/>
                        <a:ext cx="17430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50340" y="3318863"/>
            <a:ext cx="4601751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i="1" dirty="0"/>
              <a:t>t</a:t>
            </a:r>
            <a:r>
              <a:rPr lang="en-US" dirty="0"/>
              <a:t> gets large,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term will </a:t>
            </a:r>
            <a:r>
              <a:rPr lang="en-US" dirty="0" smtClean="0"/>
              <a:t>dominate; hence, long-term behavior is determined by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pPr lvl="1"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 	y -&gt; √t   (</a:t>
            </a:r>
            <a:r>
              <a:rPr lang="en-US" b="1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)</a:t>
            </a:r>
          </a:p>
          <a:p>
            <a:pPr lvl="1" algn="l"/>
            <a:r>
              <a:rPr lang="en-US" dirty="0" smtClean="0"/>
              <a:t>  zero 	y </a:t>
            </a:r>
            <a:r>
              <a:rPr lang="en-US" dirty="0"/>
              <a:t>-&gt; </a:t>
            </a:r>
            <a:r>
              <a:rPr lang="en-US" dirty="0" smtClean="0"/>
              <a:t>0 	  (</a:t>
            </a:r>
            <a:r>
              <a:rPr lang="en-US" b="1" dirty="0" smtClean="0"/>
              <a:t>black</a:t>
            </a:r>
            <a:r>
              <a:rPr lang="en-US" dirty="0" smtClean="0"/>
              <a:t>) </a:t>
            </a:r>
          </a:p>
          <a:p>
            <a:pPr lvl="1" algn="l"/>
            <a:r>
              <a:rPr lang="en-US" dirty="0" smtClean="0"/>
              <a:t>  </a:t>
            </a:r>
            <a:r>
              <a:rPr lang="en-US" dirty="0" err="1" smtClean="0"/>
              <a:t>neg</a:t>
            </a:r>
            <a:r>
              <a:rPr lang="en-US" dirty="0" smtClean="0"/>
              <a:t> 	y </a:t>
            </a:r>
            <a:r>
              <a:rPr lang="en-US" dirty="0"/>
              <a:t>-&gt; </a:t>
            </a:r>
            <a:r>
              <a:rPr lang="en-US" dirty="0" smtClean="0"/>
              <a:t>−√</a:t>
            </a:r>
            <a:r>
              <a:rPr lang="en-US" dirty="0"/>
              <a:t>t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7030A0"/>
                </a:solidFill>
              </a:rPr>
              <a:t>magenta</a:t>
            </a:r>
            <a:r>
              <a:rPr lang="en-US" dirty="0" smtClean="0"/>
              <a:t>)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7"/>
          <a:srcRect l="7772" t="5206" r="7754" b="5030"/>
          <a:stretch/>
        </p:blipFill>
        <p:spPr>
          <a:xfrm>
            <a:off x="4421284" y="3171973"/>
            <a:ext cx="4570316" cy="3644684"/>
          </a:xfrm>
          <a:prstGeom prst="rect">
            <a:avLst/>
          </a:prstGeom>
        </p:spPr>
      </p:pic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067138"/>
              </p:ext>
            </p:extLst>
          </p:nvPr>
        </p:nvGraphicFramePr>
        <p:xfrm>
          <a:off x="5811838" y="3484563"/>
          <a:ext cx="18256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7" name="Equation" r:id="rId18" imgW="927000" imgH="241200" progId="Equation.DSMT4">
                  <p:embed/>
                </p:oleObj>
              </mc:Choice>
              <mc:Fallback>
                <p:oleObj name="Equation" r:id="rId18" imgW="927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838" y="3484563"/>
                        <a:ext cx="18256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654421"/>
              </p:ext>
            </p:extLst>
          </p:nvPr>
        </p:nvGraphicFramePr>
        <p:xfrm>
          <a:off x="7359650" y="4524375"/>
          <a:ext cx="12255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8" name="Equation" r:id="rId20" imgW="622080" imgH="203040" progId="Equation.DSMT4">
                  <p:embed/>
                </p:oleObj>
              </mc:Choice>
              <mc:Fallback>
                <p:oleObj name="Equation" r:id="rId20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4524375"/>
                        <a:ext cx="122555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972318"/>
              </p:ext>
            </p:extLst>
          </p:nvPr>
        </p:nvGraphicFramePr>
        <p:xfrm>
          <a:off x="6942138" y="5451475"/>
          <a:ext cx="18256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9" name="Equation" r:id="rId22" imgW="927000" imgH="241200" progId="Equation.DSMT4">
                  <p:embed/>
                </p:oleObj>
              </mc:Choice>
              <mc:Fallback>
                <p:oleObj name="Equation" r:id="rId22" imgW="927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138" y="5451475"/>
                        <a:ext cx="18256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1: repeated root, need for new technique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991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Consider the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IVP w/ const. </a:t>
            </a:r>
            <a:r>
              <a:rPr lang="en-US" sz="2400" dirty="0" err="1" smtClean="0"/>
              <a:t>coeffs</a:t>
            </a:r>
            <a:r>
              <a:rPr lang="en-US" sz="2400" dirty="0"/>
              <a:t>: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As usual, focus on ODE to find general solution:</a:t>
            </a:r>
          </a:p>
          <a:p>
            <a:r>
              <a:rPr lang="en-US" sz="2400" dirty="0" smtClean="0"/>
              <a:t>*Assuming </a:t>
            </a:r>
            <a:r>
              <a:rPr lang="en-US" sz="2400" dirty="0"/>
              <a:t>exponential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 </a:t>
            </a:r>
            <a:r>
              <a:rPr lang="en-US" sz="2400" dirty="0"/>
              <a:t>leads to characteristic equation:</a:t>
            </a:r>
          </a:p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repeated</a:t>
            </a:r>
            <a:r>
              <a:rPr lang="en-US" sz="2400" dirty="0" smtClean="0"/>
              <a:t> root, so *assumption gives </a:t>
            </a:r>
            <a:r>
              <a:rPr lang="en-US" sz="2400" dirty="0" smtClean="0"/>
              <a:t>only </a:t>
            </a:r>
            <a:r>
              <a:rPr lang="en-US" sz="2400" dirty="0" smtClean="0"/>
              <a:t>one </a:t>
            </a:r>
            <a:r>
              <a:rPr lang="en-US" sz="2400" dirty="0" smtClean="0"/>
              <a:t>solution:</a:t>
            </a:r>
            <a:r>
              <a:rPr lang="en-US" sz="2400" dirty="0" smtClean="0"/>
              <a:t>	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W</a:t>
            </a:r>
            <a:r>
              <a:rPr lang="en-US" sz="2400" dirty="0" smtClean="0"/>
              <a:t>e need new technique to find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solution: </a:t>
            </a:r>
          </a:p>
          <a:p>
            <a:pPr marL="0" indent="0" algn="ctr">
              <a:buNone/>
            </a:pPr>
            <a:r>
              <a:rPr lang="en-US" sz="2400" b="1" dirty="0" smtClean="0"/>
              <a:t>reduction </a:t>
            </a:r>
            <a:r>
              <a:rPr lang="en-US" sz="2400" b="1" dirty="0"/>
              <a:t>in </a:t>
            </a:r>
            <a:r>
              <a:rPr lang="en-US" sz="2400" b="1" dirty="0" smtClean="0"/>
              <a:t>order!</a:t>
            </a:r>
            <a:endParaRPr lang="en-US" sz="2400" dirty="0" smtClean="0"/>
          </a:p>
          <a:p>
            <a:endParaRPr lang="en-US" sz="2400" dirty="0"/>
          </a:p>
          <a:p>
            <a:pPr>
              <a:buNone/>
            </a:pPr>
            <a:endParaRPr lang="en-US" sz="800" dirty="0"/>
          </a:p>
        </p:txBody>
      </p:sp>
      <p:graphicFrame>
        <p:nvGraphicFramePr>
          <p:cNvPr id="11776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24992"/>
              </p:ext>
            </p:extLst>
          </p:nvPr>
        </p:nvGraphicFramePr>
        <p:xfrm>
          <a:off x="1335088" y="1611313"/>
          <a:ext cx="214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3" name="Equation" r:id="rId3" imgW="1091880" imgH="203040" progId="Equation.DSMT4">
                  <p:embed/>
                </p:oleObj>
              </mc:Choice>
              <mc:Fallback>
                <p:oleObj name="Equation" r:id="rId3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1611313"/>
                        <a:ext cx="2146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5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520818"/>
              </p:ext>
            </p:extLst>
          </p:nvPr>
        </p:nvGraphicFramePr>
        <p:xfrm>
          <a:off x="1055370" y="2895600"/>
          <a:ext cx="6440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4" name="Equation" r:id="rId5" imgW="3517560" imgH="228600" progId="Equation.3">
                  <p:embed/>
                </p:oleObj>
              </mc:Choice>
              <mc:Fallback>
                <p:oleObj name="Equation" r:id="rId5" imgW="3517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370" y="2895600"/>
                        <a:ext cx="644048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9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930596"/>
              </p:ext>
            </p:extLst>
          </p:nvPr>
        </p:nvGraphicFramePr>
        <p:xfrm>
          <a:off x="3203575" y="3728758"/>
          <a:ext cx="1216025" cy="384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5" name="Equation" r:id="rId7" imgW="723600" imgH="228600" progId="Equation.3">
                  <p:embed/>
                </p:oleObj>
              </mc:Choice>
              <mc:Fallback>
                <p:oleObj name="Equation" r:id="rId7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728758"/>
                        <a:ext cx="1216025" cy="384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712546"/>
              </p:ext>
            </p:extLst>
          </p:nvPr>
        </p:nvGraphicFramePr>
        <p:xfrm>
          <a:off x="4275614" y="1598930"/>
          <a:ext cx="297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6" name="Equation" r:id="rId9" imgW="1536480" imgH="203040" progId="Equation.DSMT4">
                  <p:embed/>
                </p:oleObj>
              </mc:Choice>
              <mc:Fallback>
                <p:oleObj name="Equation" r:id="rId9" imgW="1536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614" y="1598930"/>
                        <a:ext cx="2971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4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-2540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	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		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2667000"/>
          </a:xfrm>
        </p:spPr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ssume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 is non-constant multiple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: </a:t>
            </a:r>
          </a:p>
          <a:p>
            <a:endParaRPr lang="en-US" sz="2400" dirty="0" smtClean="0"/>
          </a:p>
          <a:p>
            <a:r>
              <a:rPr lang="en-US" sz="2400" dirty="0" smtClean="0"/>
              <a:t>Use product rule to find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&amp;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derivatives: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Substitute into the original equation:</a:t>
            </a:r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11776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054596"/>
              </p:ext>
            </p:extLst>
          </p:nvPr>
        </p:nvGraphicFramePr>
        <p:xfrm>
          <a:off x="4437887" y="430721"/>
          <a:ext cx="20716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99" name="Equation" r:id="rId3" imgW="1054080" imgH="203040" progId="Equation.3">
                  <p:embed/>
                </p:oleObj>
              </mc:Choice>
              <mc:Fallback>
                <p:oleObj name="Equation" r:id="rId3" imgW="1054080" imgH="203040" progId="Equation.3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887" y="430721"/>
                        <a:ext cx="2071687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8" name="Object 10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372851"/>
              </p:ext>
            </p:extLst>
          </p:nvPr>
        </p:nvGraphicFramePr>
        <p:xfrm>
          <a:off x="732631" y="3025894"/>
          <a:ext cx="76787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0" name="Equation" r:id="rId5" imgW="4127400" imgH="507960" progId="Equation.DSMT4">
                  <p:embed/>
                </p:oleObj>
              </mc:Choice>
              <mc:Fallback>
                <p:oleObj name="Equation" r:id="rId5" imgW="4127400" imgH="507960" progId="Equation.DSMT4">
                  <p:embed/>
                  <p:pic>
                    <p:nvPicPr>
                      <p:cNvPr id="0" name="Picture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" y="3025894"/>
                        <a:ext cx="7678737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9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64931"/>
              </p:ext>
            </p:extLst>
          </p:nvPr>
        </p:nvGraphicFramePr>
        <p:xfrm>
          <a:off x="6629400" y="408543"/>
          <a:ext cx="1216025" cy="384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1" name="Equation" r:id="rId7" imgW="723600" imgH="228600" progId="Equation.3">
                  <p:embed/>
                </p:oleObj>
              </mc:Choice>
              <mc:Fallback>
                <p:oleObj name="Equation" r:id="rId7" imgW="723600" imgH="228600" progId="Equation.3">
                  <p:embed/>
                  <p:pic>
                    <p:nvPicPr>
                      <p:cNvPr id="0" name="Picture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08543"/>
                        <a:ext cx="1216025" cy="384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421333"/>
              </p:ext>
            </p:extLst>
          </p:nvPr>
        </p:nvGraphicFramePr>
        <p:xfrm>
          <a:off x="1372393" y="4419600"/>
          <a:ext cx="6094413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2" name="Equation" r:id="rId9" imgW="3276360" imgH="812520" progId="Equation.DSMT4">
                  <p:embed/>
                </p:oleObj>
              </mc:Choice>
              <mc:Fallback>
                <p:oleObj name="Equation" r:id="rId9" imgW="32763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2393" y="4419600"/>
                        <a:ext cx="6094413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836613"/>
            <a:ext cx="9144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i="1" dirty="0"/>
              <a:t>Given </a:t>
            </a:r>
            <a:r>
              <a:rPr lang="en-US" i="1" dirty="0" smtClean="0"/>
              <a:t>2</a:t>
            </a:r>
            <a:r>
              <a:rPr lang="en-US" i="1" baseline="30000" dirty="0" smtClean="0"/>
              <a:t>nd</a:t>
            </a:r>
            <a:r>
              <a:rPr lang="en-US" i="1" dirty="0" smtClean="0"/>
              <a:t> </a:t>
            </a:r>
            <a:r>
              <a:rPr lang="en-US" i="1" dirty="0"/>
              <a:t>order homogeneous </a:t>
            </a:r>
            <a:r>
              <a:rPr lang="en-US" i="1" dirty="0" err="1" smtClean="0"/>
              <a:t>eqtn</a:t>
            </a:r>
            <a:r>
              <a:rPr lang="en-US" i="1" dirty="0" smtClean="0"/>
              <a:t> </a:t>
            </a:r>
            <a:r>
              <a:rPr lang="en-US" i="1" dirty="0"/>
              <a:t>(w/ or w/out constant coefficients) &amp; one </a:t>
            </a:r>
            <a:r>
              <a:rPr lang="en-US" i="1" dirty="0" err="1"/>
              <a:t>sol’n</a:t>
            </a:r>
            <a:r>
              <a:rPr lang="en-US" i="1" dirty="0"/>
              <a:t> y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</a:t>
            </a:r>
            <a:r>
              <a:rPr lang="en-US" b="1" dirty="0"/>
              <a:t>reduction in order </a:t>
            </a:r>
            <a:r>
              <a:rPr lang="en-US" i="1" dirty="0" smtClean="0"/>
              <a:t>will give </a:t>
            </a:r>
            <a:r>
              <a:rPr lang="en-US" i="1" dirty="0"/>
              <a:t>2</a:t>
            </a:r>
            <a:r>
              <a:rPr lang="en-US" i="1" baseline="30000" dirty="0"/>
              <a:t>nd</a:t>
            </a:r>
            <a:r>
              <a:rPr lang="en-US" i="1" dirty="0"/>
              <a:t> </a:t>
            </a:r>
            <a:r>
              <a:rPr lang="en-US" i="1" dirty="0" smtClean="0"/>
              <a:t>solution 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 smtClean="0"/>
              <a:t>):</a:t>
            </a:r>
            <a:endParaRPr lang="en-US" dirty="0"/>
          </a:p>
        </p:txBody>
      </p:sp>
      <p:graphicFrame>
        <p:nvGraphicFramePr>
          <p:cNvPr id="14" name="Object 10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94166"/>
              </p:ext>
            </p:extLst>
          </p:nvPr>
        </p:nvGraphicFramePr>
        <p:xfrm>
          <a:off x="2872358" y="2138979"/>
          <a:ext cx="17240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3" name="Equation" r:id="rId11" imgW="927000" imgH="241200" progId="Equation.DSMT4">
                  <p:embed/>
                </p:oleObj>
              </mc:Choice>
              <mc:Fallback>
                <p:oleObj name="Equation" r:id="rId11" imgW="927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358" y="2138979"/>
                        <a:ext cx="172402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-2540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	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		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872087"/>
            <a:ext cx="9144000" cy="225211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Note</a:t>
            </a:r>
            <a:r>
              <a:rPr lang="en-US" sz="2000" dirty="0" smtClean="0"/>
              <a:t>: f</a:t>
            </a:r>
            <a:r>
              <a:rPr lang="en-US" sz="2000" dirty="0" smtClean="0"/>
              <a:t>or a homogeneous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order equation with </a:t>
            </a:r>
            <a:r>
              <a:rPr lang="en-US" sz="2000" b="1" dirty="0" smtClean="0"/>
              <a:t>non-constant coefficients</a:t>
            </a:r>
            <a:r>
              <a:rPr lang="en-US" sz="2000" dirty="0" smtClean="0"/>
              <a:t>, the new ODE will also have a first derivative term: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Treating                     as the new “variable”, we get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equation: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hence the “reduction” in order. (</a:t>
            </a:r>
            <a:r>
              <a:rPr lang="en-US" sz="2000" b="1" dirty="0" smtClean="0"/>
              <a:t>See example 3</a:t>
            </a:r>
            <a:r>
              <a:rPr lang="en-US" sz="2000" dirty="0" smtClean="0"/>
              <a:t>.)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1776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0137"/>
              </p:ext>
            </p:extLst>
          </p:nvPr>
        </p:nvGraphicFramePr>
        <p:xfrm>
          <a:off x="4532440" y="406237"/>
          <a:ext cx="20716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5" name="Equation" r:id="rId3" imgW="1054080" imgH="203040" progId="Equation.3">
                  <p:embed/>
                </p:oleObj>
              </mc:Choice>
              <mc:Fallback>
                <p:oleObj name="Equation" r:id="rId3" imgW="1054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440" y="406237"/>
                        <a:ext cx="2071687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9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29541"/>
              </p:ext>
            </p:extLst>
          </p:nvPr>
        </p:nvGraphicFramePr>
        <p:xfrm>
          <a:off x="6908927" y="376574"/>
          <a:ext cx="1216025" cy="384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6" name="Equation" r:id="rId5" imgW="723600" imgH="228600" progId="Equation.3">
                  <p:embed/>
                </p:oleObj>
              </mc:Choice>
              <mc:Fallback>
                <p:oleObj name="Equation" r:id="rId5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927" y="376574"/>
                        <a:ext cx="1216025" cy="384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789776"/>
              </p:ext>
            </p:extLst>
          </p:nvPr>
        </p:nvGraphicFramePr>
        <p:xfrm>
          <a:off x="2566049" y="1581252"/>
          <a:ext cx="1966391" cy="365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7" name="Equation" r:id="rId7" imgW="1091880" imgH="203040" progId="Equation.DSMT4">
                  <p:embed/>
                </p:oleObj>
              </mc:Choice>
              <mc:Fallback>
                <p:oleObj name="Equation" r:id="rId7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049" y="1581252"/>
                        <a:ext cx="1966391" cy="365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289928"/>
              </p:ext>
            </p:extLst>
          </p:nvPr>
        </p:nvGraphicFramePr>
        <p:xfrm>
          <a:off x="1012825" y="1946275"/>
          <a:ext cx="13763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8" name="Equation" r:id="rId9" imgW="761760" imgH="203040" progId="Equation.DSMT4">
                  <p:embed/>
                </p:oleObj>
              </mc:Choice>
              <mc:Fallback>
                <p:oleObj name="Equation" r:id="rId9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1946275"/>
                        <a:ext cx="137636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290319"/>
              </p:ext>
            </p:extLst>
          </p:nvPr>
        </p:nvGraphicFramePr>
        <p:xfrm>
          <a:off x="2319338" y="2265363"/>
          <a:ext cx="19018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29" name="Equation" r:id="rId11" imgW="1041120" imgH="203040" progId="Equation.DSMT4">
                  <p:embed/>
                </p:oleObj>
              </mc:Choice>
              <mc:Fallback>
                <p:oleObj name="Equation" r:id="rId11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2265363"/>
                        <a:ext cx="190182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27"/>
          <p:cNvSpPr txBox="1">
            <a:spLocks noChangeArrowheads="1"/>
          </p:cNvSpPr>
          <p:nvPr/>
        </p:nvSpPr>
        <p:spPr>
          <a:xfrm>
            <a:off x="533400" y="3234941"/>
            <a:ext cx="5715000" cy="2897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/>
              <a:t>Returning to our example, </a:t>
            </a:r>
          </a:p>
          <a:p>
            <a:pPr fontAlgn="auto">
              <a:spcAft>
                <a:spcPts val="0"/>
              </a:spcAft>
            </a:pPr>
            <a:r>
              <a:rPr lang="en-US" sz="2400" dirty="0" smtClean="0"/>
              <a:t>solve the equation  	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/>
              <a:t>to get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/>
              <a:t>where	 	  are arbitrary constants.</a:t>
            </a:r>
          </a:p>
          <a:p>
            <a:pPr fontAlgn="auto">
              <a:spcAft>
                <a:spcPts val="0"/>
              </a:spcAft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en-US" sz="800" dirty="0"/>
          </a:p>
        </p:txBody>
      </p:sp>
      <p:graphicFrame>
        <p:nvGraphicFramePr>
          <p:cNvPr id="16" name="Object 10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582319"/>
              </p:ext>
            </p:extLst>
          </p:nvPr>
        </p:nvGraphicFramePr>
        <p:xfrm>
          <a:off x="1663827" y="4971497"/>
          <a:ext cx="30210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30" name="Equation" r:id="rId13" imgW="1536480" imgH="203040" progId="Equation.DSMT4">
                  <p:embed/>
                </p:oleObj>
              </mc:Choice>
              <mc:Fallback>
                <p:oleObj name="Equation" r:id="rId13" imgW="1536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827" y="4971497"/>
                        <a:ext cx="302101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278766"/>
              </p:ext>
            </p:extLst>
          </p:nvPr>
        </p:nvGraphicFramePr>
        <p:xfrm>
          <a:off x="1435101" y="5485762"/>
          <a:ext cx="110648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31" name="Equation" r:id="rId15" imgW="596880" imgH="190440" progId="Equation.DSMT4">
                  <p:embed/>
                </p:oleObj>
              </mc:Choice>
              <mc:Fallback>
                <p:oleObj name="Equation" r:id="rId15" imgW="596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1" y="5485762"/>
                        <a:ext cx="1106487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323735"/>
              </p:ext>
            </p:extLst>
          </p:nvPr>
        </p:nvGraphicFramePr>
        <p:xfrm>
          <a:off x="2298700" y="4199358"/>
          <a:ext cx="11239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32" name="Equation" r:id="rId17" imgW="571320" imgH="203040" progId="Equation.DSMT4">
                  <p:embed/>
                </p:oleObj>
              </mc:Choice>
              <mc:Fallback>
                <p:oleObj name="Equation" r:id="rId17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199358"/>
                        <a:ext cx="11239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92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715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	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		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51715"/>
            <a:ext cx="9144000" cy="5372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Letting  </a:t>
            </a:r>
          </a:p>
          <a:p>
            <a:r>
              <a:rPr lang="en-US" sz="2400" dirty="0" smtClean="0"/>
              <a:t>Hence, the </a:t>
            </a:r>
            <a:r>
              <a:rPr lang="en-US" sz="2400" dirty="0" smtClean="0"/>
              <a:t>general solution is</a:t>
            </a:r>
          </a:p>
          <a:p>
            <a:endParaRPr lang="en-US" sz="2400" dirty="0" smtClean="0"/>
          </a:p>
          <a:p>
            <a:r>
              <a:rPr lang="en-US" sz="2000" dirty="0" smtClean="0"/>
              <a:t>Note that both 	   </a:t>
            </a:r>
            <a:r>
              <a:rPr lang="en-US" sz="2000" dirty="0" smtClean="0"/>
              <a:t>tend </a:t>
            </a:r>
            <a:r>
              <a:rPr lang="en-US" sz="2000" dirty="0" smtClean="0"/>
              <a:t>to 0 as	</a:t>
            </a:r>
            <a:r>
              <a:rPr lang="en-US" sz="2000" dirty="0" smtClean="0"/>
              <a:t>    regardless of the</a:t>
            </a:r>
            <a:r>
              <a:rPr lang="en-US" sz="2000" dirty="0"/>
              <a:t> </a:t>
            </a:r>
            <a:r>
              <a:rPr lang="en-US" sz="2000" dirty="0" smtClean="0"/>
              <a:t>values </a:t>
            </a:r>
            <a:r>
              <a:rPr lang="en-US" sz="2000" dirty="0" smtClean="0"/>
              <a:t>of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Take derivative of </a:t>
            </a:r>
            <a:r>
              <a:rPr lang="en-US" sz="2400" dirty="0" err="1" smtClean="0"/>
              <a:t>gen’l</a:t>
            </a:r>
            <a:r>
              <a:rPr lang="en-US" sz="2400" dirty="0" smtClean="0"/>
              <a:t> solution: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U</a:t>
            </a:r>
            <a:r>
              <a:rPr lang="en-US" sz="2400" dirty="0" smtClean="0"/>
              <a:t>sing </a:t>
            </a:r>
            <a:r>
              <a:rPr lang="en-US" sz="2400" dirty="0" smtClean="0"/>
              <a:t>initial conditions     		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Therefore the solution to the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IVP is</a:t>
            </a:r>
            <a:endParaRPr lang="en-US" sz="2400" dirty="0"/>
          </a:p>
        </p:txBody>
      </p:sp>
      <p:graphicFrame>
        <p:nvGraphicFramePr>
          <p:cNvPr id="141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896206"/>
              </p:ext>
            </p:extLst>
          </p:nvPr>
        </p:nvGraphicFramePr>
        <p:xfrm>
          <a:off x="1378347" y="1977215"/>
          <a:ext cx="45513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1" name="Equation" r:id="rId3" imgW="2145960" imgH="241200" progId="Equation.DSMT4">
                  <p:embed/>
                </p:oleObj>
              </mc:Choice>
              <mc:Fallback>
                <p:oleObj name="Equation" r:id="rId3" imgW="214596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347" y="1977215"/>
                        <a:ext cx="4551362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419336"/>
              </p:ext>
            </p:extLst>
          </p:nvPr>
        </p:nvGraphicFramePr>
        <p:xfrm>
          <a:off x="306189" y="3923683"/>
          <a:ext cx="457041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2" name="Equation" r:id="rId5" imgW="2361960" imgH="634680" progId="Equation.DSMT4">
                  <p:embed/>
                </p:oleObj>
              </mc:Choice>
              <mc:Fallback>
                <p:oleObj name="Equation" r:id="rId5" imgW="2361960" imgH="634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89" y="3923683"/>
                        <a:ext cx="4570413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571363"/>
              </p:ext>
            </p:extLst>
          </p:nvPr>
        </p:nvGraphicFramePr>
        <p:xfrm>
          <a:off x="1633934" y="5619982"/>
          <a:ext cx="2106428" cy="502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3" name="Equation" r:id="rId7" imgW="1104840" imgH="228600" progId="Equation.3">
                  <p:embed/>
                </p:oleObj>
              </mc:Choice>
              <mc:Fallback>
                <p:oleObj name="Equation" r:id="rId7" imgW="1104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934" y="5619982"/>
                        <a:ext cx="2106428" cy="5024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802284"/>
              </p:ext>
            </p:extLst>
          </p:nvPr>
        </p:nvGraphicFramePr>
        <p:xfrm>
          <a:off x="1633934" y="1215726"/>
          <a:ext cx="59007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4" name="Equation" r:id="rId9" imgW="3200400" imgH="203040" progId="Equation.DSMT4">
                  <p:embed/>
                </p:oleObj>
              </mc:Choice>
              <mc:Fallback>
                <p:oleObj name="Equation" r:id="rId9" imgW="320040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934" y="1215726"/>
                        <a:ext cx="590073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906472"/>
              </p:ext>
            </p:extLst>
          </p:nvPr>
        </p:nvGraphicFramePr>
        <p:xfrm>
          <a:off x="2115518" y="2476140"/>
          <a:ext cx="990601" cy="377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5" name="Equation" r:id="rId11" imgW="609480" imgH="203040" progId="Equation.3">
                  <p:embed/>
                </p:oleObj>
              </mc:Choice>
              <mc:Fallback>
                <p:oleObj name="Equation" r:id="rId11" imgW="60948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518" y="2476140"/>
                        <a:ext cx="990601" cy="377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536288"/>
              </p:ext>
            </p:extLst>
          </p:nvPr>
        </p:nvGraphicFramePr>
        <p:xfrm>
          <a:off x="4431998" y="2549076"/>
          <a:ext cx="554736" cy="231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6" name="Equation" r:id="rId13" imgW="419040" imgH="152280" progId="Equation.3">
                  <p:embed/>
                </p:oleObj>
              </mc:Choice>
              <mc:Fallback>
                <p:oleObj name="Equation" r:id="rId13" imgW="419040" imgH="1522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998" y="2549076"/>
                        <a:ext cx="554736" cy="231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029434"/>
              </p:ext>
            </p:extLst>
          </p:nvPr>
        </p:nvGraphicFramePr>
        <p:xfrm>
          <a:off x="7806134" y="2483734"/>
          <a:ext cx="9667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7" name="Equation" r:id="rId15" imgW="596880" imgH="228600" progId="Equation.DSMT4">
                  <p:embed/>
                </p:oleObj>
              </mc:Choice>
              <mc:Fallback>
                <p:oleObj name="Equation" r:id="rId15" imgW="59688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6134" y="2483734"/>
                        <a:ext cx="96678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19"/>
          <p:cNvPicPr/>
          <p:nvPr/>
        </p:nvPicPr>
        <p:blipFill rotWithShape="1">
          <a:blip r:embed="rId17"/>
          <a:srcRect t="26732"/>
          <a:stretch/>
        </p:blipFill>
        <p:spPr bwMode="auto">
          <a:xfrm>
            <a:off x="4986734" y="3028566"/>
            <a:ext cx="4043624" cy="368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13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86887"/>
              </p:ext>
            </p:extLst>
          </p:nvPr>
        </p:nvGraphicFramePr>
        <p:xfrm>
          <a:off x="6425855" y="3685365"/>
          <a:ext cx="1971156" cy="492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8" name="Equation" r:id="rId18" imgW="1054080" imgH="228600" progId="Equation.DSMT4">
                  <p:embed/>
                </p:oleObj>
              </mc:Choice>
              <mc:Fallback>
                <p:oleObj name="Equation" r:id="rId18" imgW="1054080" imgH="2286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5855" y="3685365"/>
                        <a:ext cx="1971156" cy="4927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204167"/>
              </p:ext>
            </p:extLst>
          </p:nvPr>
        </p:nvGraphicFramePr>
        <p:xfrm>
          <a:off x="4450556" y="421709"/>
          <a:ext cx="20716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9" name="Equation" r:id="rId20" imgW="1054080" imgH="203040" progId="Equation.3">
                  <p:embed/>
                </p:oleObj>
              </mc:Choice>
              <mc:Fallback>
                <p:oleObj name="Equation" r:id="rId20" imgW="1054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556" y="421709"/>
                        <a:ext cx="2071687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354794"/>
              </p:ext>
            </p:extLst>
          </p:nvPr>
        </p:nvGraphicFramePr>
        <p:xfrm>
          <a:off x="6882209" y="415328"/>
          <a:ext cx="1216025" cy="384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00" name="Equation" r:id="rId22" imgW="723600" imgH="228600" progId="Equation.3">
                  <p:embed/>
                </p:oleObj>
              </mc:Choice>
              <mc:Fallback>
                <p:oleObj name="Equation" r:id="rId22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209" y="415328"/>
                        <a:ext cx="1216025" cy="384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120173"/>
              </p:ext>
            </p:extLst>
          </p:nvPr>
        </p:nvGraphicFramePr>
        <p:xfrm>
          <a:off x="1432322" y="3145615"/>
          <a:ext cx="35290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01" name="Equation" r:id="rId24" imgW="1663560" imgH="253800" progId="Equation.DSMT4">
                  <p:embed/>
                </p:oleObj>
              </mc:Choice>
              <mc:Fallback>
                <p:oleObj name="Equation" r:id="rId24" imgW="1663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322" y="3145615"/>
                        <a:ext cx="352901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2125D7"/>
                </a:solidFill>
                <a:cs typeface="Times New Roman" pitchFamily="18" charset="0"/>
              </a:rPr>
              <a:t>Summary &amp; result </a:t>
            </a:r>
            <a:br>
              <a:rPr lang="en-US" sz="3600" b="1" dirty="0" smtClean="0">
                <a:solidFill>
                  <a:srgbClr val="2125D7"/>
                </a:solidFill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2125D7"/>
                </a:solidFill>
                <a:cs typeface="Times New Roman" pitchFamily="18" charset="0"/>
              </a:rPr>
              <a:t>for 2</a:t>
            </a:r>
            <a:r>
              <a:rPr lang="en-US" sz="2000" b="1" baseline="30000" dirty="0" smtClean="0">
                <a:solidFill>
                  <a:srgbClr val="2125D7"/>
                </a:solidFill>
                <a:cs typeface="Times New Roman" pitchFamily="18" charset="0"/>
              </a:rPr>
              <a:t>nd</a:t>
            </a:r>
            <a:r>
              <a:rPr lang="en-US" sz="2000" b="1" dirty="0" smtClean="0">
                <a:solidFill>
                  <a:srgbClr val="2125D7"/>
                </a:solidFill>
                <a:cs typeface="Times New Roman" pitchFamily="18" charset="0"/>
              </a:rPr>
              <a:t> order homogeneous ODE’s with constant coefficients whose characteristic equation has repeated roots</a:t>
            </a:r>
            <a:r>
              <a:rPr lang="en-US" sz="2800" b="1" dirty="0" smtClean="0">
                <a:solidFill>
                  <a:srgbClr val="2125D7"/>
                </a:solidFill>
                <a:cs typeface="Times New Roman" pitchFamily="18" charset="0"/>
              </a:rPr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The characteristic equation provides one solution: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where </a:t>
            </a:r>
            <a:r>
              <a:rPr lang="en-US" i="1" dirty="0" smtClean="0"/>
              <a:t>r</a:t>
            </a:r>
            <a:r>
              <a:rPr lang="en-US" dirty="0" smtClean="0"/>
              <a:t> is the repeated root.</a:t>
            </a:r>
          </a:p>
          <a:p>
            <a:r>
              <a:rPr lang="en-US" dirty="0" smtClean="0"/>
              <a:t>Using “</a:t>
            </a:r>
            <a:r>
              <a:rPr lang="en-US" dirty="0"/>
              <a:t>reduction of order” </a:t>
            </a:r>
            <a:r>
              <a:rPr lang="en-US" dirty="0" smtClean="0"/>
              <a:t>we get a 2</a:t>
            </a:r>
            <a:r>
              <a:rPr lang="en-US" baseline="30000" dirty="0" smtClean="0"/>
              <a:t>nd</a:t>
            </a:r>
            <a:r>
              <a:rPr lang="en-US" dirty="0" smtClean="0"/>
              <a:t> solution:</a:t>
            </a:r>
          </a:p>
          <a:p>
            <a:endParaRPr lang="en-US" dirty="0" smtClean="0"/>
          </a:p>
          <a:p>
            <a:r>
              <a:rPr lang="en-US" dirty="0" smtClean="0"/>
              <a:t>Hence a general solution is</a:t>
            </a:r>
          </a:p>
          <a:p>
            <a:endParaRPr lang="en-US" b="1" dirty="0"/>
          </a:p>
        </p:txBody>
      </p:sp>
      <p:graphicFrame>
        <p:nvGraphicFramePr>
          <p:cNvPr id="4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930295"/>
              </p:ext>
            </p:extLst>
          </p:nvPr>
        </p:nvGraphicFramePr>
        <p:xfrm>
          <a:off x="3384550" y="2209800"/>
          <a:ext cx="1627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1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2209800"/>
                        <a:ext cx="1627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965652"/>
              </p:ext>
            </p:extLst>
          </p:nvPr>
        </p:nvGraphicFramePr>
        <p:xfrm>
          <a:off x="3282950" y="3886200"/>
          <a:ext cx="18335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2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3886200"/>
                        <a:ext cx="18335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75819"/>
              </p:ext>
            </p:extLst>
          </p:nvPr>
        </p:nvGraphicFramePr>
        <p:xfrm>
          <a:off x="3073400" y="5246688"/>
          <a:ext cx="3370263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3" name="Equation" r:id="rId7" imgW="1168200" imgH="241200" progId="Equation.DSMT4">
                  <p:embed/>
                </p:oleObj>
              </mc:Choice>
              <mc:Fallback>
                <p:oleObj name="Equation" r:id="rId7" imgW="1168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5246688"/>
                        <a:ext cx="3370263" cy="696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26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2)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001000" cy="5715000"/>
          </a:xfrm>
        </p:spPr>
        <p:txBody>
          <a:bodyPr/>
          <a:lstStyle/>
          <a:p>
            <a:r>
              <a:rPr lang="en-US" sz="2400" dirty="0"/>
              <a:t>Consider </a:t>
            </a:r>
            <a:r>
              <a:rPr lang="en-US" sz="2400" dirty="0" smtClean="0"/>
              <a:t>IVP: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Assuming exponential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 </a:t>
            </a:r>
            <a:r>
              <a:rPr lang="en-US" sz="2400" dirty="0"/>
              <a:t>leads to characteristic equation:</a:t>
            </a:r>
          </a:p>
          <a:p>
            <a:endParaRPr lang="en-US" sz="2400" dirty="0"/>
          </a:p>
          <a:p>
            <a:r>
              <a:rPr lang="en-US" sz="2400" dirty="0"/>
              <a:t>Thus the general solution is</a:t>
            </a:r>
          </a:p>
          <a:p>
            <a:endParaRPr lang="en-US" sz="2400" dirty="0"/>
          </a:p>
          <a:p>
            <a:r>
              <a:rPr lang="en-US" sz="2400" dirty="0"/>
              <a:t>Using the initial conditions:</a:t>
            </a:r>
          </a:p>
          <a:p>
            <a:endParaRPr lang="en-US" sz="2400" dirty="0"/>
          </a:p>
          <a:p>
            <a:endParaRPr lang="en-US" sz="2800" dirty="0"/>
          </a:p>
          <a:p>
            <a:endParaRPr lang="en-US" sz="800" dirty="0" smtClean="0"/>
          </a:p>
          <a:p>
            <a:r>
              <a:rPr lang="en-US" sz="2400" dirty="0" smtClean="0"/>
              <a:t>Thus</a:t>
            </a:r>
          </a:p>
          <a:p>
            <a:endParaRPr lang="en-US" sz="800" dirty="0"/>
          </a:p>
          <a:p>
            <a:r>
              <a:rPr lang="en-US" sz="2400" dirty="0" smtClean="0"/>
              <a:t>Note that as </a:t>
            </a:r>
            <a:r>
              <a:rPr lang="en-US" sz="2400" i="1" dirty="0" smtClean="0"/>
              <a:t>t</a:t>
            </a:r>
            <a:r>
              <a:rPr lang="en-US" sz="2400" dirty="0" smtClean="0"/>
              <a:t> gets large,  the 	term comes to dominate. In particular, for this IV solution,</a:t>
            </a:r>
            <a:endParaRPr lang="en-US" sz="2400" dirty="0"/>
          </a:p>
        </p:txBody>
      </p:sp>
      <p:graphicFrame>
        <p:nvGraphicFramePr>
          <p:cNvPr id="1351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687816"/>
              </p:ext>
            </p:extLst>
          </p:nvPr>
        </p:nvGraphicFramePr>
        <p:xfrm>
          <a:off x="957263" y="1408113"/>
          <a:ext cx="51387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2" name="Equation" r:id="rId3" imgW="2539800" imgH="215640" progId="Equation.3">
                  <p:embed/>
                </p:oleObj>
              </mc:Choice>
              <mc:Fallback>
                <p:oleObj name="Equation" r:id="rId3" imgW="253980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408113"/>
                        <a:ext cx="51387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654621"/>
              </p:ext>
            </p:extLst>
          </p:nvPr>
        </p:nvGraphicFramePr>
        <p:xfrm>
          <a:off x="838200" y="2286000"/>
          <a:ext cx="6883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3" name="Equation" r:id="rId5" imgW="3759120" imgH="228600" progId="Equation.3">
                  <p:embed/>
                </p:oleObj>
              </mc:Choice>
              <mc:Fallback>
                <p:oleObj name="Equation" r:id="rId5" imgW="37591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6883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759140"/>
              </p:ext>
            </p:extLst>
          </p:nvPr>
        </p:nvGraphicFramePr>
        <p:xfrm>
          <a:off x="1143000" y="3200400"/>
          <a:ext cx="23542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4" name="Equation" r:id="rId7" imgW="1244520" imgH="228600" progId="Equation.3">
                  <p:embed/>
                </p:oleObj>
              </mc:Choice>
              <mc:Fallback>
                <p:oleObj name="Equation" r:id="rId7" imgW="124452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2354263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769656"/>
              </p:ext>
            </p:extLst>
          </p:nvPr>
        </p:nvGraphicFramePr>
        <p:xfrm>
          <a:off x="847725" y="4038601"/>
          <a:ext cx="397318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5" name="Equation" r:id="rId9" imgW="2438280" imgH="609480" progId="Equation.3">
                  <p:embed/>
                </p:oleObj>
              </mc:Choice>
              <mc:Fallback>
                <p:oleObj name="Equation" r:id="rId9" imgW="2438280" imgH="609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4038601"/>
                        <a:ext cx="397318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939069"/>
              </p:ext>
            </p:extLst>
          </p:nvPr>
        </p:nvGraphicFramePr>
        <p:xfrm>
          <a:off x="1676400" y="5105400"/>
          <a:ext cx="2133600" cy="689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6" name="Equation" r:id="rId11" imgW="1218960" imgH="393480" progId="Equation.3">
                  <p:embed/>
                </p:oleObj>
              </mc:Choice>
              <mc:Fallback>
                <p:oleObj name="Equation" r:id="rId11" imgW="121896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2133600" cy="689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996181" y="2794766"/>
            <a:ext cx="399765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5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24425"/>
              </p:ext>
            </p:extLst>
          </p:nvPr>
        </p:nvGraphicFramePr>
        <p:xfrm>
          <a:off x="5659108" y="3376613"/>
          <a:ext cx="2182542" cy="396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7" name="Equation" r:id="rId14" imgW="1257120" imgH="228600" progId="Equation.3">
                  <p:embed/>
                </p:oleObj>
              </mc:Choice>
              <mc:Fallback>
                <p:oleObj name="Equation" r:id="rId14" imgW="125712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108" y="3376613"/>
                        <a:ext cx="2182542" cy="3968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31509"/>
              </p:ext>
            </p:extLst>
          </p:nvPr>
        </p:nvGraphicFramePr>
        <p:xfrm>
          <a:off x="4330700" y="5757042"/>
          <a:ext cx="577850" cy="420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8" name="Equation" r:id="rId16" imgW="279360" imgH="203040" progId="Equation.DSMT4">
                  <p:embed/>
                </p:oleObj>
              </mc:Choice>
              <mc:Fallback>
                <p:oleObj name="Equation" r:id="rId16" imgW="279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5757042"/>
                        <a:ext cx="577850" cy="4202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861396"/>
              </p:ext>
            </p:extLst>
          </p:nvPr>
        </p:nvGraphicFramePr>
        <p:xfrm>
          <a:off x="4991873" y="6127750"/>
          <a:ext cx="17859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9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873" y="6127750"/>
                        <a:ext cx="1785938" cy="577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-3048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</a:t>
            </a:r>
            <a:r>
              <a:rPr lang="en-US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2)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7" y="914400"/>
            <a:ext cx="8451585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 that the initial slope in the previous problem was </a:t>
            </a:r>
            <a:r>
              <a:rPr lang="en-US" sz="2400" dirty="0" smtClean="0"/>
              <a:t>increased:</a:t>
            </a:r>
            <a:endParaRPr lang="en-US" sz="2400" dirty="0" smtClean="0"/>
          </a:p>
          <a:p>
            <a:endParaRPr lang="en-US" sz="800" dirty="0"/>
          </a:p>
          <a:p>
            <a:endParaRPr lang="en-US" sz="8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The solution of this modified problem is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endParaRPr lang="en-US" sz="800" dirty="0" smtClean="0"/>
          </a:p>
          <a:p>
            <a:r>
              <a:rPr lang="en-US" sz="2400" dirty="0" smtClean="0"/>
              <a:t>Note how the </a:t>
            </a:r>
            <a:r>
              <a:rPr lang="en-US" sz="2400" dirty="0" smtClean="0"/>
              <a:t>coefficient of </a:t>
            </a: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term </a:t>
            </a:r>
            <a:r>
              <a:rPr lang="en-US" sz="2400" dirty="0"/>
              <a:t>is now positive.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This </a:t>
            </a:r>
            <a:r>
              <a:rPr lang="en-US" sz="2400" dirty="0" smtClean="0"/>
              <a:t>makes </a:t>
            </a:r>
            <a:r>
              <a:rPr lang="en-US" sz="2400" dirty="0" smtClean="0"/>
              <a:t>a big </a:t>
            </a:r>
            <a:r>
              <a:rPr lang="en-US" sz="2400" dirty="0"/>
              <a:t>difference 	 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in the </a:t>
            </a:r>
            <a:r>
              <a:rPr lang="en-US" sz="2400" dirty="0"/>
              <a:t>graph, since </a:t>
            </a:r>
            <a:r>
              <a:rPr lang="en-US" sz="2400" dirty="0" smtClean="0"/>
              <a:t>the 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/>
              <a:t> exponential function </a:t>
            </a:r>
            <a:r>
              <a:rPr lang="en-US" sz="2400" dirty="0" smtClean="0"/>
              <a:t>is raised 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 smtClean="0"/>
              <a:t>to a </a:t>
            </a:r>
            <a:r>
              <a:rPr lang="en-US" sz="2400" dirty="0" smtClean="0"/>
              <a:t>positive </a:t>
            </a:r>
            <a:r>
              <a:rPr lang="en-US" sz="2400" dirty="0" smtClean="0"/>
              <a:t>power: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	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249" y="2855913"/>
            <a:ext cx="4444757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2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437794"/>
              </p:ext>
            </p:extLst>
          </p:nvPr>
        </p:nvGraphicFramePr>
        <p:xfrm>
          <a:off x="1887538" y="1409700"/>
          <a:ext cx="26733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1" name="Equation" r:id="rId4" imgW="1447560" imgH="253800" progId="Equation.DSMT4">
                  <p:embed/>
                </p:oleObj>
              </mc:Choice>
              <mc:Fallback>
                <p:oleObj name="Equation" r:id="rId4" imgW="14475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409700"/>
                        <a:ext cx="267335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362809"/>
              </p:ext>
            </p:extLst>
          </p:nvPr>
        </p:nvGraphicFramePr>
        <p:xfrm>
          <a:off x="1769714" y="5181600"/>
          <a:ext cx="157842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2" name="Equation" r:id="rId6" imgW="736560" imgH="177480" progId="Equation.3">
                  <p:embed/>
                </p:oleObj>
              </mc:Choice>
              <mc:Fallback>
                <p:oleObj name="Equation" r:id="rId6" imgW="7365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9714" y="5181600"/>
                        <a:ext cx="1578429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680063"/>
              </p:ext>
            </p:extLst>
          </p:nvPr>
        </p:nvGraphicFramePr>
        <p:xfrm>
          <a:off x="2141538" y="2455863"/>
          <a:ext cx="19780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3" name="Equation" r:id="rId8" imgW="1130040" imgH="228600" progId="Equation.DSMT4">
                  <p:embed/>
                </p:oleObj>
              </mc:Choice>
              <mc:Fallback>
                <p:oleObj name="Equation" r:id="rId8" imgW="113004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2455863"/>
                        <a:ext cx="19780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905838"/>
              </p:ext>
            </p:extLst>
          </p:nvPr>
        </p:nvGraphicFramePr>
        <p:xfrm>
          <a:off x="5943600" y="3657600"/>
          <a:ext cx="229021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4" name="Equation" r:id="rId10" imgW="1612800" imgH="482400" progId="Equation.3">
                  <p:embed/>
                </p:oleObj>
              </mc:Choice>
              <mc:Fallback>
                <p:oleObj name="Equation" r:id="rId10" imgW="161280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657600"/>
                        <a:ext cx="2290214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93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Reduction of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Order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3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(non-constant coefficients)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990600"/>
            <a:ext cx="8991600" cy="5715000"/>
          </a:xfrm>
        </p:spPr>
        <p:txBody>
          <a:bodyPr/>
          <a:lstStyle/>
          <a:p>
            <a:r>
              <a:rPr lang="en-US" sz="2400" dirty="0" smtClean="0"/>
              <a:t>Reduction of order </a:t>
            </a:r>
            <a:r>
              <a:rPr lang="en-US" sz="2400" dirty="0"/>
              <a:t>also works for </a:t>
            </a:r>
            <a:r>
              <a:rPr lang="en-US" sz="2400" dirty="0" err="1" smtClean="0"/>
              <a:t>eqtns</a:t>
            </a:r>
            <a:r>
              <a:rPr lang="en-US" sz="2400" dirty="0" smtClean="0"/>
              <a:t> w/ non-constant coefficients.</a:t>
            </a:r>
            <a:endParaRPr lang="en-US" sz="2400" dirty="0"/>
          </a:p>
          <a:p>
            <a:r>
              <a:rPr lang="en-US" sz="2400" dirty="0" smtClean="0"/>
              <a:t>Given </a:t>
            </a:r>
            <a:r>
              <a:rPr lang="en-US" sz="2400" dirty="0"/>
              <a:t>the variable coefficient equation and solution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we </a:t>
            </a:r>
            <a:r>
              <a:rPr lang="en-US" sz="2400" dirty="0" smtClean="0"/>
              <a:t>use </a:t>
            </a:r>
            <a:r>
              <a:rPr lang="en-US" sz="2400" dirty="0"/>
              <a:t>reduction of order method to find a second solution: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Substituting these into </a:t>
            </a:r>
            <a:r>
              <a:rPr lang="en-US" sz="2400" dirty="0" smtClean="0"/>
              <a:t>the ODE </a:t>
            </a:r>
            <a:r>
              <a:rPr lang="en-US" sz="2400" dirty="0"/>
              <a:t>and collecting terms,</a:t>
            </a:r>
          </a:p>
        </p:txBody>
      </p:sp>
      <p:graphicFrame>
        <p:nvGraphicFramePr>
          <p:cNvPr id="1392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709393"/>
              </p:ext>
            </p:extLst>
          </p:nvPr>
        </p:nvGraphicFramePr>
        <p:xfrm>
          <a:off x="1828800" y="1912937"/>
          <a:ext cx="46688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33" name="Equation" r:id="rId3" imgW="2387520" imgH="228600" progId="Equation.DSMT4">
                  <p:embed/>
                </p:oleObj>
              </mc:Choice>
              <mc:Fallback>
                <p:oleObj name="Equation" r:id="rId3" imgW="2387520" imgH="228600" progId="Equation.DSMT4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12937"/>
                        <a:ext cx="46688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850144"/>
              </p:ext>
            </p:extLst>
          </p:nvPr>
        </p:nvGraphicFramePr>
        <p:xfrm>
          <a:off x="1782763" y="2684463"/>
          <a:ext cx="4130675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34" name="Equation" r:id="rId5" imgW="2286000" imgH="736560" progId="Equation.DSMT4">
                  <p:embed/>
                </p:oleObj>
              </mc:Choice>
              <mc:Fallback>
                <p:oleObj name="Equation" r:id="rId5" imgW="2286000" imgH="7365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2684463"/>
                        <a:ext cx="4130675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866146"/>
              </p:ext>
            </p:extLst>
          </p:nvPr>
        </p:nvGraphicFramePr>
        <p:xfrm>
          <a:off x="1295400" y="4522788"/>
          <a:ext cx="6249988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35" name="Equation" r:id="rId7" imgW="3162240" imgH="990360" progId="Equation.DSMT4">
                  <p:embed/>
                </p:oleObj>
              </mc:Choice>
              <mc:Fallback>
                <p:oleObj name="Equation" r:id="rId7" imgW="3162240" imgH="990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22788"/>
                        <a:ext cx="6249988" cy="196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456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</vt:lpstr>
      <vt:lpstr>Times New Roman</vt:lpstr>
      <vt:lpstr>Office Theme</vt:lpstr>
      <vt:lpstr>Equation</vt:lpstr>
      <vt:lpstr>MathType 5.0 Equation</vt:lpstr>
      <vt:lpstr>Boyce/DiPrima 10th ed, Ch 3.4:  Repeated Roots; Reduction of Order  Elementary Differential Equations and Boundary Value Problems, 10th edition, by William E. Boyce and Richard C. DiPrima, ©2013 by John Wiley &amp; Sons, Inc.</vt:lpstr>
      <vt:lpstr>Example 1: repeated root, need for new technique (1 of 4)</vt:lpstr>
      <vt:lpstr> Example 1  (2 of 4)  </vt:lpstr>
      <vt:lpstr> Example 1  (3 of 4)  </vt:lpstr>
      <vt:lpstr> Example 1  (4 of 4)  </vt:lpstr>
      <vt:lpstr>Summary &amp; result  for 2nd order homogeneous ODE’s with constant coefficients whose characteristic equation has repeated roots:</vt:lpstr>
      <vt:lpstr>Example 2  (1 of 2)</vt:lpstr>
      <vt:lpstr>Example 2  (2 of 2)</vt:lpstr>
      <vt:lpstr>Example 3:  Reduction of Order (1 of 3) (non-constant coefficients)</vt:lpstr>
      <vt:lpstr>Example 3: Finding v(t)       (2 of 3)</vt:lpstr>
      <vt:lpstr>Example 3: General and Sample Solutions  (3 of 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523</cp:revision>
  <cp:lastPrinted>1601-01-01T00:00:00Z</cp:lastPrinted>
  <dcterms:created xsi:type="dcterms:W3CDTF">2001-08-11T18:03:30Z</dcterms:created>
  <dcterms:modified xsi:type="dcterms:W3CDTF">2013-10-19T16:36:49Z</dcterms:modified>
</cp:coreProperties>
</file>