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1"/>
  </p:handoutMasterIdLst>
  <p:sldIdLst>
    <p:sldId id="304" r:id="rId2"/>
    <p:sldId id="310" r:id="rId3"/>
    <p:sldId id="311" r:id="rId4"/>
    <p:sldId id="312" r:id="rId5"/>
    <p:sldId id="313" r:id="rId6"/>
    <p:sldId id="320" r:id="rId7"/>
    <p:sldId id="321" r:id="rId8"/>
    <p:sldId id="319" r:id="rId9"/>
    <p:sldId id="318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868" autoAdjust="0"/>
  </p:normalViewPr>
  <p:slideViewPr>
    <p:cSldViewPr>
      <p:cViewPr varScale="1">
        <p:scale>
          <a:sx n="79" d="100"/>
          <a:sy n="79" d="100"/>
        </p:scale>
        <p:origin x="1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4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4772F8-B28F-461F-A9C6-FD2113F9C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15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18AC0-F0F6-45CD-AAAB-E67B91A38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1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A606-C3FF-4E14-B947-F3D7BDE30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586EC-0B4C-4F9F-A898-F44BE11C91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8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8F50-CE27-47EB-BCE5-3AB5A1282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1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010F-08DD-4E6A-B61A-AE9B18345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4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0200D-AD39-4B58-861D-A90C73926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5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4B65-D691-4ABB-9E9D-BD3FB9B30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5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CB3D-2013-4F6E-B93B-E8C0C9BB7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5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13FF-FA09-4363-A6BB-C9F9223BA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0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9866-EE96-49BE-8B9A-ACDDF1E3F5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8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7146-E819-4F1D-9AAC-0B8C0E632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12D7C-CA8F-4626-96E1-C00B34EF1B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4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3" Type="http://schemas.openxmlformats.org/officeDocument/2006/relationships/image" Target="../media/image26.e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2.wmf"/><Relationship Id="rId9" Type="http://schemas.openxmlformats.org/officeDocument/2006/relationships/image" Target="../media/image2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37.e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2.wmf"/><Relationship Id="rId3" Type="http://schemas.openxmlformats.org/officeDocument/2006/relationships/image" Target="../media/image44.e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DiPrima</a:t>
            </a:r>
            <a:r>
              <a:rPr lang="en-US" sz="3200" b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10</a:t>
            </a:r>
            <a:r>
              <a:rPr lang="en-US" sz="3200" b="1" baseline="3000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</a:t>
            </a:r>
            <a:r>
              <a:rPr lang="en-US" sz="3200" b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Ch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3.3: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Complex Roots of Characteristic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Equation</a:t>
            </a:r>
            <a:b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800" dirty="0">
                <a:latin typeface="+mn-lt"/>
              </a:rPr>
              <a:t/>
            </a:r>
            <a:br>
              <a:rPr lang="en-US" sz="800" dirty="0">
                <a:latin typeface="+mn-lt"/>
              </a:rPr>
            </a:b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 edition, by William E. Boyce and Richard C. </a:t>
            </a:r>
            <a:r>
              <a:rPr lang="en-US" sz="1100" dirty="0" err="1" smtClean="0">
                <a:solidFill>
                  <a:schemeClr val="tx2"/>
                </a:solidFill>
                <a:latin typeface="+mn-lt"/>
              </a:rPr>
              <a:t>DiPrima</a:t>
            </a:r>
            <a:r>
              <a:rPr lang="en-US" sz="1100" dirty="0" smtClean="0">
                <a:solidFill>
                  <a:schemeClr val="tx2"/>
                </a:solidFill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76400"/>
            <a:ext cx="8839200" cy="5181600"/>
          </a:xfrm>
        </p:spPr>
        <p:txBody>
          <a:bodyPr>
            <a:normAutofit/>
          </a:bodyPr>
          <a:lstStyle/>
          <a:p>
            <a:r>
              <a:rPr lang="en-US" sz="2400" dirty="0"/>
              <a:t>Recall our discussion </a:t>
            </a:r>
            <a:r>
              <a:rPr lang="en-US" sz="2400" dirty="0" smtClean="0"/>
              <a:t>in 3.1 of </a:t>
            </a:r>
            <a:r>
              <a:rPr lang="en-US" sz="2400" dirty="0"/>
              <a:t>the </a:t>
            </a:r>
            <a:r>
              <a:rPr lang="en-US" sz="2400" dirty="0" smtClean="0"/>
              <a:t>equation: </a:t>
            </a:r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Assuming </a:t>
            </a:r>
            <a:r>
              <a:rPr lang="en-US" sz="2400" dirty="0"/>
              <a:t>an exponential </a:t>
            </a:r>
            <a:r>
              <a:rPr lang="en-US" sz="2400" dirty="0" err="1" smtClean="0"/>
              <a:t>sol’n</a:t>
            </a:r>
            <a:r>
              <a:rPr lang="en-US" sz="2400" dirty="0" smtClean="0"/>
              <a:t>, we get the characteristic </a:t>
            </a:r>
            <a:r>
              <a:rPr lang="en-US" sz="2400" dirty="0"/>
              <a:t>equation: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 smtClean="0"/>
              <a:t>The quadratic </a:t>
            </a:r>
            <a:r>
              <a:rPr lang="en-US" sz="2400" dirty="0"/>
              <a:t>formula (or factoring) yields two solutions,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&amp;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</a:t>
            </a:r>
            <a:r>
              <a:rPr lang="en-US" sz="2400" i="1" dirty="0"/>
              <a:t>b</a:t>
            </a:r>
            <a:r>
              <a:rPr lang="en-US" sz="2400" baseline="30000" dirty="0"/>
              <a:t>2</a:t>
            </a:r>
            <a:r>
              <a:rPr lang="en-US" sz="2400" dirty="0"/>
              <a:t> – 4</a:t>
            </a:r>
            <a:r>
              <a:rPr lang="en-US" sz="2400" i="1" dirty="0"/>
              <a:t>ac</a:t>
            </a:r>
            <a:r>
              <a:rPr lang="en-US" sz="2400" dirty="0"/>
              <a:t> &lt; 0, then roots are </a:t>
            </a:r>
            <a:r>
              <a:rPr lang="en-US" sz="2400" dirty="0" smtClean="0"/>
              <a:t>complex,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+ </a:t>
            </a:r>
            <a:r>
              <a:rPr lang="en-US" sz="2400" i="1" dirty="0" err="1">
                <a:sym typeface="Symbol" pitchFamily="18" charset="2"/>
              </a:rPr>
              <a:t>i</a:t>
            </a:r>
            <a:r>
              <a:rPr lang="en-US" sz="2400" i="1" dirty="0">
                <a:sym typeface="Symbol" pitchFamily="18" charset="2"/>
              </a:rPr>
              <a:t>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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− </a:t>
            </a:r>
            <a:r>
              <a:rPr lang="en-US" sz="2400" i="1" dirty="0" err="1">
                <a:sym typeface="Symbol" pitchFamily="18" charset="2"/>
              </a:rPr>
              <a:t>i</a:t>
            </a:r>
            <a:r>
              <a:rPr lang="en-US" sz="2400" i="1" dirty="0" smtClean="0">
                <a:sym typeface="Symbol" pitchFamily="18" charset="2"/>
              </a:rPr>
              <a:t>,</a:t>
            </a:r>
            <a:endParaRPr lang="en-US" sz="2400" i="1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2400" dirty="0" smtClean="0"/>
              <a:t>and we get: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Unfortunately, </a:t>
            </a:r>
            <a:r>
              <a:rPr lang="en-US" sz="2400" dirty="0" err="1" smtClean="0"/>
              <a:t>sol’ns</a:t>
            </a:r>
            <a:r>
              <a:rPr lang="en-US" sz="2400" dirty="0" smtClean="0"/>
              <a:t> are complex-valued &amp; can’t be used directly.</a:t>
            </a:r>
            <a:endParaRPr lang="en-US" sz="2400" dirty="0"/>
          </a:p>
        </p:txBody>
      </p:sp>
      <p:graphicFrame>
        <p:nvGraphicFramePr>
          <p:cNvPr id="7476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501249"/>
              </p:ext>
            </p:extLst>
          </p:nvPr>
        </p:nvGraphicFramePr>
        <p:xfrm>
          <a:off x="1816100" y="2135888"/>
          <a:ext cx="6273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2" name="Equation" r:id="rId3" imgW="3136680" imgH="406080" progId="Equation.DSMT4">
                  <p:embed/>
                </p:oleObj>
              </mc:Choice>
              <mc:Fallback>
                <p:oleObj name="Equation" r:id="rId3" imgW="3136680" imgH="4060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135888"/>
                        <a:ext cx="62738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512543"/>
              </p:ext>
            </p:extLst>
          </p:nvPr>
        </p:nvGraphicFramePr>
        <p:xfrm>
          <a:off x="1943100" y="2967038"/>
          <a:ext cx="3810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3" name="Equation" r:id="rId5" imgW="1904760" imgH="228600" progId="Equation.3">
                  <p:embed/>
                </p:oleObj>
              </mc:Choice>
              <mc:Fallback>
                <p:oleObj name="Equation" r:id="rId5" imgW="190476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967038"/>
                        <a:ext cx="3810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940086"/>
              </p:ext>
            </p:extLst>
          </p:nvPr>
        </p:nvGraphicFramePr>
        <p:xfrm>
          <a:off x="2819400" y="3925093"/>
          <a:ext cx="22098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4" name="Equation" r:id="rId7" imgW="1231560" imgH="444240" progId="Equation.3">
                  <p:embed/>
                </p:oleObj>
              </mc:Choice>
              <mc:Fallback>
                <p:oleObj name="Equation" r:id="rId7" imgW="1231560" imgH="4442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925093"/>
                        <a:ext cx="220980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291314"/>
              </p:ext>
            </p:extLst>
          </p:nvPr>
        </p:nvGraphicFramePr>
        <p:xfrm>
          <a:off x="2286000" y="5410200"/>
          <a:ext cx="35702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65" name="Equation" r:id="rId9" imgW="1790640" imgH="228600" progId="Equation.3">
                  <p:embed/>
                </p:oleObj>
              </mc:Choice>
              <mc:Fallback>
                <p:oleObj name="Equation" r:id="rId9" imgW="1790640" imgH="2286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410200"/>
                        <a:ext cx="3570287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762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Euler’s Formula &amp; the Complex-Valued </a:t>
            </a:r>
            <a:r>
              <a:rPr lang="en-US" sz="32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Sol’ns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763000" cy="5638800"/>
          </a:xfrm>
        </p:spPr>
        <p:txBody>
          <a:bodyPr/>
          <a:lstStyle/>
          <a:p>
            <a:r>
              <a:rPr lang="en-US" sz="2400" dirty="0" smtClean="0"/>
              <a:t>Substituting </a:t>
            </a:r>
            <a:r>
              <a:rPr lang="en-US" sz="2400" i="1" dirty="0"/>
              <a:t>it</a:t>
            </a:r>
            <a:r>
              <a:rPr lang="en-US" sz="2400" dirty="0"/>
              <a:t> into Taylor series for </a:t>
            </a:r>
            <a:r>
              <a:rPr lang="en-US" sz="2400" i="1" dirty="0"/>
              <a:t>e</a:t>
            </a:r>
            <a:r>
              <a:rPr lang="en-US" sz="2400" i="1" baseline="30000" dirty="0"/>
              <a:t>t</a:t>
            </a:r>
            <a:r>
              <a:rPr lang="en-US" sz="2400" dirty="0"/>
              <a:t>, we obtain </a:t>
            </a:r>
            <a:r>
              <a:rPr lang="en-US" sz="2400" b="1" dirty="0"/>
              <a:t>Euler’s formula</a:t>
            </a:r>
            <a:r>
              <a:rPr lang="en-US" sz="2400" dirty="0"/>
              <a:t>: 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Replacing </a:t>
            </a:r>
            <a:r>
              <a:rPr lang="en-US" sz="2400" i="1" dirty="0" smtClean="0"/>
              <a:t>t</a:t>
            </a:r>
            <a:r>
              <a:rPr lang="en-US" sz="2400" dirty="0" smtClean="0"/>
              <a:t> with </a:t>
            </a:r>
            <a:r>
              <a:rPr lang="en-US" sz="2400" i="1" dirty="0" smtClean="0"/>
              <a:t>µt</a:t>
            </a:r>
            <a:r>
              <a:rPr lang="en-US" sz="2400" dirty="0" smtClean="0"/>
              <a:t>, </a:t>
            </a:r>
            <a:r>
              <a:rPr lang="en-US" sz="2400" dirty="0"/>
              <a:t>we </a:t>
            </a:r>
            <a:r>
              <a:rPr lang="en-US" sz="2400" dirty="0" smtClean="0"/>
              <a:t>obtain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And</a:t>
            </a:r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 smtClean="0"/>
              <a:t>Recall that </a:t>
            </a:r>
            <a:r>
              <a:rPr lang="en-US" sz="2400" dirty="0" err="1" smtClean="0"/>
              <a:t>cos</a:t>
            </a:r>
            <a:r>
              <a:rPr lang="en-US" sz="2400" dirty="0" smtClean="0"/>
              <a:t> is even and sin is odd:</a:t>
            </a:r>
          </a:p>
          <a:p>
            <a:endParaRPr lang="en-US" sz="2400" dirty="0"/>
          </a:p>
          <a:p>
            <a:r>
              <a:rPr lang="en-US" sz="2400" dirty="0" smtClean="0"/>
              <a:t>Therefore, we can express our complex-valued </a:t>
            </a:r>
            <a:r>
              <a:rPr lang="en-US" sz="2400" dirty="0" err="1" smtClean="0"/>
              <a:t>sol’ns</a:t>
            </a:r>
            <a:r>
              <a:rPr lang="en-US" sz="2400" dirty="0" smtClean="0"/>
              <a:t> as:</a:t>
            </a:r>
          </a:p>
        </p:txBody>
      </p:sp>
      <p:graphicFrame>
        <p:nvGraphicFramePr>
          <p:cNvPr id="11675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096740"/>
              </p:ext>
            </p:extLst>
          </p:nvPr>
        </p:nvGraphicFramePr>
        <p:xfrm>
          <a:off x="1371600" y="1452562"/>
          <a:ext cx="65532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0" name="Equation" r:id="rId3" imgW="3581280" imgH="457200" progId="Equation.3">
                  <p:embed/>
                </p:oleObj>
              </mc:Choice>
              <mc:Fallback>
                <p:oleObj name="Equation" r:id="rId3" imgW="3581280" imgH="457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52562"/>
                        <a:ext cx="65532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56857"/>
              </p:ext>
            </p:extLst>
          </p:nvPr>
        </p:nvGraphicFramePr>
        <p:xfrm>
          <a:off x="2362200" y="2709068"/>
          <a:ext cx="255746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1" name="Equation" r:id="rId5" imgW="1295280" imgH="228600" progId="Equation.3">
                  <p:embed/>
                </p:oleObj>
              </mc:Choice>
              <mc:Fallback>
                <p:oleObj name="Equation" r:id="rId5" imgW="129528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09068"/>
                        <a:ext cx="2557463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972264"/>
              </p:ext>
            </p:extLst>
          </p:nvPr>
        </p:nvGraphicFramePr>
        <p:xfrm>
          <a:off x="2547938" y="3640138"/>
          <a:ext cx="4513262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2" name="Equation" r:id="rId7" imgW="2286000" imgH="266400" progId="Equation.DSMT4">
                  <p:embed/>
                </p:oleObj>
              </mc:Choice>
              <mc:Fallback>
                <p:oleObj name="Equation" r:id="rId7" imgW="2286000" imgH="266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8" y="3640138"/>
                        <a:ext cx="4513262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5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650577"/>
              </p:ext>
            </p:extLst>
          </p:nvPr>
        </p:nvGraphicFramePr>
        <p:xfrm>
          <a:off x="1905000" y="5654892"/>
          <a:ext cx="4564063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3" name="Equation" r:id="rId9" imgW="2311200" imgH="482400" progId="Equation.3">
                  <p:embed/>
                </p:oleObj>
              </mc:Choice>
              <mc:Fallback>
                <p:oleObj name="Equation" r:id="rId9" imgW="2311200" imgH="482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654892"/>
                        <a:ext cx="4564063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196800"/>
              </p:ext>
            </p:extLst>
          </p:nvPr>
        </p:nvGraphicFramePr>
        <p:xfrm>
          <a:off x="522288" y="4635500"/>
          <a:ext cx="81010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64" name="Equation" r:id="rId11" imgW="4101840" imgH="266400" progId="Equation.DSMT4">
                  <p:embed/>
                </p:oleObj>
              </mc:Choice>
              <mc:Fallback>
                <p:oleObj name="Equation" r:id="rId11" imgW="41018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4635500"/>
                        <a:ext cx="8101012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Real Valued Solutions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153400" cy="5410200"/>
          </a:xfrm>
        </p:spPr>
        <p:txBody>
          <a:bodyPr/>
          <a:lstStyle/>
          <a:p>
            <a:r>
              <a:rPr lang="en-US" sz="2400" dirty="0" smtClean="0"/>
              <a:t>Thus our </a:t>
            </a:r>
            <a:r>
              <a:rPr lang="en-US" sz="2400" dirty="0"/>
              <a:t>two complex-valued functions solutions </a:t>
            </a:r>
            <a:r>
              <a:rPr lang="en-US" sz="2400" dirty="0" smtClean="0"/>
              <a:t>are:  </a:t>
            </a:r>
            <a:endParaRPr lang="en-US" sz="2400" dirty="0"/>
          </a:p>
          <a:p>
            <a:endParaRPr lang="en-US" sz="12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We would prefer to have real-valued solutions, since our differential equation has real coefficients.  </a:t>
            </a:r>
          </a:p>
          <a:p>
            <a:r>
              <a:rPr lang="en-US" sz="2400" dirty="0"/>
              <a:t>To achieve this, recall that linear combinations of solutions are themselves solutions: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Ignoring constants, we obtain the two solutions</a:t>
            </a:r>
          </a:p>
        </p:txBody>
      </p:sp>
      <p:graphicFrame>
        <p:nvGraphicFramePr>
          <p:cNvPr id="135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630830"/>
              </p:ext>
            </p:extLst>
          </p:nvPr>
        </p:nvGraphicFramePr>
        <p:xfrm>
          <a:off x="2057400" y="1524000"/>
          <a:ext cx="351155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4" name="Equation" r:id="rId3" imgW="1777680" imgH="482400" progId="Equation.3">
                  <p:embed/>
                </p:oleObj>
              </mc:Choice>
              <mc:Fallback>
                <p:oleObj name="Equation" r:id="rId3" imgW="17776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3511550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444745"/>
              </p:ext>
            </p:extLst>
          </p:nvPr>
        </p:nvGraphicFramePr>
        <p:xfrm>
          <a:off x="2020888" y="4114800"/>
          <a:ext cx="31210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5" name="Equation" r:id="rId5" imgW="1612800" imgH="482400" progId="Equation.3">
                  <p:embed/>
                </p:oleObj>
              </mc:Choice>
              <mc:Fallback>
                <p:oleObj name="Equation" r:id="rId5" imgW="161280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4114800"/>
                        <a:ext cx="3121025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747682"/>
              </p:ext>
            </p:extLst>
          </p:nvPr>
        </p:nvGraphicFramePr>
        <p:xfrm>
          <a:off x="1676400" y="5486400"/>
          <a:ext cx="43021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6" name="Equation" r:id="rId7" imgW="2222280" imgH="241200" progId="Equation.3">
                  <p:embed/>
                </p:oleObj>
              </mc:Choice>
              <mc:Fallback>
                <p:oleObj name="Equation" r:id="rId7" imgW="222228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486400"/>
                        <a:ext cx="43021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Real Valued Solutions: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A basic set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153400" cy="3886200"/>
          </a:xfrm>
        </p:spPr>
        <p:txBody>
          <a:bodyPr/>
          <a:lstStyle/>
          <a:p>
            <a:r>
              <a:rPr lang="en-US" sz="2400" dirty="0"/>
              <a:t>Thus we have the following real-valued </a:t>
            </a:r>
            <a:r>
              <a:rPr lang="en-US" sz="2400" dirty="0" smtClean="0"/>
              <a:t>solutions:  </a:t>
            </a:r>
            <a:endParaRPr lang="en-US" sz="2400" dirty="0"/>
          </a:p>
          <a:p>
            <a:endParaRPr lang="en-US" sz="12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i="1" dirty="0" smtClean="0"/>
              <a:t>y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4</a:t>
            </a:r>
            <a:r>
              <a:rPr lang="en-US" sz="2400" dirty="0"/>
              <a:t> form a basic set (of fundamental </a:t>
            </a:r>
            <a:r>
              <a:rPr lang="en-US" sz="2400" dirty="0" smtClean="0"/>
              <a:t>solutions):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.e., a general </a:t>
            </a:r>
            <a:r>
              <a:rPr lang="en-US" sz="2400" dirty="0"/>
              <a:t>solution for our ODE </a:t>
            </a:r>
            <a:r>
              <a:rPr lang="en-US" sz="2400" dirty="0" smtClean="0"/>
              <a:t>is:</a:t>
            </a:r>
            <a:endParaRPr lang="en-US" sz="2400" dirty="0"/>
          </a:p>
        </p:txBody>
      </p:sp>
      <p:graphicFrame>
        <p:nvGraphicFramePr>
          <p:cNvPr id="136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304026"/>
              </p:ext>
            </p:extLst>
          </p:nvPr>
        </p:nvGraphicFramePr>
        <p:xfrm>
          <a:off x="1905000" y="1828800"/>
          <a:ext cx="41783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7" name="Equation" r:id="rId3" imgW="2158920" imgH="241200" progId="Equation.3">
                  <p:embed/>
                </p:oleObj>
              </mc:Choice>
              <mc:Fallback>
                <p:oleObj name="Equation" r:id="rId3" imgW="21589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828800"/>
                        <a:ext cx="417830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33049"/>
              </p:ext>
            </p:extLst>
          </p:nvPr>
        </p:nvGraphicFramePr>
        <p:xfrm>
          <a:off x="2150268" y="4267200"/>
          <a:ext cx="36877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8" name="Equation" r:id="rId5" imgW="1904760" imgH="228600" progId="Equation.3">
                  <p:embed/>
                </p:oleObj>
              </mc:Choice>
              <mc:Fallback>
                <p:oleObj name="Equation" r:id="rId5" imgW="19047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0268" y="4267200"/>
                        <a:ext cx="368776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885046"/>
              </p:ext>
            </p:extLst>
          </p:nvPr>
        </p:nvGraphicFramePr>
        <p:xfrm>
          <a:off x="2395538" y="3009900"/>
          <a:ext cx="27051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9" name="Equation" r:id="rId7" imgW="1396800" imgH="279360" progId="Equation.DSMT4">
                  <p:embed/>
                </p:oleObj>
              </mc:Choice>
              <mc:Fallback>
                <p:oleObj name="Equation" r:id="rId7" imgW="13968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3009900"/>
                        <a:ext cx="27051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-32403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1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: decaying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oscillation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3)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10597"/>
            <a:ext cx="8367713" cy="429960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Consider the </a:t>
            </a:r>
            <a:r>
              <a:rPr lang="en-US" sz="2400" dirty="0" smtClean="0"/>
              <a:t>IVP: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We first find a general solution:</a:t>
            </a:r>
            <a:endParaRPr lang="en-US" sz="2400" dirty="0"/>
          </a:p>
          <a:p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For an exponential solution, the characteristic equation is</a:t>
            </a: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sz="2800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sz="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sz="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eparating the real and imaginary components, we get</a:t>
            </a: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hus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the general solution is</a:t>
            </a:r>
            <a:r>
              <a:rPr lang="en-US" sz="2400" dirty="0"/>
              <a:t> </a:t>
            </a:r>
          </a:p>
        </p:txBody>
      </p:sp>
      <p:graphicFrame>
        <p:nvGraphicFramePr>
          <p:cNvPr id="137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334820"/>
              </p:ext>
            </p:extLst>
          </p:nvPr>
        </p:nvGraphicFramePr>
        <p:xfrm>
          <a:off x="1008856" y="4711696"/>
          <a:ext cx="744378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24" name="Equation" r:id="rId3" imgW="3873240" imgH="253800" progId="Equation.DSMT4">
                  <p:embed/>
                </p:oleObj>
              </mc:Choice>
              <mc:Fallback>
                <p:oleObj name="Equation" r:id="rId3" imgW="387324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856" y="4711696"/>
                        <a:ext cx="7443788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42109"/>
              </p:ext>
            </p:extLst>
          </p:nvPr>
        </p:nvGraphicFramePr>
        <p:xfrm>
          <a:off x="3124200" y="1171955"/>
          <a:ext cx="47069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25" name="Equation" r:id="rId5" imgW="2387520" imgH="203040" progId="Equation.DSMT4">
                  <p:embed/>
                </p:oleObj>
              </mc:Choice>
              <mc:Fallback>
                <p:oleObj name="Equation" r:id="rId5" imgW="238752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71955"/>
                        <a:ext cx="4706938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744998"/>
              </p:ext>
            </p:extLst>
          </p:nvPr>
        </p:nvGraphicFramePr>
        <p:xfrm>
          <a:off x="662781" y="2505211"/>
          <a:ext cx="77898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26" name="Equation" r:id="rId7" imgW="4736880" imgH="431640" progId="Equation.DSMT4">
                  <p:embed/>
                </p:oleObj>
              </mc:Choice>
              <mc:Fallback>
                <p:oleObj name="Equation" r:id="rId7" imgW="473688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81" y="2505211"/>
                        <a:ext cx="778986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594178"/>
              </p:ext>
            </p:extLst>
          </p:nvPr>
        </p:nvGraphicFramePr>
        <p:xfrm>
          <a:off x="3352800" y="3686171"/>
          <a:ext cx="1828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27" name="Equation" r:id="rId9" imgW="990360" imgH="203040" progId="Equation.DSMT4">
                  <p:embed/>
                </p:oleObj>
              </mc:Choice>
              <mc:Fallback>
                <p:oleObj name="Equation" r:id="rId9" imgW="99036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86171"/>
                        <a:ext cx="182880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7393" t="3164" r="8269" b="4286"/>
          <a:stretch/>
        </p:blipFill>
        <p:spPr>
          <a:xfrm>
            <a:off x="4775582" y="3574244"/>
            <a:ext cx="4251302" cy="3283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713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: decaying oscillation </a:t>
            </a:r>
            <a:r>
              <a:rPr lang="en-US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3)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30" y="971797"/>
            <a:ext cx="89154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IVP: </a:t>
            </a:r>
            <a:endParaRPr lang="en-US" sz="2400" dirty="0"/>
          </a:p>
          <a:p>
            <a:r>
              <a:rPr lang="en-US" sz="2400" dirty="0" smtClean="0"/>
              <a:t>Recall the general solution:</a:t>
            </a:r>
          </a:p>
          <a:p>
            <a:endParaRPr lang="en-US" sz="2400" dirty="0"/>
          </a:p>
          <a:p>
            <a:r>
              <a:rPr lang="en-US" sz="2400" dirty="0" smtClean="0"/>
              <a:t>We take the derivative: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We find the particular solution that satisfies the initial conditions</a:t>
            </a:r>
          </a:p>
          <a:p>
            <a:pPr>
              <a:buNone/>
            </a:pPr>
            <a:endParaRPr lang="en-US" sz="8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Thus the solution of this IVP is</a:t>
            </a:r>
          </a:p>
          <a:p>
            <a:endParaRPr lang="en-US" sz="2400" dirty="0"/>
          </a:p>
          <a:p>
            <a:endParaRPr lang="en-US" sz="800" dirty="0" smtClean="0"/>
          </a:p>
          <a:p>
            <a:endParaRPr lang="en-US" sz="800" dirty="0"/>
          </a:p>
          <a:p>
            <a:pPr marL="0" indent="0">
              <a:buNone/>
            </a:pPr>
            <a:r>
              <a:rPr lang="en-US" sz="2400" dirty="0" smtClean="0"/>
              <a:t>     a decaying oscillation</a:t>
            </a:r>
          </a:p>
          <a:p>
            <a:endParaRPr lang="en-US" sz="2400" dirty="0"/>
          </a:p>
        </p:txBody>
      </p:sp>
      <p:graphicFrame>
        <p:nvGraphicFramePr>
          <p:cNvPr id="149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054628"/>
              </p:ext>
            </p:extLst>
          </p:nvPr>
        </p:nvGraphicFramePr>
        <p:xfrm>
          <a:off x="2380275" y="1880880"/>
          <a:ext cx="36814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2" name="Equation" r:id="rId4" imgW="2057400" imgH="253800" progId="Equation.DSMT4">
                  <p:embed/>
                </p:oleObj>
              </mc:Choice>
              <mc:Fallback>
                <p:oleObj name="Equation" r:id="rId4" imgW="20574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0275" y="1880880"/>
                        <a:ext cx="36814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867257"/>
              </p:ext>
            </p:extLst>
          </p:nvPr>
        </p:nvGraphicFramePr>
        <p:xfrm>
          <a:off x="36576" y="3715689"/>
          <a:ext cx="47053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3" name="Equation" r:id="rId6" imgW="2450880" imgH="482400" progId="Equation.DSMT4">
                  <p:embed/>
                </p:oleObj>
              </mc:Choice>
              <mc:Fallback>
                <p:oleObj name="Equation" r:id="rId6" imgW="2450880" imgH="482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" y="3715689"/>
                        <a:ext cx="470535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937781"/>
              </p:ext>
            </p:extLst>
          </p:nvPr>
        </p:nvGraphicFramePr>
        <p:xfrm>
          <a:off x="858255" y="5277189"/>
          <a:ext cx="3546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4" name="Equation" r:id="rId8" imgW="1981080" imgH="253800" progId="Equation.DSMT4">
                  <p:embed/>
                </p:oleObj>
              </mc:Choice>
              <mc:Fallback>
                <p:oleObj name="Equation" r:id="rId8" imgW="198108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255" y="5277189"/>
                        <a:ext cx="35464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5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293617"/>
              </p:ext>
            </p:extLst>
          </p:nvPr>
        </p:nvGraphicFramePr>
        <p:xfrm>
          <a:off x="5334000" y="3839324"/>
          <a:ext cx="3539960" cy="453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5" name="Equation" r:id="rId10" imgW="1981080" imgH="253800" progId="Equation.DSMT4">
                  <p:embed/>
                </p:oleObj>
              </mc:Choice>
              <mc:Fallback>
                <p:oleObj name="Equation" r:id="rId10" imgW="198108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39324"/>
                        <a:ext cx="3539960" cy="453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571167"/>
              </p:ext>
            </p:extLst>
          </p:nvPr>
        </p:nvGraphicFramePr>
        <p:xfrm>
          <a:off x="892046" y="1010330"/>
          <a:ext cx="47069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6" name="Equation" r:id="rId12" imgW="2387520" imgH="203040" progId="Equation.DSMT4">
                  <p:embed/>
                </p:oleObj>
              </mc:Choice>
              <mc:Fallback>
                <p:oleObj name="Equation" r:id="rId12" imgW="2387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046" y="1010330"/>
                        <a:ext cx="4706938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832302"/>
              </p:ext>
            </p:extLst>
          </p:nvPr>
        </p:nvGraphicFramePr>
        <p:xfrm>
          <a:off x="858255" y="2786402"/>
          <a:ext cx="6726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57" name="Equation" r:id="rId14" imgW="3759120" imgH="253800" progId="Equation.DSMT4">
                  <p:embed/>
                </p:oleObj>
              </mc:Choice>
              <mc:Fallback>
                <p:oleObj name="Equation" r:id="rId14" imgW="3759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255" y="2786402"/>
                        <a:ext cx="67262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713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: decaying oscillation </a:t>
            </a:r>
            <a:r>
              <a:rPr lang="en-US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3)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30" y="971797"/>
            <a:ext cx="8915400" cy="2602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IVP: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envelope</a:t>
            </a:r>
            <a:r>
              <a:rPr lang="en-US" sz="2400" dirty="0" smtClean="0"/>
              <a:t> of this solution is the exponential together with its mirror image which bounds the oscillations: </a:t>
            </a:r>
          </a:p>
          <a:p>
            <a:pPr marL="0" indent="0">
              <a:buNone/>
            </a:pPr>
            <a:r>
              <a:rPr lang="en-US" sz="2400" dirty="0" smtClean="0"/>
              <a:t>(the coefficients of sin and </a:t>
            </a:r>
            <a:r>
              <a:rPr lang="en-US" sz="2400" dirty="0" err="1" smtClean="0"/>
              <a:t>cos</a:t>
            </a:r>
            <a:r>
              <a:rPr lang="en-US" sz="2400" dirty="0" smtClean="0"/>
              <a:t> are the “legs” of a right triangle and the coefficient in the envelope is the “hypotenuse</a:t>
            </a:r>
            <a:r>
              <a:rPr lang="en-US" sz="2400" dirty="0" smtClean="0"/>
              <a:t>”)</a:t>
            </a:r>
            <a:endParaRPr lang="en-US" sz="2400" dirty="0"/>
          </a:p>
        </p:txBody>
      </p:sp>
      <p:graphicFrame>
        <p:nvGraphicFramePr>
          <p:cNvPr id="1495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469755"/>
              </p:ext>
            </p:extLst>
          </p:nvPr>
        </p:nvGraphicFramePr>
        <p:xfrm>
          <a:off x="854592" y="1408793"/>
          <a:ext cx="3546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3" name="Equation" r:id="rId3" imgW="1981080" imgH="253800" progId="Equation.DSMT4">
                  <p:embed/>
                </p:oleObj>
              </mc:Choice>
              <mc:Fallback>
                <p:oleObj name="Equation" r:id="rId3" imgW="1981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592" y="1408793"/>
                        <a:ext cx="35464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571167"/>
              </p:ext>
            </p:extLst>
          </p:nvPr>
        </p:nvGraphicFramePr>
        <p:xfrm>
          <a:off x="892046" y="1010330"/>
          <a:ext cx="47069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4" name="Equation" r:id="rId5" imgW="2387520" imgH="203040" progId="Equation.DSMT4">
                  <p:embed/>
                </p:oleObj>
              </mc:Choice>
              <mc:Fallback>
                <p:oleObj name="Equation" r:id="rId5" imgW="2387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046" y="1010330"/>
                        <a:ext cx="4706938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014748"/>
              </p:ext>
            </p:extLst>
          </p:nvPr>
        </p:nvGraphicFramePr>
        <p:xfrm>
          <a:off x="4876800" y="2217953"/>
          <a:ext cx="35226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5" name="Equation" r:id="rId7" imgW="1968480" imgH="279360" progId="Equation.DSMT4">
                  <p:embed/>
                </p:oleObj>
              </mc:Choice>
              <mc:Fallback>
                <p:oleObj name="Equation" r:id="rId7" imgW="1968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17953"/>
                        <a:ext cx="3522662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9"/>
          <a:srcRect l="6416" t="6198" r="8041" b="5447"/>
          <a:stretch/>
        </p:blipFill>
        <p:spPr>
          <a:xfrm>
            <a:off x="4800600" y="3554279"/>
            <a:ext cx="4207118" cy="32610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3423825"/>
            <a:ext cx="4477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MATLAB code for the graph:</a:t>
            </a:r>
          </a:p>
          <a:p>
            <a:pPr algn="l"/>
            <a:r>
              <a:rPr lang="en-US" sz="2000" dirty="0"/>
              <a:t>t=</a:t>
            </a:r>
            <a:r>
              <a:rPr lang="en-US" sz="2000" dirty="0" err="1"/>
              <a:t>linspace</a:t>
            </a:r>
            <a:r>
              <a:rPr lang="en-US" sz="2000" dirty="0"/>
              <a:t>(0,6);</a:t>
            </a:r>
          </a:p>
          <a:p>
            <a:pPr algn="l"/>
            <a:r>
              <a:rPr lang="en-US" sz="2000" dirty="0"/>
              <a:t>z=zeros(length(t));</a:t>
            </a:r>
          </a:p>
          <a:p>
            <a:pPr algn="l"/>
            <a:r>
              <a:rPr lang="en-US" sz="2000" dirty="0"/>
              <a:t>y=</a:t>
            </a:r>
            <a:r>
              <a:rPr lang="en-US" sz="2000" dirty="0" err="1"/>
              <a:t>exp</a:t>
            </a:r>
            <a:r>
              <a:rPr lang="en-US" sz="2000" dirty="0"/>
              <a:t>(-t).*(2*</a:t>
            </a:r>
            <a:r>
              <a:rPr lang="en-US" sz="2000" dirty="0" err="1"/>
              <a:t>cos</a:t>
            </a:r>
            <a:r>
              <a:rPr lang="en-US" sz="2000" dirty="0"/>
              <a:t>(3*t)+3*sin(3*t));</a:t>
            </a:r>
          </a:p>
          <a:p>
            <a:pPr algn="l"/>
            <a:r>
              <a:rPr lang="en-US" sz="2000" dirty="0" err="1"/>
              <a:t>yEnv</a:t>
            </a:r>
            <a:r>
              <a:rPr lang="en-US" sz="2000" dirty="0"/>
              <a:t>=</a:t>
            </a:r>
            <a:r>
              <a:rPr lang="en-US" sz="2000" dirty="0" err="1"/>
              <a:t>sqrt</a:t>
            </a:r>
            <a:r>
              <a:rPr lang="en-US" sz="2000" dirty="0"/>
              <a:t>(13)*</a:t>
            </a:r>
            <a:r>
              <a:rPr lang="en-US" sz="2000" dirty="0" err="1"/>
              <a:t>exp</a:t>
            </a:r>
            <a:r>
              <a:rPr lang="en-US" sz="2000" dirty="0"/>
              <a:t>(-t);</a:t>
            </a:r>
          </a:p>
          <a:p>
            <a:pPr algn="l"/>
            <a:r>
              <a:rPr lang="fr-FR" sz="2000" dirty="0"/>
              <a:t>h=plot(</a:t>
            </a:r>
            <a:r>
              <a:rPr lang="fr-FR" sz="2000" dirty="0" err="1"/>
              <a:t>t,y,t,z,t,yEnv</a:t>
            </a:r>
            <a:r>
              <a:rPr lang="fr-FR" sz="2000" dirty="0"/>
              <a:t>,'--</a:t>
            </a:r>
            <a:r>
              <a:rPr lang="fr-FR" sz="2000" dirty="0" err="1"/>
              <a:t>k',t</a:t>
            </a:r>
            <a:r>
              <a:rPr lang="fr-FR" sz="2000" dirty="0"/>
              <a:t>,-</a:t>
            </a:r>
            <a:r>
              <a:rPr lang="fr-FR" sz="2000" dirty="0" err="1"/>
              <a:t>yEnv</a:t>
            </a:r>
            <a:r>
              <a:rPr lang="fr-FR" sz="2000" dirty="0"/>
              <a:t>,'--k');</a:t>
            </a:r>
          </a:p>
          <a:p>
            <a:pPr algn="l"/>
            <a:r>
              <a:rPr lang="en-US" sz="2000" dirty="0"/>
              <a:t>axis([0,6,-1.2,3]);</a:t>
            </a:r>
          </a:p>
          <a:p>
            <a:pPr algn="l"/>
            <a:r>
              <a:rPr lang="en-US" sz="2000" dirty="0"/>
              <a:t>set(h,'linewidth',4</a:t>
            </a:r>
            <a:r>
              <a:rPr lang="en-US" sz="2000" dirty="0" smtClean="0"/>
              <a:t>);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08874"/>
              </p:ext>
            </p:extLst>
          </p:nvPr>
        </p:nvGraphicFramePr>
        <p:xfrm>
          <a:off x="5470387" y="3726194"/>
          <a:ext cx="3191013" cy="41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6" name="Equation" r:id="rId10" imgW="1981080" imgH="253800" progId="Equation.DSMT4">
                  <p:embed/>
                </p:oleObj>
              </mc:Choice>
              <mc:Fallback>
                <p:oleObj name="Equation" r:id="rId10" imgW="1981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387" y="3726194"/>
                        <a:ext cx="3191013" cy="411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820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9368" t="4404" r="8297" b="5831"/>
          <a:stretch/>
        </p:blipFill>
        <p:spPr>
          <a:xfrm>
            <a:off x="4381210" y="3236403"/>
            <a:ext cx="4534190" cy="3580692"/>
          </a:xfrm>
          <a:prstGeom prst="rect">
            <a:avLst/>
          </a:prstGeom>
        </p:spPr>
      </p:pic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116" y="-18256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growing oscillation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33646" y="838199"/>
            <a:ext cx="9034153" cy="5942893"/>
          </a:xfrm>
        </p:spPr>
        <p:txBody>
          <a:bodyPr>
            <a:normAutofit/>
          </a:bodyPr>
          <a:lstStyle/>
          <a:p>
            <a:r>
              <a:rPr lang="en-US" sz="2400" dirty="0"/>
              <a:t>Consider the </a:t>
            </a:r>
            <a:r>
              <a:rPr lang="en-US" sz="2400" dirty="0" smtClean="0"/>
              <a:t>IVP: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The characteristic equation and solution is:</a:t>
            </a:r>
          </a:p>
          <a:p>
            <a:endParaRPr lang="en-US" sz="1300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Hence, the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general solution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is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and </a:t>
            </a:r>
          </a:p>
          <a:p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sz="2000" dirty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sz="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sz="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olution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of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IVP: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nvelope  of growing oscillation:</a:t>
            </a: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1454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003819"/>
              </p:ext>
            </p:extLst>
          </p:nvPr>
        </p:nvGraphicFramePr>
        <p:xfrm>
          <a:off x="1668463" y="1295400"/>
          <a:ext cx="5111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1" name="Equation" r:id="rId4" imgW="2654280" imgH="203040" progId="Equation.DSMT4">
                  <p:embed/>
                </p:oleObj>
              </mc:Choice>
              <mc:Fallback>
                <p:oleObj name="Equation" r:id="rId4" imgW="265428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1295400"/>
                        <a:ext cx="5111750" cy="387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931400"/>
              </p:ext>
            </p:extLst>
          </p:nvPr>
        </p:nvGraphicFramePr>
        <p:xfrm>
          <a:off x="-41399" y="1973262"/>
          <a:ext cx="9156701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2" name="Equation" r:id="rId6" imgW="5079960" imgH="393480" progId="Equation.DSMT4">
                  <p:embed/>
                </p:oleObj>
              </mc:Choice>
              <mc:Fallback>
                <p:oleObj name="Equation" r:id="rId6" imgW="50799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1399" y="1973262"/>
                        <a:ext cx="9156701" cy="615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706479"/>
              </p:ext>
            </p:extLst>
          </p:nvPr>
        </p:nvGraphicFramePr>
        <p:xfrm>
          <a:off x="4212146" y="2424443"/>
          <a:ext cx="38163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3" name="Equation" r:id="rId8" imgW="2082600" imgH="228600" progId="Equation.3">
                  <p:embed/>
                </p:oleObj>
              </mc:Choice>
              <mc:Fallback>
                <p:oleObj name="Equation" r:id="rId8" imgW="20826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2146" y="2424443"/>
                        <a:ext cx="3816350" cy="420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513670"/>
              </p:ext>
            </p:extLst>
          </p:nvPr>
        </p:nvGraphicFramePr>
        <p:xfrm>
          <a:off x="828675" y="3287713"/>
          <a:ext cx="2925763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4" name="Equation" r:id="rId10" imgW="1523880" imgH="711000" progId="Equation.DSMT4">
                  <p:embed/>
                </p:oleObj>
              </mc:Choice>
              <mc:Fallback>
                <p:oleObj name="Equation" r:id="rId10" imgW="1523880" imgH="7110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287713"/>
                        <a:ext cx="2925763" cy="1362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3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677976"/>
              </p:ext>
            </p:extLst>
          </p:nvPr>
        </p:nvGraphicFramePr>
        <p:xfrm>
          <a:off x="222250" y="5183950"/>
          <a:ext cx="40020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5" name="Equation" r:id="rId12" imgW="2234880" imgH="253800" progId="Equation.DSMT4">
                  <p:embed/>
                </p:oleObj>
              </mc:Choice>
              <mc:Fallback>
                <p:oleObj name="Equation" r:id="rId12" imgW="2234880" imgH="2538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5183950"/>
                        <a:ext cx="4002088" cy="457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3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865693"/>
              </p:ext>
            </p:extLst>
          </p:nvPr>
        </p:nvGraphicFramePr>
        <p:xfrm>
          <a:off x="4570803" y="3409828"/>
          <a:ext cx="3492432" cy="399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6" name="Equation" r:id="rId14" imgW="2234880" imgH="253800" progId="Equation.DSMT4">
                  <p:embed/>
                </p:oleObj>
              </mc:Choice>
              <mc:Fallback>
                <p:oleObj name="Equation" r:id="rId14" imgW="2234880" imgH="25380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803" y="3409828"/>
                        <a:ext cx="3492432" cy="3998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791606"/>
              </p:ext>
            </p:extLst>
          </p:nvPr>
        </p:nvGraphicFramePr>
        <p:xfrm>
          <a:off x="831850" y="2840038"/>
          <a:ext cx="71580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7" name="Equation" r:id="rId16" imgW="4000320" imgH="253800" progId="Equation.DSMT4">
                  <p:embed/>
                </p:oleObj>
              </mc:Choice>
              <mc:Fallback>
                <p:oleObj name="Equation" r:id="rId16" imgW="4000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2840038"/>
                        <a:ext cx="71580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544424"/>
              </p:ext>
            </p:extLst>
          </p:nvPr>
        </p:nvGraphicFramePr>
        <p:xfrm>
          <a:off x="93950" y="5978261"/>
          <a:ext cx="42497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98" name="Equation" r:id="rId18" imgW="2374560" imgH="444240" progId="Equation.DSMT4">
                  <p:embed/>
                </p:oleObj>
              </mc:Choice>
              <mc:Fallback>
                <p:oleObj name="Equation" r:id="rId18" imgW="2374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50" y="5978261"/>
                        <a:ext cx="4249737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881884"/>
            <a:ext cx="4876800" cy="351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-1524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pure oscillation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idx="1"/>
          </p:nvPr>
        </p:nvSpPr>
        <p:spPr>
          <a:xfrm>
            <a:off x="18288" y="914400"/>
            <a:ext cx="4096512" cy="5791200"/>
          </a:xfrm>
        </p:spPr>
        <p:txBody>
          <a:bodyPr>
            <a:normAutofit/>
          </a:bodyPr>
          <a:lstStyle/>
          <a:p>
            <a:r>
              <a:rPr lang="en-US" sz="2400" dirty="0"/>
              <a:t>Consider the </a:t>
            </a:r>
            <a:r>
              <a:rPr lang="en-US" sz="2400" dirty="0" smtClean="0"/>
              <a:t>equation</a:t>
            </a:r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Then</a:t>
            </a:r>
          </a:p>
          <a:p>
            <a:endParaRPr lang="en-US" sz="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Therefore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    </a:t>
            </a:r>
          </a:p>
          <a:p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Because</a:t>
            </a:r>
            <a:r>
              <a:rPr lang="en-US" sz="2400" dirty="0" smtClean="0"/>
              <a:t> 	      there is no exponential factor in the solution  and the amplitude of each oscillation remains constant. The figure shows the graph of two typical solutions</a:t>
            </a:r>
          </a:p>
          <a:p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4643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732975"/>
              </p:ext>
            </p:extLst>
          </p:nvPr>
        </p:nvGraphicFramePr>
        <p:xfrm>
          <a:off x="3347276" y="958088"/>
          <a:ext cx="14478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70" name="Equation" r:id="rId4" imgW="711000" imgH="203040" progId="Equation.3">
                  <p:embed/>
                </p:oleObj>
              </mc:Choice>
              <mc:Fallback>
                <p:oleObj name="Equation" r:id="rId4" imgW="711000" imgH="20304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276" y="958088"/>
                        <a:ext cx="14478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3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917136"/>
              </p:ext>
            </p:extLst>
          </p:nvPr>
        </p:nvGraphicFramePr>
        <p:xfrm>
          <a:off x="1219200" y="1362901"/>
          <a:ext cx="4546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71" name="Equation" r:id="rId6" imgW="2273040" imgH="228600" progId="Equation.3">
                  <p:embed/>
                </p:oleObj>
              </mc:Choice>
              <mc:Fallback>
                <p:oleObj name="Equation" r:id="rId6" imgW="2273040" imgH="2286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62901"/>
                        <a:ext cx="4546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4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343507"/>
              </p:ext>
            </p:extLst>
          </p:nvPr>
        </p:nvGraphicFramePr>
        <p:xfrm>
          <a:off x="1716881" y="2006409"/>
          <a:ext cx="47958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72" name="Equation" r:id="rId8" imgW="2476440" imgH="203040" progId="Equation.DSMT4">
                  <p:embed/>
                </p:oleObj>
              </mc:Choice>
              <mc:Fallback>
                <p:oleObj name="Equation" r:id="rId8" imgW="2476440" imgH="203040" progId="Equation.DSMT4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881" y="2006409"/>
                        <a:ext cx="479583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5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355151"/>
              </p:ext>
            </p:extLst>
          </p:nvPr>
        </p:nvGraphicFramePr>
        <p:xfrm>
          <a:off x="2472563" y="2400109"/>
          <a:ext cx="31972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73" name="Equation" r:id="rId10" imgW="1650960" imgH="215640" progId="Equation.3">
                  <p:embed/>
                </p:oleObj>
              </mc:Choice>
              <mc:Fallback>
                <p:oleObj name="Equation" r:id="rId10" imgW="1650960" imgH="215640" progId="Equation.3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2563" y="2400109"/>
                        <a:ext cx="31972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6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424117"/>
              </p:ext>
            </p:extLst>
          </p:nvPr>
        </p:nvGraphicFramePr>
        <p:xfrm>
          <a:off x="1524000" y="2881884"/>
          <a:ext cx="7858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74" name="Equation" r:id="rId12" imgW="406080" imgH="203040" progId="Equation.3">
                  <p:embed/>
                </p:oleObj>
              </mc:Choice>
              <mc:Fallback>
                <p:oleObj name="Equation" r:id="rId12" imgW="406080" imgH="203040" progId="Equation.3">
                  <p:embed/>
                  <p:pic>
                    <p:nvPicPr>
                      <p:cNvPr id="0" name="Picture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81884"/>
                        <a:ext cx="78581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7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238977"/>
              </p:ext>
            </p:extLst>
          </p:nvPr>
        </p:nvGraphicFramePr>
        <p:xfrm>
          <a:off x="4495799" y="2958084"/>
          <a:ext cx="3735956" cy="763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75" name="Equation" r:id="rId14" imgW="1955520" imgH="431640" progId="Equation.3">
                  <p:embed/>
                </p:oleObj>
              </mc:Choice>
              <mc:Fallback>
                <p:oleObj name="Equation" r:id="rId14" imgW="1955520" imgH="431640" progId="Equation.3">
                  <p:embed/>
                  <p:pic>
                    <p:nvPicPr>
                      <p:cNvPr id="0" name="Picture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799" y="2958084"/>
                        <a:ext cx="3735956" cy="7633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385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Symbol</vt:lpstr>
      <vt:lpstr>Times New Roman</vt:lpstr>
      <vt:lpstr>Office Theme</vt:lpstr>
      <vt:lpstr>Equation</vt:lpstr>
      <vt:lpstr>MathType 5.0 Equation</vt:lpstr>
      <vt:lpstr>Boyce/DiPrima 10th ed, Ch 3.3:  Complex Roots of Characteristic Equation  Elementary Differential Equations and Boundary Value Problems, 10th edition, by William E. Boyce and Richard C. DiPrima, ©2013 by John Wiley &amp; Sons, Inc.</vt:lpstr>
      <vt:lpstr>Euler’s Formula &amp; the Complex-Valued Sol’ns</vt:lpstr>
      <vt:lpstr>Real Valued Solutions</vt:lpstr>
      <vt:lpstr>Real Valued Solutions: A basic set</vt:lpstr>
      <vt:lpstr>Example 1: decaying oscillation (1 of 3)</vt:lpstr>
      <vt:lpstr>Example 1: decaying oscillation  (2 of 3)</vt:lpstr>
      <vt:lpstr>Example 1: decaying oscillation  (3 of 3)</vt:lpstr>
      <vt:lpstr>Example 2: growing oscillation</vt:lpstr>
      <vt:lpstr>Example 3: pure oscillation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556</cp:revision>
  <cp:lastPrinted>1601-01-01T00:00:00Z</cp:lastPrinted>
  <dcterms:created xsi:type="dcterms:W3CDTF">2001-08-11T18:03:30Z</dcterms:created>
  <dcterms:modified xsi:type="dcterms:W3CDTF">2013-10-19T00:45:46Z</dcterms:modified>
</cp:coreProperties>
</file>