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handoutMasterIdLst>
    <p:handoutMasterId r:id="rId16"/>
  </p:handoutMasterIdLst>
  <p:sldIdLst>
    <p:sldId id="304" r:id="rId2"/>
    <p:sldId id="305" r:id="rId3"/>
    <p:sldId id="307" r:id="rId4"/>
    <p:sldId id="318" r:id="rId5"/>
    <p:sldId id="319" r:id="rId6"/>
    <p:sldId id="315" r:id="rId7"/>
    <p:sldId id="308" r:id="rId8"/>
    <p:sldId id="309" r:id="rId9"/>
    <p:sldId id="310" r:id="rId10"/>
    <p:sldId id="316" r:id="rId11"/>
    <p:sldId id="311" r:id="rId12"/>
    <p:sldId id="313" r:id="rId13"/>
    <p:sldId id="320" r:id="rId14"/>
    <p:sldId id="312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98" autoAdjust="0"/>
  </p:normalViewPr>
  <p:slideViewPr>
    <p:cSldViewPr>
      <p:cViewPr varScale="1">
        <p:scale>
          <a:sx n="102" d="100"/>
          <a:sy n="102" d="100"/>
        </p:scale>
        <p:origin x="11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39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9.wmf"/><Relationship Id="rId1" Type="http://schemas.openxmlformats.org/officeDocument/2006/relationships/image" Target="../media/image15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B94821-B004-4528-8565-A31FD19695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0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66535-DF8C-482A-919C-0DA0B30E4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5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30F-BDBE-46AF-B601-08912EB404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3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52C2-5AD6-40B2-94A5-9085F9529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84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2850" y="1766888"/>
            <a:ext cx="3808413" cy="1979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2850" y="3898900"/>
            <a:ext cx="380841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58EC3EC-139F-4A3C-AC96-19A6D1108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1B7C97-4F06-42B9-A06E-A00C7C2A6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DCB8E-9638-4022-ACAD-2B9919C9B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8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E6E7E-A290-4800-BBD3-95AF5820A2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71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610BD-DBBD-47FA-B794-6486AE5749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8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585C-2255-4994-A7E2-C903B1BBD9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17771-ACB6-4FD1-9A07-49609FE76B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10D2-F1E6-42FB-B3C4-60ADD268DA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3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E8131-6F9E-4FF3-A023-58DFC2527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1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A4AB-85E5-439F-8BFD-567305DA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2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F9EDD3"/>
            </a:gs>
            <a:gs pos="0">
              <a:srgbClr val="FFEFD1"/>
            </a:gs>
            <a:gs pos="100000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2DB22-A85C-404E-85FB-DFFD8E140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5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0.e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5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0.emf"/><Relationship Id="rId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7.e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6.bin"/><Relationship Id="rId14" Type="http://schemas.openxmlformats.org/officeDocument/2006/relationships/oleObject" Target="../embeddings/oleObject5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7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952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27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27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27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3.1:  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2</a:t>
            </a:r>
            <a:r>
              <a:rPr lang="en-US" sz="27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nd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 </a:t>
            </a:r>
            <a:r>
              <a:rPr lang="en-US" sz="27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Order Linear Homogeneous </a:t>
            </a:r>
            <a: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Equations-Constant Coefficients</a:t>
            </a:r>
            <a:br>
              <a:rPr lang="en-US" sz="27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9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9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1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Elementary </a:t>
            </a:r>
            <a:r>
              <a:rPr lang="en-US" sz="1000" dirty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Differential Equations and Boundary Value Problems, </a:t>
            </a:r>
            <a:r>
              <a:rPr lang="en-US" sz="1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10</a:t>
            </a:r>
            <a:r>
              <a:rPr lang="en-US" sz="1000" baseline="30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th</a:t>
            </a:r>
            <a:r>
              <a:rPr lang="en-US" sz="1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 </a:t>
            </a:r>
            <a:r>
              <a:rPr lang="en-US" sz="1000" dirty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edition, by William E. Boyce and Richard C. </a:t>
            </a:r>
            <a:r>
              <a:rPr lang="en-US" sz="1000" dirty="0" err="1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DiPrima</a:t>
            </a:r>
            <a:r>
              <a:rPr lang="en-US" sz="1000" dirty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, ©</a:t>
            </a:r>
            <a:r>
              <a:rPr lang="en-US" sz="1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2013 </a:t>
            </a:r>
            <a:r>
              <a:rPr lang="en-US" sz="1000" dirty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by John Wiley &amp; Sons, Inc</a:t>
            </a:r>
            <a:r>
              <a:rPr lang="en-US" sz="1000" dirty="0" smtClean="0">
                <a:solidFill>
                  <a:schemeClr val="tx2"/>
                </a:solidFill>
                <a:latin typeface="Times" pitchFamily="18" charset="0"/>
                <a:cs typeface="Times" pitchFamily="18" charset="0"/>
              </a:rPr>
              <a:t>.</a:t>
            </a:r>
            <a:endParaRPr lang="en-US" sz="1000" b="1" dirty="0">
              <a:solidFill>
                <a:srgbClr val="2125D7"/>
              </a:solidFill>
              <a:latin typeface="Times" pitchFamily="18" charset="0"/>
              <a:cs typeface="Times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077200" cy="4953000"/>
          </a:xfrm>
        </p:spPr>
        <p:txBody>
          <a:bodyPr/>
          <a:lstStyle/>
          <a:p>
            <a:r>
              <a:rPr lang="en-US" sz="2400" dirty="0">
                <a:latin typeface="Times" pitchFamily="18" charset="0"/>
                <a:cs typeface="Times" pitchFamily="18" charset="0"/>
              </a:rPr>
              <a:t>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second order ordinary differential equation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has the general form </a:t>
            </a:r>
          </a:p>
          <a:p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" pitchFamily="18" charset="0"/>
                <a:cs typeface="Times" pitchFamily="18" charset="0"/>
              </a:rPr>
              <a:t>	where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f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is some given function.</a:t>
            </a: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This equation is said to be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linear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if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f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is linear in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and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y'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:</a:t>
            </a:r>
          </a:p>
          <a:p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" pitchFamily="18" charset="0"/>
                <a:cs typeface="Times" pitchFamily="18" charset="0"/>
              </a:rPr>
              <a:t>	Otherwise the equation is said to be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nonlinear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. </a:t>
            </a: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A second order linear equation often appears as</a:t>
            </a:r>
          </a:p>
          <a:p>
            <a:pPr>
              <a:buFontTx/>
              <a:buNone/>
            </a:pPr>
            <a:endParaRPr lang="en-US" sz="2400" dirty="0">
              <a:latin typeface="Times" pitchFamily="18" charset="0"/>
              <a:cs typeface="Times" pitchFamily="18" charset="0"/>
            </a:endParaRP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If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G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 = 0 for all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then the equation is called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homogeneous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.  Otherwise the equation is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nonhomogeneous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.</a:t>
            </a:r>
            <a:r>
              <a:rPr lang="en-US" sz="2000" dirty="0">
                <a:latin typeface="Times" pitchFamily="18" charset="0"/>
                <a:cs typeface="Times" pitchFamily="18" charset="0"/>
              </a:rPr>
              <a:t> </a:t>
            </a:r>
          </a:p>
        </p:txBody>
      </p:sp>
      <p:graphicFrame>
        <p:nvGraphicFramePr>
          <p:cNvPr id="74768" name="Object 1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02369586"/>
              </p:ext>
            </p:extLst>
          </p:nvPr>
        </p:nvGraphicFramePr>
        <p:xfrm>
          <a:off x="2362200" y="1981200"/>
          <a:ext cx="1752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9" name="Equation" r:id="rId3" imgW="927000" imgH="203040" progId="Equation.3">
                  <p:embed/>
                </p:oleObj>
              </mc:Choice>
              <mc:Fallback>
                <p:oleObj name="Equation" r:id="rId3" imgW="92700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17526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508646"/>
              </p:ext>
            </p:extLst>
          </p:nvPr>
        </p:nvGraphicFramePr>
        <p:xfrm>
          <a:off x="1981200" y="3276600"/>
          <a:ext cx="31242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0" name="Equation" r:id="rId5" imgW="1587240" imgH="203040" progId="Equation.3">
                  <p:embed/>
                </p:oleObj>
              </mc:Choice>
              <mc:Fallback>
                <p:oleObj name="Equation" r:id="rId5" imgW="15872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276600"/>
                        <a:ext cx="31242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264161"/>
              </p:ext>
            </p:extLst>
          </p:nvPr>
        </p:nvGraphicFramePr>
        <p:xfrm>
          <a:off x="1905000" y="4648200"/>
          <a:ext cx="32766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01" name="Equation" r:id="rId7" imgW="1879560" imgH="203040" progId="Equation.3">
                  <p:embed/>
                </p:oleObj>
              </mc:Choice>
              <mc:Fallback>
                <p:oleObj name="Equation" r:id="rId7" imgW="18795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32766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285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Initial Conditions</a:t>
            </a:r>
            <a:r>
              <a:rPr lang="en-US" sz="3600" b="1" dirty="0">
                <a:latin typeface="+mn-lt"/>
                <a:cs typeface="Times New Roman" pitchFamily="18" charset="0"/>
              </a:rPr>
              <a:t> </a:t>
            </a:r>
            <a:endParaRPr lang="en-U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153400" cy="5029200"/>
          </a:xfrm>
        </p:spPr>
        <p:txBody>
          <a:bodyPr/>
          <a:lstStyle/>
          <a:p>
            <a:r>
              <a:rPr lang="en-US" sz="2400" dirty="0"/>
              <a:t>For the initial value problem</a:t>
            </a:r>
          </a:p>
          <a:p>
            <a:endParaRPr lang="en-US" sz="2800" dirty="0"/>
          </a:p>
          <a:p>
            <a:pPr>
              <a:buFontTx/>
              <a:buNone/>
            </a:pPr>
            <a:r>
              <a:rPr lang="en-US" sz="2400" dirty="0"/>
              <a:t>	we use the general solution 	</a:t>
            </a:r>
          </a:p>
          <a:p>
            <a:pPr>
              <a:buFontTx/>
              <a:buNone/>
            </a:pP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together with the initial conditions to find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.  That is,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800" dirty="0"/>
          </a:p>
          <a:p>
            <a:r>
              <a:rPr lang="en-US" sz="2400" dirty="0"/>
              <a:t>Since we are assuming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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, it follows that a solution of the form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e</a:t>
            </a:r>
            <a:r>
              <a:rPr lang="en-US" sz="2400" i="1" baseline="30000" dirty="0" err="1"/>
              <a:t>rt</a:t>
            </a:r>
            <a:r>
              <a:rPr lang="en-US" sz="2400" dirty="0"/>
              <a:t> to the above initial value problem will always exist, for any set of initial conditions. </a:t>
            </a:r>
          </a:p>
        </p:txBody>
      </p:sp>
      <p:graphicFrame>
        <p:nvGraphicFramePr>
          <p:cNvPr id="132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673376"/>
              </p:ext>
            </p:extLst>
          </p:nvPr>
        </p:nvGraphicFramePr>
        <p:xfrm>
          <a:off x="1282700" y="1524000"/>
          <a:ext cx="53514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0" name="Equation" r:id="rId3" imgW="2577960" imgH="228600" progId="Equation.3">
                  <p:embed/>
                </p:oleObj>
              </mc:Choice>
              <mc:Fallback>
                <p:oleObj name="Equation" r:id="rId3" imgW="25779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700" y="1524000"/>
                        <a:ext cx="535146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5911"/>
              </p:ext>
            </p:extLst>
          </p:nvPr>
        </p:nvGraphicFramePr>
        <p:xfrm>
          <a:off x="838200" y="3352800"/>
          <a:ext cx="757555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1" name="Equation" r:id="rId5" imgW="3962160" imgH="507960" progId="Equation.3">
                  <p:embed/>
                </p:oleObj>
              </mc:Choice>
              <mc:Fallback>
                <p:oleObj name="Equation" r:id="rId5" imgW="3962160" imgH="5079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757555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624046"/>
              </p:ext>
            </p:extLst>
          </p:nvPr>
        </p:nvGraphicFramePr>
        <p:xfrm>
          <a:off x="2667000" y="2438400"/>
          <a:ext cx="22637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2" name="Equation" r:id="rId7" imgW="1168200" imgH="228600" progId="Equation.3">
                  <p:embed/>
                </p:oleObj>
              </mc:Choice>
              <mc:Fallback>
                <p:oleObj name="Equation" r:id="rId7" imgW="11682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438400"/>
                        <a:ext cx="22637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General Solution for an IVP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(1 </a:t>
            </a:r>
            <a:r>
              <a:rPr lang="en-US" sz="2400" b="1" dirty="0">
                <a:solidFill>
                  <a:srgbClr val="2125D7"/>
                </a:solidFill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3)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228599" y="838200"/>
            <a:ext cx="8229601" cy="5715000"/>
          </a:xfrm>
        </p:spPr>
        <p:txBody>
          <a:bodyPr/>
          <a:lstStyle/>
          <a:p>
            <a:r>
              <a:rPr lang="en-US" sz="2400" dirty="0"/>
              <a:t>Consider the linear differential </a:t>
            </a:r>
            <a:r>
              <a:rPr lang="en-US" sz="2400" dirty="0" smtClean="0"/>
              <a:t>equation with initial conditions: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We first find the general solution by focusing on the ODE: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Assuming </a:t>
            </a:r>
            <a:r>
              <a:rPr lang="en-US" sz="2400" dirty="0" smtClean="0"/>
              <a:t>an exponential solution </a:t>
            </a:r>
            <a:r>
              <a:rPr lang="en-US" sz="2400" dirty="0"/>
              <a:t>leads to </a:t>
            </a:r>
            <a:r>
              <a:rPr lang="en-US" sz="2400" dirty="0" smtClean="0"/>
              <a:t>the characteristic </a:t>
            </a:r>
            <a:r>
              <a:rPr lang="en-US" sz="2400" dirty="0"/>
              <a:t>equation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Factoring </a:t>
            </a:r>
            <a:r>
              <a:rPr lang="en-US" sz="2400" dirty="0" smtClean="0"/>
              <a:t>the characteristic equation yields </a:t>
            </a:r>
            <a:r>
              <a:rPr lang="en-US" sz="2400" dirty="0"/>
              <a:t>two </a:t>
            </a:r>
            <a:r>
              <a:rPr lang="en-US" sz="2400" dirty="0" smtClean="0"/>
              <a:t>solutions:  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-2 </a:t>
            </a:r>
            <a:r>
              <a:rPr lang="en-US" sz="2400" dirty="0"/>
              <a:t>and </a:t>
            </a:r>
            <a:r>
              <a:rPr lang="en-US" sz="2400" i="1" dirty="0"/>
              <a:t>r</a:t>
            </a:r>
            <a:r>
              <a:rPr lang="en-US" sz="2400" baseline="-25000" dirty="0"/>
              <a:t>2 </a:t>
            </a:r>
            <a:r>
              <a:rPr lang="en-US" sz="2400" dirty="0"/>
              <a:t>= </a:t>
            </a:r>
            <a:r>
              <a:rPr lang="en-US" sz="2400" dirty="0" smtClean="0"/>
              <a:t>-3</a:t>
            </a:r>
            <a:endParaRPr lang="en-US" sz="2400" dirty="0"/>
          </a:p>
          <a:p>
            <a:r>
              <a:rPr lang="en-US" sz="2400" dirty="0" smtClean="0"/>
              <a:t>Therefore, </a:t>
            </a:r>
            <a:r>
              <a:rPr lang="en-US" sz="2400" dirty="0" smtClean="0"/>
              <a:t>a general </a:t>
            </a:r>
            <a:r>
              <a:rPr lang="en-US" sz="2400" dirty="0"/>
              <a:t>solution </a:t>
            </a:r>
            <a:r>
              <a:rPr lang="en-US" sz="2400" dirty="0" smtClean="0"/>
              <a:t>to this </a:t>
            </a:r>
            <a:r>
              <a:rPr lang="en-US" sz="2400" dirty="0" smtClean="0"/>
              <a:t>ODE is: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964751"/>
              </p:ext>
            </p:extLst>
          </p:nvPr>
        </p:nvGraphicFramePr>
        <p:xfrm>
          <a:off x="2549951" y="2133600"/>
          <a:ext cx="20542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8" name="Equation" r:id="rId3" imgW="1041120" imgH="203040" progId="Equation.3">
                  <p:embed/>
                </p:oleObj>
              </mc:Choice>
              <mc:Fallback>
                <p:oleObj name="Equation" r:id="rId3" imgW="1041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9951" y="2133600"/>
                        <a:ext cx="2054225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232287"/>
              </p:ext>
            </p:extLst>
          </p:nvPr>
        </p:nvGraphicFramePr>
        <p:xfrm>
          <a:off x="1406951" y="3352800"/>
          <a:ext cx="627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09" name="Equation" r:id="rId5" imgW="3136680" imgH="228600" progId="Equation.3">
                  <p:embed/>
                </p:oleObj>
              </mc:Choice>
              <mc:Fallback>
                <p:oleObj name="Equation" r:id="rId5" imgW="31366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951" y="3352800"/>
                        <a:ext cx="627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998572"/>
              </p:ext>
            </p:extLst>
          </p:nvPr>
        </p:nvGraphicFramePr>
        <p:xfrm>
          <a:off x="2626151" y="5334000"/>
          <a:ext cx="2667000" cy="5010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0" name="Equation" r:id="rId7" imgW="1218960" imgH="228600" progId="Equation.3">
                  <p:embed/>
                </p:oleObj>
              </mc:Choice>
              <mc:Fallback>
                <p:oleObj name="Equation" r:id="rId7" imgW="121896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151" y="5334000"/>
                        <a:ext cx="2667000" cy="5010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42125"/>
              </p:ext>
            </p:extLst>
          </p:nvPr>
        </p:nvGraphicFramePr>
        <p:xfrm>
          <a:off x="1828800" y="1312863"/>
          <a:ext cx="4549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11" name="Equation" r:id="rId9" imgW="2260440" imgH="215640" progId="Equation.3">
                  <p:embed/>
                </p:oleObj>
              </mc:Choice>
              <mc:Fallback>
                <p:oleObj name="Equation" r:id="rId9" imgW="22604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12863"/>
                        <a:ext cx="45497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518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2: Particular Solution to IVP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3) 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55626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With the general solution in hand, we turn our attention the IV’s: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 smtClean="0"/>
              <a:t>general solution </a:t>
            </a:r>
            <a:r>
              <a:rPr lang="en-US" sz="2400" dirty="0" smtClean="0"/>
              <a:t>is: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With derivative</a:t>
            </a:r>
            <a:r>
              <a:rPr lang="en-US" sz="24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Using </a:t>
            </a:r>
            <a:r>
              <a:rPr lang="en-US" sz="2400" dirty="0"/>
              <a:t>the initial conditions</a:t>
            </a:r>
            <a:r>
              <a:rPr lang="en-US" sz="2400" dirty="0" smtClean="0"/>
              <a:t>: 	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Thus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Exercise</a:t>
            </a:r>
            <a:r>
              <a:rPr lang="en-US" sz="2400" b="1" dirty="0"/>
              <a:t>: </a:t>
            </a:r>
            <a:r>
              <a:rPr lang="en-US" sz="2400" dirty="0"/>
              <a:t>what is the long term behavior of the solution?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graphicFrame>
        <p:nvGraphicFramePr>
          <p:cNvPr id="13414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895966"/>
              </p:ext>
            </p:extLst>
          </p:nvPr>
        </p:nvGraphicFramePr>
        <p:xfrm>
          <a:off x="1905000" y="1447800"/>
          <a:ext cx="45497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4" name="Equation" r:id="rId3" imgW="2260440" imgH="215640" progId="Equation.3">
                  <p:embed/>
                </p:oleObj>
              </mc:Choice>
              <mc:Fallback>
                <p:oleObj name="Equation" r:id="rId3" imgW="2260440" imgH="215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47800"/>
                        <a:ext cx="45497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189966"/>
              </p:ext>
            </p:extLst>
          </p:nvPr>
        </p:nvGraphicFramePr>
        <p:xfrm>
          <a:off x="845254" y="3390801"/>
          <a:ext cx="36576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5" name="Equation" r:id="rId5" imgW="2044440" imgH="482400" progId="Equation.DSMT4">
                  <p:embed/>
                </p:oleObj>
              </mc:Choice>
              <mc:Fallback>
                <p:oleObj name="Equation" r:id="rId5" imgW="204444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254" y="3390801"/>
                        <a:ext cx="36576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066891"/>
              </p:ext>
            </p:extLst>
          </p:nvPr>
        </p:nvGraphicFramePr>
        <p:xfrm>
          <a:off x="1964523" y="4846074"/>
          <a:ext cx="20526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6" name="Equation" r:id="rId7" imgW="1143000" imgH="228600" progId="Equation.3">
                  <p:embed/>
                </p:oleObj>
              </mc:Choice>
              <mc:Fallback>
                <p:oleObj name="Equation" r:id="rId7" imgW="11430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4523" y="4846074"/>
                        <a:ext cx="20526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709324"/>
              </p:ext>
            </p:extLst>
          </p:nvPr>
        </p:nvGraphicFramePr>
        <p:xfrm>
          <a:off x="4016375" y="1934437"/>
          <a:ext cx="2438400" cy="458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7" name="Equation" r:id="rId9" imgW="1218960" imgH="228600" progId="Equation.3">
                  <p:embed/>
                </p:oleObj>
              </mc:Choice>
              <mc:Fallback>
                <p:oleObj name="Equation" r:id="rId9" imgW="1218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75" y="1934437"/>
                        <a:ext cx="2438400" cy="4586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707901"/>
              </p:ext>
            </p:extLst>
          </p:nvPr>
        </p:nvGraphicFramePr>
        <p:xfrm>
          <a:off x="3258139" y="2445873"/>
          <a:ext cx="2971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8" name="Equation" r:id="rId11" imgW="1485720" imgH="228600" progId="Equation.3">
                  <p:embed/>
                </p:oleObj>
              </mc:Choice>
              <mc:Fallback>
                <p:oleObj name="Equation" r:id="rId11" imgW="14857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8139" y="2445873"/>
                        <a:ext cx="29718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6300" y="2932712"/>
            <a:ext cx="4229100" cy="301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4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562226"/>
              </p:ext>
            </p:extLst>
          </p:nvPr>
        </p:nvGraphicFramePr>
        <p:xfrm>
          <a:off x="6096000" y="3472521"/>
          <a:ext cx="1929647" cy="386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9" name="Equation" r:id="rId14" imgW="1143000" imgH="228600" progId="Equation.3">
                  <p:embed/>
                </p:oleObj>
              </mc:Choice>
              <mc:Fallback>
                <p:oleObj name="Equation" r:id="rId14" imgW="11430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472521"/>
                        <a:ext cx="1929647" cy="3865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242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: F</a:t>
            </a:r>
            <a:r>
              <a:rPr lang="en-US" sz="3200" b="1" dirty="0" smtClean="0">
                <a:solidFill>
                  <a:srgbClr val="2125D7"/>
                </a:solidFill>
                <a:cs typeface="Times New Roman" pitchFamily="18" charset="0"/>
              </a:rPr>
              <a:t>ind Maximum Value </a:t>
            </a:r>
            <a:r>
              <a:rPr lang="en-US" sz="2400" b="1" dirty="0" smtClean="0">
                <a:solidFill>
                  <a:srgbClr val="2125D7"/>
                </a:solidFill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cs typeface="Times New Roman" pitchFamily="18" charset="0"/>
              </a:rPr>
              <a:t>of 3) </a:t>
            </a:r>
            <a:endParaRPr lang="en-US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52" y="1202703"/>
            <a:ext cx="7777162" cy="5105400"/>
          </a:xfrm>
        </p:spPr>
        <p:txBody>
          <a:bodyPr>
            <a:norm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et </a:t>
            </a:r>
            <a:r>
              <a:rPr lang="en-US" sz="2400" i="1" dirty="0" smtClean="0"/>
              <a:t>y</a:t>
            </a:r>
            <a:r>
              <a:rPr lang="en-US" sz="2400" i="1" dirty="0" smtClean="0">
                <a:latin typeface="Agency FB" pitchFamily="34" charset="0"/>
              </a:rPr>
              <a:t>’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0 and solve for </a:t>
            </a:r>
            <a:r>
              <a:rPr lang="en-US" sz="2400" i="1" dirty="0" smtClean="0"/>
              <a:t>t</a:t>
            </a:r>
            <a:r>
              <a:rPr lang="en-US" sz="2400" dirty="0" smtClean="0"/>
              <a:t>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r>
              <a:rPr lang="en-US" sz="2400" dirty="0" smtClean="0"/>
              <a:t>We conclude that t</a:t>
            </a:r>
            <a:r>
              <a:rPr lang="en-US" sz="2400" dirty="0" smtClean="0"/>
              <a:t>he maximum value attained is 2.204.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091224"/>
              </p:ext>
            </p:extLst>
          </p:nvPr>
        </p:nvGraphicFramePr>
        <p:xfrm>
          <a:off x="457200" y="1709623"/>
          <a:ext cx="37338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8" name="Equation" r:id="rId3" imgW="1676160" imgH="1676160" progId="Equation.3">
                  <p:embed/>
                </p:oleObj>
              </mc:Choice>
              <mc:Fallback>
                <p:oleObj name="Equation" r:id="rId3" imgW="1676160" imgH="1676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09623"/>
                        <a:ext cx="37338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4165" y="1202703"/>
            <a:ext cx="4578309" cy="3631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6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673257"/>
              </p:ext>
            </p:extLst>
          </p:nvPr>
        </p:nvGraphicFramePr>
        <p:xfrm>
          <a:off x="5791200" y="1835870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9" name="Equation" r:id="rId6" imgW="1143000" imgH="228600" progId="Equation.3">
                  <p:embed/>
                </p:oleObj>
              </mc:Choice>
              <mc:Fallback>
                <p:oleObj name="Equation" r:id="rId6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835870"/>
                        <a:ext cx="2667000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1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16497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A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3200" b="1" baseline="30000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Initial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Value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Problem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189736" y="914400"/>
            <a:ext cx="8001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the initial value problem </a:t>
            </a:r>
          </a:p>
          <a:p>
            <a:endParaRPr lang="en-US" sz="2400" dirty="0"/>
          </a:p>
          <a:p>
            <a:r>
              <a:rPr lang="en-US" sz="2400" dirty="0" smtClean="0"/>
              <a:t>First work with ODE to find a general solution: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Factoring </a:t>
            </a:r>
            <a:r>
              <a:rPr lang="en-US" sz="2400" dirty="0" smtClean="0"/>
              <a:t>the characteristic equation yields </a:t>
            </a:r>
            <a:r>
              <a:rPr lang="en-US" sz="2400" dirty="0"/>
              <a:t>two </a:t>
            </a:r>
            <a:r>
              <a:rPr lang="en-US" sz="2400" dirty="0" smtClean="0"/>
              <a:t>solutions:</a:t>
            </a:r>
          </a:p>
          <a:p>
            <a:pPr marL="0" indent="0">
              <a:buNone/>
            </a:pPr>
            <a:r>
              <a:rPr lang="en-US" sz="2400" dirty="0" smtClean="0"/>
              <a:t> 		</a:t>
            </a:r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3/2 </a:t>
            </a:r>
            <a:r>
              <a:rPr lang="en-US" sz="2400" dirty="0"/>
              <a:t>and </a:t>
            </a:r>
            <a:r>
              <a:rPr lang="en-US" sz="2400" i="1" dirty="0"/>
              <a:t>r</a:t>
            </a:r>
            <a:r>
              <a:rPr lang="en-US" sz="2400" baseline="-25000" dirty="0"/>
              <a:t>2 </a:t>
            </a:r>
            <a:r>
              <a:rPr lang="en-US" sz="2400" dirty="0"/>
              <a:t>= </a:t>
            </a:r>
            <a:r>
              <a:rPr lang="en-US" sz="2400" dirty="0" smtClean="0"/>
              <a:t>1/2 </a:t>
            </a:r>
          </a:p>
          <a:p>
            <a:r>
              <a:rPr lang="en-US" sz="2400" dirty="0" smtClean="0"/>
              <a:t>The general solution is</a:t>
            </a:r>
          </a:p>
          <a:p>
            <a:endParaRPr lang="en-US" sz="2400" dirty="0"/>
          </a:p>
          <a:p>
            <a:r>
              <a:rPr lang="en-US" sz="2400" dirty="0"/>
              <a:t>Using initial conditions: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Thus</a:t>
            </a:r>
          </a:p>
          <a:p>
            <a:r>
              <a:rPr lang="en-US" sz="2400" b="1" dirty="0" smtClean="0"/>
              <a:t>Exercise: </a:t>
            </a:r>
            <a:r>
              <a:rPr lang="en-US" sz="2400" dirty="0" smtClean="0"/>
              <a:t>what is the long term behavior of the solution?</a:t>
            </a:r>
            <a:endParaRPr lang="en-US" sz="2400" dirty="0"/>
          </a:p>
        </p:txBody>
      </p:sp>
      <p:graphicFrame>
        <p:nvGraphicFramePr>
          <p:cNvPr id="135168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661763"/>
              </p:ext>
            </p:extLst>
          </p:nvPr>
        </p:nvGraphicFramePr>
        <p:xfrm>
          <a:off x="892730" y="1347266"/>
          <a:ext cx="49990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1" name="Equation" r:id="rId3" imgW="2527200" imgH="215640" progId="Equation.3">
                  <p:embed/>
                </p:oleObj>
              </mc:Choice>
              <mc:Fallback>
                <p:oleObj name="Equation" r:id="rId3" imgW="2527200" imgH="215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730" y="1347266"/>
                        <a:ext cx="4999038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25357"/>
              </p:ext>
            </p:extLst>
          </p:nvPr>
        </p:nvGraphicFramePr>
        <p:xfrm>
          <a:off x="687648" y="2235190"/>
          <a:ext cx="662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2" name="Equation" r:id="rId5" imgW="3314520" imgH="228600" progId="Equation.3">
                  <p:embed/>
                </p:oleObj>
              </mc:Choice>
              <mc:Fallback>
                <p:oleObj name="Equation" r:id="rId5" imgW="331452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48" y="2235190"/>
                        <a:ext cx="662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59962"/>
              </p:ext>
            </p:extLst>
          </p:nvPr>
        </p:nvGraphicFramePr>
        <p:xfrm>
          <a:off x="1447800" y="4035470"/>
          <a:ext cx="253523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3" name="Equation" r:id="rId7" imgW="1282680" imgH="228600" progId="Equation.3">
                  <p:embed/>
                </p:oleObj>
              </mc:Choice>
              <mc:Fallback>
                <p:oleObj name="Equation" r:id="rId7" imgW="12826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035470"/>
                        <a:ext cx="2535237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553051"/>
              </p:ext>
            </p:extLst>
          </p:nvPr>
        </p:nvGraphicFramePr>
        <p:xfrm>
          <a:off x="208175" y="4885607"/>
          <a:ext cx="47736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4" name="Equation" r:id="rId9" imgW="2666880" imgH="482400" progId="Equation.3">
                  <p:embed/>
                </p:oleObj>
              </mc:Choice>
              <mc:Fallback>
                <p:oleObj name="Equation" r:id="rId9" imgW="266688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75" y="4885607"/>
                        <a:ext cx="4773613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82959"/>
              </p:ext>
            </p:extLst>
          </p:nvPr>
        </p:nvGraphicFramePr>
        <p:xfrm>
          <a:off x="1484547" y="5742336"/>
          <a:ext cx="28495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5" name="Equation" r:id="rId11" imgW="1587240" imgH="228600" progId="Equation.3">
                  <p:embed/>
                </p:oleObj>
              </mc:Choice>
              <mc:Fallback>
                <p:oleObj name="Equation" r:id="rId11" imgW="15872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547" y="5742336"/>
                        <a:ext cx="28495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58774" y="3156450"/>
            <a:ext cx="3856626" cy="286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5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837952"/>
              </p:ext>
            </p:extLst>
          </p:nvPr>
        </p:nvGraphicFramePr>
        <p:xfrm>
          <a:off x="5891768" y="3381400"/>
          <a:ext cx="2908568" cy="41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46" name="Equation" r:id="rId14" imgW="1587240" imgH="228600" progId="Equation.3">
                  <p:embed/>
                </p:oleObj>
              </mc:Choice>
              <mc:Fallback>
                <p:oleObj name="Equation" r:id="rId14" imgW="15872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768" y="3381400"/>
                        <a:ext cx="2908568" cy="4196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9050"/>
            <a:ext cx="77724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Times" pitchFamily="18" charset="0"/>
                <a:cs typeface="Times" pitchFamily="18" charset="0"/>
              </a:rPr>
              <a:t>Homogeneous Equations, Initial Values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" pitchFamily="18" charset="0"/>
                <a:cs typeface="Times" pitchFamily="18" charset="0"/>
              </a:rPr>
              <a:t>In Sections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3.5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and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3.6,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we will see that once a solution to a homogeneous equation is found, then it is possible to solve the corresponding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nonhomogeneous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 equation, or at least express the solution in terms of an integral. </a:t>
            </a: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The focus of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Sections 3.1, 3.3 and 3.4 is on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homogeneous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equations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and in particular,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on those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with constant coefficients:</a:t>
            </a:r>
          </a:p>
          <a:p>
            <a:endParaRPr lang="en-US" sz="2400" dirty="0">
              <a:latin typeface="Times" pitchFamily="18" charset="0"/>
              <a:cs typeface="Times" pitchFamily="18" charset="0"/>
            </a:endParaRPr>
          </a:p>
          <a:p>
            <a:pPr>
              <a:buFontTx/>
              <a:buNone/>
            </a:pPr>
            <a:r>
              <a:rPr lang="en-US" sz="2400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(We 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will examine the variable coefficient case in </a:t>
            </a:r>
            <a:r>
              <a:rPr lang="en-US" sz="2400" dirty="0" smtClean="0">
                <a:latin typeface="Times" pitchFamily="18" charset="0"/>
                <a:cs typeface="Times" pitchFamily="18" charset="0"/>
              </a:rPr>
              <a:t>Section 5.2.)</a:t>
            </a:r>
            <a:endParaRPr lang="en-US" sz="2400" dirty="0">
              <a:latin typeface="Times" pitchFamily="18" charset="0"/>
              <a:cs typeface="Times" pitchFamily="18" charset="0"/>
            </a:endParaRP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Initial conditions typically take the form</a:t>
            </a:r>
          </a:p>
          <a:p>
            <a:endParaRPr lang="en-US" sz="2400" dirty="0">
              <a:latin typeface="Times" pitchFamily="18" charset="0"/>
              <a:cs typeface="Times" pitchFamily="18" charset="0"/>
            </a:endParaRPr>
          </a:p>
          <a:p>
            <a:r>
              <a:rPr lang="en-US" sz="2400" dirty="0">
                <a:latin typeface="Times" pitchFamily="18" charset="0"/>
                <a:cs typeface="Times" pitchFamily="18" charset="0"/>
              </a:rPr>
              <a:t>Thus solution passes through (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0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0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), and slope of solution at (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t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0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0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) is equal to 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y</a:t>
            </a:r>
            <a:r>
              <a:rPr lang="en-US" sz="2400" baseline="-25000" dirty="0">
                <a:latin typeface="Times" pitchFamily="18" charset="0"/>
                <a:cs typeface="Times" pitchFamily="18" charset="0"/>
              </a:rPr>
              <a:t>0</a:t>
            </a:r>
            <a:r>
              <a:rPr lang="en-US" sz="2400" i="1" dirty="0">
                <a:latin typeface="Times" pitchFamily="18" charset="0"/>
                <a:cs typeface="Times" pitchFamily="18" charset="0"/>
              </a:rPr>
              <a:t>'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.</a:t>
            </a:r>
          </a:p>
        </p:txBody>
      </p:sp>
      <p:graphicFrame>
        <p:nvGraphicFramePr>
          <p:cNvPr id="111629" name="Object 1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82555925"/>
              </p:ext>
            </p:extLst>
          </p:nvPr>
        </p:nvGraphicFramePr>
        <p:xfrm>
          <a:off x="2133600" y="3429000"/>
          <a:ext cx="2057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2" name="Equation" r:id="rId3" imgW="1066680" imgH="203040" progId="Equation.3">
                  <p:embed/>
                </p:oleObj>
              </mc:Choice>
              <mc:Fallback>
                <p:oleObj name="Equation" r:id="rId3" imgW="106668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429000"/>
                        <a:ext cx="2057400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66219"/>
              </p:ext>
            </p:extLst>
          </p:nvPr>
        </p:nvGraphicFramePr>
        <p:xfrm>
          <a:off x="1981200" y="4724400"/>
          <a:ext cx="2362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3" name="Equation" r:id="rId5" imgW="1333440" imgH="228600" progId="Equation.3">
                  <p:embed/>
                </p:oleObj>
              </mc:Choice>
              <mc:Fallback>
                <p:oleObj name="Equation" r:id="rId5" imgW="133344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236220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-4762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Infinitely Many Solutions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990600"/>
            <a:ext cx="80010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Consider the second order linear differential equation</a:t>
            </a:r>
          </a:p>
          <a:p>
            <a:endParaRPr lang="en-US" sz="2400" dirty="0"/>
          </a:p>
          <a:p>
            <a:r>
              <a:rPr lang="en-US" sz="2400" dirty="0"/>
              <a:t>Two solutions of this equation are</a:t>
            </a:r>
          </a:p>
          <a:p>
            <a:endParaRPr lang="en-US" sz="2400" dirty="0"/>
          </a:p>
          <a:p>
            <a:r>
              <a:rPr lang="en-US" sz="2400" dirty="0"/>
              <a:t>Other solutions include</a:t>
            </a:r>
          </a:p>
          <a:p>
            <a:endParaRPr lang="en-US" sz="2400" dirty="0"/>
          </a:p>
          <a:p>
            <a:r>
              <a:rPr lang="en-US" sz="2400" dirty="0" smtClean="0"/>
              <a:t>It can be shown that any and all solutions to the ODE are of </a:t>
            </a:r>
            <a:r>
              <a:rPr lang="en-US" sz="2400" dirty="0"/>
              <a:t>the form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(</a:t>
            </a:r>
            <a:r>
              <a:rPr lang="en-US" sz="2400" dirty="0"/>
              <a:t>see section 3.2, not covered in the course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675162"/>
              </p:ext>
            </p:extLst>
          </p:nvPr>
        </p:nvGraphicFramePr>
        <p:xfrm>
          <a:off x="1866900" y="1447800"/>
          <a:ext cx="1295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4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447800"/>
                        <a:ext cx="1295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1472057"/>
              </p:ext>
            </p:extLst>
          </p:nvPr>
        </p:nvGraphicFramePr>
        <p:xfrm>
          <a:off x="1562100" y="2286000"/>
          <a:ext cx="2819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5" name="Equation" r:id="rId5" imgW="1409400" imgH="228600" progId="Equation.3">
                  <p:embed/>
                </p:oleObj>
              </mc:Choice>
              <mc:Fallback>
                <p:oleObj name="Equation" r:id="rId5" imgW="14094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286000"/>
                        <a:ext cx="2819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48644"/>
              </p:ext>
            </p:extLst>
          </p:nvPr>
        </p:nvGraphicFramePr>
        <p:xfrm>
          <a:off x="1562100" y="3200400"/>
          <a:ext cx="51054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6" name="Equation" r:id="rId7" imgW="2781000" imgH="241200" progId="Equation.3">
                  <p:embed/>
                </p:oleObj>
              </mc:Choice>
              <mc:Fallback>
                <p:oleObj name="Equation" r:id="rId7" imgW="27810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200400"/>
                        <a:ext cx="51054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31177"/>
              </p:ext>
            </p:extLst>
          </p:nvPr>
        </p:nvGraphicFramePr>
        <p:xfrm>
          <a:off x="2743200" y="4203822"/>
          <a:ext cx="2133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17" name="Equation" r:id="rId9" imgW="1079280" imgH="228600" progId="Equation.3">
                  <p:embed/>
                </p:oleObj>
              </mc:Choice>
              <mc:Fallback>
                <p:oleObj name="Equation" r:id="rId9" imgW="107928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03822"/>
                        <a:ext cx="2133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5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Exercise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57334"/>
              </p:ext>
            </p:extLst>
          </p:nvPr>
        </p:nvGraphicFramePr>
        <p:xfrm>
          <a:off x="1447800" y="838200"/>
          <a:ext cx="1295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3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838200"/>
                        <a:ext cx="1295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48661"/>
              </p:ext>
            </p:extLst>
          </p:nvPr>
        </p:nvGraphicFramePr>
        <p:xfrm>
          <a:off x="838200" y="1847446"/>
          <a:ext cx="6934200" cy="310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1430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c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c</a:t>
                      </a:r>
                      <a:r>
                        <a:rPr lang="en-US" sz="2400" i="0" baseline="-25000" dirty="0" smtClean="0"/>
                        <a:t>2</a:t>
                      </a: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(0)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′(0)</a:t>
                      </a:r>
                      <a:endParaRPr lang="en-US" sz="2400" dirty="0"/>
                    </a:p>
                  </a:txBody>
                  <a:tcPr/>
                </a:tc>
              </a:tr>
              <a:tr h="5178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3848" y="1343055"/>
            <a:ext cx="7853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ill </a:t>
            </a:r>
            <a:r>
              <a:rPr lang="en-US" dirty="0" smtClean="0"/>
              <a:t>in the chart for </a:t>
            </a:r>
            <a:r>
              <a:rPr lang="en-US" dirty="0" smtClean="0"/>
              <a:t>our sample solutions </a:t>
            </a:r>
            <a:r>
              <a:rPr lang="en-US" dirty="0" smtClean="0"/>
              <a:t>to </a:t>
            </a: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order </a:t>
            </a:r>
            <a:r>
              <a:rPr lang="en-US" dirty="0" smtClean="0"/>
              <a:t>ODE:</a:t>
            </a:r>
            <a:endParaRPr lang="en-US" dirty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55680"/>
              </p:ext>
            </p:extLst>
          </p:nvPr>
        </p:nvGraphicFramePr>
        <p:xfrm>
          <a:off x="3543300" y="800359"/>
          <a:ext cx="2133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4" name="Equation" r:id="rId5" imgW="1079280" imgH="228600" progId="Equation.3">
                  <p:embed/>
                </p:oleObj>
              </mc:Choice>
              <mc:Fallback>
                <p:oleObj name="Equation" r:id="rId5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800359"/>
                        <a:ext cx="2133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557184"/>
              </p:ext>
            </p:extLst>
          </p:nvPr>
        </p:nvGraphicFramePr>
        <p:xfrm>
          <a:off x="1227407" y="3911470"/>
          <a:ext cx="13287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5" name="Equation" r:id="rId7" imgW="723600" imgH="241200" progId="Equation.DSMT4">
                  <p:embed/>
                </p:oleObj>
              </mc:Choice>
              <mc:Fallback>
                <p:oleObj name="Equation" r:id="rId7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407" y="3911470"/>
                        <a:ext cx="132873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39378"/>
              </p:ext>
            </p:extLst>
          </p:nvPr>
        </p:nvGraphicFramePr>
        <p:xfrm>
          <a:off x="1215599" y="3403104"/>
          <a:ext cx="12128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6"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599" y="3403104"/>
                        <a:ext cx="12128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36550"/>
              </p:ext>
            </p:extLst>
          </p:nvPr>
        </p:nvGraphicFramePr>
        <p:xfrm>
          <a:off x="1307576" y="2292484"/>
          <a:ext cx="1168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7" name="Equation" r:id="rId11" imgW="583920" imgH="241200" progId="Equation.DSMT4">
                  <p:embed/>
                </p:oleObj>
              </mc:Choice>
              <mc:Fallback>
                <p:oleObj name="Equation" r:id="rId11" imgW="583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6" y="2292484"/>
                        <a:ext cx="1168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816938"/>
              </p:ext>
            </p:extLst>
          </p:nvPr>
        </p:nvGraphicFramePr>
        <p:xfrm>
          <a:off x="1219567" y="2839045"/>
          <a:ext cx="132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8" name="Equation" r:id="rId13" imgW="660240" imgH="241200" progId="Equation.DSMT4">
                  <p:embed/>
                </p:oleObj>
              </mc:Choice>
              <mc:Fallback>
                <p:oleObj name="Equation" r:id="rId13" imgW="660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567" y="2839045"/>
                        <a:ext cx="1320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38261"/>
              </p:ext>
            </p:extLst>
          </p:nvPr>
        </p:nvGraphicFramePr>
        <p:xfrm>
          <a:off x="936100" y="4474960"/>
          <a:ext cx="19113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69" name="Equation" r:id="rId15" imgW="1041120" imgH="241200" progId="Equation.DSMT4">
                  <p:embed/>
                </p:oleObj>
              </mc:Choice>
              <mc:Fallback>
                <p:oleObj name="Equation" r:id="rId15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100" y="4474960"/>
                        <a:ext cx="19113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1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9538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Exercise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graphicFrame>
        <p:nvGraphicFramePr>
          <p:cNvPr id="1136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57334"/>
              </p:ext>
            </p:extLst>
          </p:nvPr>
        </p:nvGraphicFramePr>
        <p:xfrm>
          <a:off x="1447800" y="838200"/>
          <a:ext cx="1295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7" name="Equation" r:id="rId3" imgW="634680" imgH="203040" progId="Equation.3">
                  <p:embed/>
                </p:oleObj>
              </mc:Choice>
              <mc:Fallback>
                <p:oleObj name="Equation" r:id="rId3" imgW="634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838200"/>
                        <a:ext cx="12954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255633"/>
              </p:ext>
            </p:extLst>
          </p:nvPr>
        </p:nvGraphicFramePr>
        <p:xfrm>
          <a:off x="838200" y="1847446"/>
          <a:ext cx="6934200" cy="310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143000"/>
                <a:gridCol w="1219200"/>
                <a:gridCol w="1219200"/>
                <a:gridCol w="1219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c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c</a:t>
                      </a:r>
                      <a:r>
                        <a:rPr lang="en-US" sz="2400" i="0" baseline="-25000" dirty="0" smtClean="0"/>
                        <a:t>2</a:t>
                      </a:r>
                      <a:endParaRPr lang="en-US" sz="2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(0)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y</a:t>
                      </a:r>
                      <a:r>
                        <a:rPr lang="en-US" sz="2400" dirty="0" smtClean="0"/>
                        <a:t>′(0)</a:t>
                      </a:r>
                      <a:endParaRPr lang="en-US" sz="2400" dirty="0"/>
                    </a:p>
                  </a:txBody>
                  <a:tcPr/>
                </a:tc>
              </a:tr>
              <a:tr h="51783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−1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−5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−2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3848" y="1343055"/>
            <a:ext cx="7853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ill </a:t>
            </a:r>
            <a:r>
              <a:rPr lang="en-US" dirty="0" smtClean="0"/>
              <a:t>in the chart for </a:t>
            </a:r>
            <a:r>
              <a:rPr lang="en-US" dirty="0" smtClean="0"/>
              <a:t>our sample solutions </a:t>
            </a:r>
            <a:r>
              <a:rPr lang="en-US" dirty="0" smtClean="0"/>
              <a:t>to </a:t>
            </a: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order </a:t>
            </a:r>
            <a:r>
              <a:rPr lang="en-US" dirty="0" smtClean="0"/>
              <a:t>ODE:</a:t>
            </a:r>
            <a:endParaRPr lang="en-US" dirty="0"/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55680"/>
              </p:ext>
            </p:extLst>
          </p:nvPr>
        </p:nvGraphicFramePr>
        <p:xfrm>
          <a:off x="3543300" y="800359"/>
          <a:ext cx="2133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8" name="Equation" r:id="rId5" imgW="1079280" imgH="228600" progId="Equation.3">
                  <p:embed/>
                </p:oleObj>
              </mc:Choice>
              <mc:Fallback>
                <p:oleObj name="Equation" r:id="rId5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800359"/>
                        <a:ext cx="2133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557184"/>
              </p:ext>
            </p:extLst>
          </p:nvPr>
        </p:nvGraphicFramePr>
        <p:xfrm>
          <a:off x="1227407" y="3911470"/>
          <a:ext cx="13287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9" name="Equation" r:id="rId7" imgW="723600" imgH="241200" progId="Equation.DSMT4">
                  <p:embed/>
                </p:oleObj>
              </mc:Choice>
              <mc:Fallback>
                <p:oleObj name="Equation" r:id="rId7" imgW="7236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407" y="3911470"/>
                        <a:ext cx="132873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739378"/>
              </p:ext>
            </p:extLst>
          </p:nvPr>
        </p:nvGraphicFramePr>
        <p:xfrm>
          <a:off x="1215599" y="3403104"/>
          <a:ext cx="12128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0" name="Equation" r:id="rId9" imgW="660240" imgH="241200" progId="Equation.DSMT4">
                  <p:embed/>
                </p:oleObj>
              </mc:Choice>
              <mc:Fallback>
                <p:oleObj name="Equation" r:id="rId9" imgW="660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599" y="3403104"/>
                        <a:ext cx="12128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36550"/>
              </p:ext>
            </p:extLst>
          </p:nvPr>
        </p:nvGraphicFramePr>
        <p:xfrm>
          <a:off x="1307576" y="2292484"/>
          <a:ext cx="1168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1" name="Equation" r:id="rId11" imgW="583920" imgH="241200" progId="Equation.DSMT4">
                  <p:embed/>
                </p:oleObj>
              </mc:Choice>
              <mc:Fallback>
                <p:oleObj name="Equation" r:id="rId11" imgW="583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6" y="2292484"/>
                        <a:ext cx="1168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816938"/>
              </p:ext>
            </p:extLst>
          </p:nvPr>
        </p:nvGraphicFramePr>
        <p:xfrm>
          <a:off x="1219567" y="2839045"/>
          <a:ext cx="1320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2" name="Equation" r:id="rId13" imgW="660240" imgH="241200" progId="Equation.DSMT4">
                  <p:embed/>
                </p:oleObj>
              </mc:Choice>
              <mc:Fallback>
                <p:oleObj name="Equation" r:id="rId13" imgW="6602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567" y="2839045"/>
                        <a:ext cx="1320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338261"/>
              </p:ext>
            </p:extLst>
          </p:nvPr>
        </p:nvGraphicFramePr>
        <p:xfrm>
          <a:off x="936100" y="4474960"/>
          <a:ext cx="19113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83" name="Equation" r:id="rId15" imgW="1041120" imgH="241200" progId="Equation.DSMT4">
                  <p:embed/>
                </p:oleObj>
              </mc:Choice>
              <mc:Fallback>
                <p:oleObj name="Equation" r:id="rId15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100" y="4474960"/>
                        <a:ext cx="19113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6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7013" y="-1587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 Initial Conditions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9027" name="Rectangle 2051"/>
          <p:cNvSpPr>
            <a:spLocks noGrp="1" noChangeArrowheads="1"/>
          </p:cNvSpPr>
          <p:nvPr>
            <p:ph idx="1"/>
          </p:nvPr>
        </p:nvSpPr>
        <p:spPr>
          <a:xfrm>
            <a:off x="441473" y="9144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Now consider the following initial value problem for our equation: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We have found a general solution of the form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400" dirty="0"/>
              <a:t>Using the initial equations,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Thus</a:t>
            </a:r>
          </a:p>
        </p:txBody>
      </p:sp>
      <p:graphicFrame>
        <p:nvGraphicFramePr>
          <p:cNvPr id="129028" name="Object 20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413253"/>
              </p:ext>
            </p:extLst>
          </p:nvPr>
        </p:nvGraphicFramePr>
        <p:xfrm>
          <a:off x="1500336" y="1676400"/>
          <a:ext cx="37496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9" name="Equation" r:id="rId3" imgW="1993680" imgH="203040" progId="Equation.3">
                  <p:embed/>
                </p:oleObj>
              </mc:Choice>
              <mc:Fallback>
                <p:oleObj name="Equation" r:id="rId3" imgW="1993680" imgH="203040" progId="Equation.3">
                  <p:embed/>
                  <p:pic>
                    <p:nvPicPr>
                      <p:cNvPr id="0" name="Picture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336" y="1676400"/>
                        <a:ext cx="374967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1" name="Object 20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88245"/>
              </p:ext>
            </p:extLst>
          </p:nvPr>
        </p:nvGraphicFramePr>
        <p:xfrm>
          <a:off x="1508273" y="2438400"/>
          <a:ext cx="2133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0" name="Equation" r:id="rId5" imgW="1079280" imgH="228600" progId="Equation.3">
                  <p:embed/>
                </p:oleObj>
              </mc:Choice>
              <mc:Fallback>
                <p:oleObj name="Equation" r:id="rId5" imgW="1079280" imgH="228600" progId="Equation.3">
                  <p:embed/>
                  <p:pic>
                    <p:nvPicPr>
                      <p:cNvPr id="0" name="Picture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273" y="2438400"/>
                        <a:ext cx="2133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3" name="Object 20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157326"/>
              </p:ext>
            </p:extLst>
          </p:nvPr>
        </p:nvGraphicFramePr>
        <p:xfrm>
          <a:off x="966936" y="3352800"/>
          <a:ext cx="5122862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1" name="Equation" r:id="rId7" imgW="2590560" imgH="482400" progId="Equation.3">
                  <p:embed/>
                </p:oleObj>
              </mc:Choice>
              <mc:Fallback>
                <p:oleObj name="Equation" r:id="rId7" imgW="2590560" imgH="482400" progId="Equation.3">
                  <p:embed/>
                  <p:pic>
                    <p:nvPicPr>
                      <p:cNvPr id="0" name="Picture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936" y="3352800"/>
                        <a:ext cx="5122862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4" name="Object 20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95061"/>
              </p:ext>
            </p:extLst>
          </p:nvPr>
        </p:nvGraphicFramePr>
        <p:xfrm>
          <a:off x="976461" y="4648200"/>
          <a:ext cx="28924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2" name="Equation" r:id="rId9" imgW="1371600" imgH="228600" progId="Equation.3">
                  <p:embed/>
                </p:oleObj>
              </mc:Choice>
              <mc:Fallback>
                <p:oleObj name="Equation" r:id="rId9" imgW="1371600" imgH="228600" progId="Equation.3">
                  <p:embed/>
                  <p:pic>
                    <p:nvPicPr>
                      <p:cNvPr id="0" name="Picture 20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461" y="4648200"/>
                        <a:ext cx="2892425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69" y="21996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 Solution Graphs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4)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34853" y="990600"/>
            <a:ext cx="8001000" cy="4876800"/>
          </a:xfrm>
        </p:spPr>
        <p:txBody>
          <a:bodyPr/>
          <a:lstStyle/>
          <a:p>
            <a:r>
              <a:rPr lang="en-US" sz="2400" dirty="0"/>
              <a:t>Our initial value problem and solution are</a:t>
            </a:r>
          </a:p>
          <a:p>
            <a:endParaRPr lang="en-US" sz="2400" dirty="0"/>
          </a:p>
          <a:p>
            <a:r>
              <a:rPr lang="en-US" sz="2400" dirty="0"/>
              <a:t>Graphs of </a:t>
            </a:r>
            <a:r>
              <a:rPr lang="en-US" sz="2400" dirty="0" smtClean="0"/>
              <a:t>both y(t) and y</a:t>
            </a:r>
            <a:r>
              <a:rPr lang="en-US" sz="2400" dirty="0" smtClean="0">
                <a:latin typeface="Agency FB" pitchFamily="34" charset="0"/>
              </a:rPr>
              <a:t>’</a:t>
            </a:r>
            <a:r>
              <a:rPr lang="en-US" sz="2400" dirty="0" smtClean="0"/>
              <a:t>(t) are </a:t>
            </a:r>
            <a:r>
              <a:rPr lang="en-US" sz="2400" dirty="0"/>
              <a:t>given below. </a:t>
            </a:r>
            <a:r>
              <a:rPr lang="en-US" sz="2400" dirty="0" smtClean="0"/>
              <a:t>Observe </a:t>
            </a:r>
            <a:r>
              <a:rPr lang="en-US" sz="2400" dirty="0"/>
              <a:t>that both initial conditions are satisfied.</a:t>
            </a:r>
          </a:p>
        </p:txBody>
      </p:sp>
      <p:graphicFrame>
        <p:nvGraphicFramePr>
          <p:cNvPr id="13312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772509"/>
              </p:ext>
            </p:extLst>
          </p:nvPr>
        </p:nvGraphicFramePr>
        <p:xfrm>
          <a:off x="668216" y="1447800"/>
          <a:ext cx="6780212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9" name="Equation" r:id="rId3" imgW="3606480" imgH="228600" progId="Equation.3">
                  <p:embed/>
                </p:oleObj>
              </mc:Choice>
              <mc:Fallback>
                <p:oleObj name="Equation" r:id="rId3" imgW="3606480" imgH="228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216" y="1447800"/>
                        <a:ext cx="6780212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2053" y="28194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4453" y="2819400"/>
            <a:ext cx="3200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31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370505"/>
              </p:ext>
            </p:extLst>
          </p:nvPr>
        </p:nvGraphicFramePr>
        <p:xfrm>
          <a:off x="1120653" y="2895600"/>
          <a:ext cx="2209800" cy="38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0" name="Equation" r:id="rId7" imgW="1307880" imgH="228600" progId="Equation.3">
                  <p:embed/>
                </p:oleObj>
              </mc:Choice>
              <mc:Fallback>
                <p:oleObj name="Equation" r:id="rId7" imgW="130788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653" y="2895600"/>
                        <a:ext cx="2209800" cy="3837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755759"/>
              </p:ext>
            </p:extLst>
          </p:nvPr>
        </p:nvGraphicFramePr>
        <p:xfrm>
          <a:off x="5311653" y="2971800"/>
          <a:ext cx="2093912" cy="353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1" name="Equation" r:id="rId9" imgW="1346040" imgH="228600" progId="Equation.3">
                  <p:embed/>
                </p:oleObj>
              </mc:Choice>
              <mc:Fallback>
                <p:oleObj name="Equation" r:id="rId9" imgW="1346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653" y="2971800"/>
                        <a:ext cx="2093912" cy="353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58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Characteristic Equation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066800"/>
            <a:ext cx="8001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To solve the 2</a:t>
            </a:r>
            <a:r>
              <a:rPr lang="en-US" sz="2400" baseline="30000" dirty="0"/>
              <a:t>nd</a:t>
            </a:r>
            <a:r>
              <a:rPr lang="en-US" sz="2400" dirty="0"/>
              <a:t> order equation with constant coefficients,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we begin by assuming a solution of the form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 err="1"/>
              <a:t>e</a:t>
            </a:r>
            <a:r>
              <a:rPr lang="en-US" sz="2400" i="1" baseline="30000" dirty="0" err="1"/>
              <a:t>rt</a:t>
            </a:r>
            <a:r>
              <a:rPr lang="en-US" sz="2400" dirty="0"/>
              <a:t>.  </a:t>
            </a:r>
            <a:endParaRPr lang="en-US" sz="2400" i="1" baseline="30000" dirty="0"/>
          </a:p>
          <a:p>
            <a:pPr>
              <a:lnSpc>
                <a:spcPct val="90000"/>
              </a:lnSpc>
            </a:pPr>
            <a:r>
              <a:rPr lang="en-US" sz="2400" dirty="0"/>
              <a:t>Substituting this into the differential equation, we obtain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Simplifying,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and hence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This last equation is called the </a:t>
            </a:r>
            <a:r>
              <a:rPr lang="en-US" sz="2400" b="1" dirty="0"/>
              <a:t>characteristic equation</a:t>
            </a:r>
            <a:r>
              <a:rPr lang="en-US" sz="2400" dirty="0"/>
              <a:t> of the differential equation.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then solve for </a:t>
            </a:r>
            <a:r>
              <a:rPr lang="en-US" sz="2400" i="1" dirty="0"/>
              <a:t>r </a:t>
            </a:r>
            <a:r>
              <a:rPr lang="en-US" sz="2400" dirty="0"/>
              <a:t>by factoring or using quadratic formula.</a:t>
            </a:r>
          </a:p>
        </p:txBody>
      </p:sp>
      <p:graphicFrame>
        <p:nvGraphicFramePr>
          <p:cNvPr id="1157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6930946"/>
              </p:ext>
            </p:extLst>
          </p:nvPr>
        </p:nvGraphicFramePr>
        <p:xfrm>
          <a:off x="2590800" y="1447800"/>
          <a:ext cx="22939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69" name="Equation" r:id="rId3" imgW="1104840" imgH="203040" progId="Equation.3">
                  <p:embed/>
                </p:oleObj>
              </mc:Choice>
              <mc:Fallback>
                <p:oleObj name="Equation" r:id="rId3" imgW="110484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2293938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388872"/>
              </p:ext>
            </p:extLst>
          </p:nvPr>
        </p:nvGraphicFramePr>
        <p:xfrm>
          <a:off x="2438400" y="2743200"/>
          <a:ext cx="281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0" name="Equation" r:id="rId5" imgW="1409400" imgH="203040" progId="Equation.3">
                  <p:embed/>
                </p:oleObj>
              </mc:Choice>
              <mc:Fallback>
                <p:oleObj name="Equation" r:id="rId5" imgW="140940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2819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132208"/>
              </p:ext>
            </p:extLst>
          </p:nvPr>
        </p:nvGraphicFramePr>
        <p:xfrm>
          <a:off x="2438400" y="3505200"/>
          <a:ext cx="25146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1" name="Equation" r:id="rId7" imgW="1231560" imgH="228600" progId="Equation.3">
                  <p:embed/>
                </p:oleObj>
              </mc:Choice>
              <mc:Fallback>
                <p:oleObj name="Equation" r:id="rId7" imgW="123156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25146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620969"/>
              </p:ext>
            </p:extLst>
          </p:nvPr>
        </p:nvGraphicFramePr>
        <p:xfrm>
          <a:off x="2971800" y="4191000"/>
          <a:ext cx="1905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72" name="Equation" r:id="rId9" imgW="965160" imgH="203040" progId="Equation.3">
                  <p:embed/>
                </p:oleObj>
              </mc:Choice>
              <mc:Fallback>
                <p:oleObj name="Equation" r:id="rId9" imgW="96516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19050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Solution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Using the quadratic formula on the characteristic equation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we obtain two solutions,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and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There are three possible results: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roots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  </a:t>
            </a:r>
            <a:r>
              <a:rPr lang="en-US" sz="2000" dirty="0"/>
              <a:t>are real and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</a:t>
            </a:r>
            <a:r>
              <a:rPr lang="en-US" sz="2000" dirty="0"/>
              <a:t>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roots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  </a:t>
            </a:r>
            <a:r>
              <a:rPr lang="en-US" sz="2000" dirty="0"/>
              <a:t>are real and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= </a:t>
            </a:r>
            <a:r>
              <a:rPr lang="en-US" sz="2000" i="1" dirty="0"/>
              <a:t>r</a:t>
            </a:r>
            <a:r>
              <a:rPr lang="en-US" sz="2000" baseline="-25000" dirty="0"/>
              <a:t>2</a:t>
            </a:r>
            <a:r>
              <a:rPr lang="en-US" sz="20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roots </a:t>
            </a:r>
            <a:r>
              <a:rPr lang="en-US" sz="2000" i="1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r</a:t>
            </a:r>
            <a:r>
              <a:rPr lang="en-US" sz="2000" baseline="-25000" dirty="0"/>
              <a:t>2  </a:t>
            </a:r>
            <a:r>
              <a:rPr lang="en-US" sz="2000" dirty="0"/>
              <a:t>are complex.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this section, we will assume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r</a:t>
            </a:r>
            <a:r>
              <a:rPr lang="en-US" sz="2400" baseline="-25000" dirty="0"/>
              <a:t>2  </a:t>
            </a:r>
            <a:r>
              <a:rPr lang="en-US" sz="2400" dirty="0"/>
              <a:t>are real and </a:t>
            </a:r>
            <a:r>
              <a:rPr lang="en-US" sz="2400" i="1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</a:t>
            </a:r>
            <a:r>
              <a:rPr lang="en-US" sz="2400" dirty="0"/>
              <a:t> </a:t>
            </a:r>
            <a:r>
              <a:rPr lang="en-US" sz="2400" i="1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 this case, the general solution has the form</a:t>
            </a:r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042947"/>
              </p:ext>
            </p:extLst>
          </p:nvPr>
        </p:nvGraphicFramePr>
        <p:xfrm>
          <a:off x="2362200" y="1371600"/>
          <a:ext cx="200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2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371600"/>
                        <a:ext cx="200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91309"/>
              </p:ext>
            </p:extLst>
          </p:nvPr>
        </p:nvGraphicFramePr>
        <p:xfrm>
          <a:off x="2209800" y="4495800"/>
          <a:ext cx="2438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3" name="Equation" r:id="rId5" imgW="1168200" imgH="228600" progId="Equation.3">
                  <p:embed/>
                </p:oleObj>
              </mc:Choice>
              <mc:Fallback>
                <p:oleObj name="Equation" r:id="rId5" imgW="116820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95800"/>
                        <a:ext cx="2438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072499"/>
              </p:ext>
            </p:extLst>
          </p:nvPr>
        </p:nvGraphicFramePr>
        <p:xfrm>
          <a:off x="5791200" y="2514600"/>
          <a:ext cx="2209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84" name="Equation" r:id="rId7" imgW="1231560" imgH="444240" progId="Equation.3">
                  <p:embed/>
                </p:oleObj>
              </mc:Choice>
              <mc:Fallback>
                <p:oleObj name="Equation" r:id="rId7" imgW="123156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514600"/>
                        <a:ext cx="22098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515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Agency FB</vt:lpstr>
      <vt:lpstr>Arial</vt:lpstr>
      <vt:lpstr>Symbol</vt:lpstr>
      <vt:lpstr>Times</vt:lpstr>
      <vt:lpstr>Times New Roman</vt:lpstr>
      <vt:lpstr>Office Theme</vt:lpstr>
      <vt:lpstr>Equation</vt:lpstr>
      <vt:lpstr>MathType 5.0 Equation</vt:lpstr>
      <vt:lpstr>Boyce/DiPrima 10th ed, Ch 3.1:  2nd  Order Linear Homogeneous Equations-Constant Coefficients   Elementary Differential Equations and Boundary Value Problems, 10th edition, by William E. Boyce and Richard C. DiPrima, ©2013 by John Wiley &amp; Sons, Inc.</vt:lpstr>
      <vt:lpstr>Homogeneous Equations, Initial Values</vt:lpstr>
      <vt:lpstr>Example 1: Infinitely Many Solutions   (1 of 4)</vt:lpstr>
      <vt:lpstr>Example 1: Exercise (2 of 4)</vt:lpstr>
      <vt:lpstr>Example 1: Exercise (2 of 4)</vt:lpstr>
      <vt:lpstr>Example 1:  Initial Conditions  (3 of 4)</vt:lpstr>
      <vt:lpstr>Example 1:  Solution Graphs  (4 of 4)</vt:lpstr>
      <vt:lpstr>Characteristic Equation</vt:lpstr>
      <vt:lpstr>General Solution</vt:lpstr>
      <vt:lpstr>Initial Conditions </vt:lpstr>
      <vt:lpstr>Example 2: General Solution for an IVP (1 of 3) </vt:lpstr>
      <vt:lpstr>Example 2: Particular Solution to IVP (2 of 3) </vt:lpstr>
      <vt:lpstr>Example 2: Find Maximum Value (3 of 3) </vt:lpstr>
      <vt:lpstr>Example 3:  A 2nd Initial Value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415</cp:revision>
  <cp:lastPrinted>1601-01-01T00:00:00Z</cp:lastPrinted>
  <dcterms:created xsi:type="dcterms:W3CDTF">2001-08-11T18:03:30Z</dcterms:created>
  <dcterms:modified xsi:type="dcterms:W3CDTF">2013-10-08T17:20:32Z</dcterms:modified>
</cp:coreProperties>
</file>