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handoutMasterIdLst>
    <p:handoutMasterId r:id="rId25"/>
  </p:handoutMasterIdLst>
  <p:sldIdLst>
    <p:sldId id="304" r:id="rId2"/>
    <p:sldId id="334" r:id="rId3"/>
    <p:sldId id="335" r:id="rId4"/>
    <p:sldId id="324" r:id="rId5"/>
    <p:sldId id="325" r:id="rId6"/>
    <p:sldId id="326" r:id="rId7"/>
    <p:sldId id="327" r:id="rId8"/>
    <p:sldId id="336" r:id="rId9"/>
    <p:sldId id="329" r:id="rId10"/>
    <p:sldId id="350" r:id="rId11"/>
    <p:sldId id="348" r:id="rId12"/>
    <p:sldId id="349" r:id="rId13"/>
    <p:sldId id="351" r:id="rId14"/>
    <p:sldId id="345" r:id="rId15"/>
    <p:sldId id="346" r:id="rId16"/>
    <p:sldId id="347" r:id="rId17"/>
    <p:sldId id="352" r:id="rId18"/>
    <p:sldId id="353" r:id="rId19"/>
    <p:sldId id="354" r:id="rId20"/>
    <p:sldId id="330" r:id="rId21"/>
    <p:sldId id="331" r:id="rId22"/>
    <p:sldId id="338" r:id="rId23"/>
    <p:sldId id="344"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660"/>
  </p:normalViewPr>
  <p:slideViewPr>
    <p:cSldViewPr>
      <p:cViewPr varScale="1">
        <p:scale>
          <a:sx n="79" d="100"/>
          <a:sy n="79" d="100"/>
        </p:scale>
        <p:origin x="228"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slide" Target="slides/slide23.xml"/><Relationship Id="rId2" Type="http://schemas.openxmlformats.org/officeDocument/2006/relationships/slide" Target="slides/slide7.xml"/><Relationship Id="rId1" Type="http://schemas.openxmlformats.org/officeDocument/2006/relationships/slide" Target="slides/slide4.xml"/><Relationship Id="rId6" Type="http://schemas.openxmlformats.org/officeDocument/2006/relationships/slide" Target="slides/slide13.xml"/><Relationship Id="rId5" Type="http://schemas.openxmlformats.org/officeDocument/2006/relationships/slide" Target="slides/slide12.xml"/><Relationship Id="rId4"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ext%20Step\Documents\teaching\mat2680\ppt's\euler_exampl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Comparison of exact</a:t>
            </a:r>
            <a:r>
              <a:rPr lang="en-US" baseline="0"/>
              <a:t> and approximate solutions</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'.2'!$A$10</c:f>
              <c:strCache>
                <c:ptCount val="1"/>
                <c:pt idx="0">
                  <c:v>approx</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'.2'!$B$9:$G$9</c:f>
              <c:numCache>
                <c:formatCode>General</c:formatCode>
                <c:ptCount val="6"/>
                <c:pt idx="0">
                  <c:v>0</c:v>
                </c:pt>
                <c:pt idx="1">
                  <c:v>0.2</c:v>
                </c:pt>
                <c:pt idx="2">
                  <c:v>0.4</c:v>
                </c:pt>
                <c:pt idx="3">
                  <c:v>0.60000000000000009</c:v>
                </c:pt>
                <c:pt idx="4">
                  <c:v>0.8</c:v>
                </c:pt>
                <c:pt idx="5">
                  <c:v>1</c:v>
                </c:pt>
              </c:numCache>
            </c:numRef>
          </c:xVal>
          <c:yVal>
            <c:numRef>
              <c:f>'.2'!$B$10:$G$10</c:f>
              <c:numCache>
                <c:formatCode>General</c:formatCode>
                <c:ptCount val="6"/>
                <c:pt idx="0">
                  <c:v>1</c:v>
                </c:pt>
                <c:pt idx="1">
                  <c:v>1.5</c:v>
                </c:pt>
                <c:pt idx="2">
                  <c:v>1.87</c:v>
                </c:pt>
                <c:pt idx="3">
                  <c:v>2.1230000000000002</c:v>
                </c:pt>
                <c:pt idx="4">
                  <c:v>2.2707000000000002</c:v>
                </c:pt>
                <c:pt idx="5">
                  <c:v>2.3236300000000001</c:v>
                </c:pt>
              </c:numCache>
            </c:numRef>
          </c:yVal>
          <c:smooth val="0"/>
        </c:ser>
        <c:ser>
          <c:idx val="1"/>
          <c:order val="1"/>
          <c:tx>
            <c:strRef>
              <c:f>'.2'!$A$11</c:f>
              <c:strCache>
                <c:ptCount val="1"/>
                <c:pt idx="0">
                  <c:v>exact</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'.2'!$B$9:$G$9</c:f>
              <c:numCache>
                <c:formatCode>General</c:formatCode>
                <c:ptCount val="6"/>
                <c:pt idx="0">
                  <c:v>0</c:v>
                </c:pt>
                <c:pt idx="1">
                  <c:v>0.2</c:v>
                </c:pt>
                <c:pt idx="2">
                  <c:v>0.4</c:v>
                </c:pt>
                <c:pt idx="3">
                  <c:v>0.60000000000000009</c:v>
                </c:pt>
                <c:pt idx="4">
                  <c:v>0.8</c:v>
                </c:pt>
                <c:pt idx="5">
                  <c:v>1</c:v>
                </c:pt>
              </c:numCache>
            </c:numRef>
          </c:xVal>
          <c:yVal>
            <c:numRef>
              <c:f>'.2'!$B$11:$G$11</c:f>
              <c:numCache>
                <c:formatCode>General</c:formatCode>
                <c:ptCount val="6"/>
                <c:pt idx="0">
                  <c:v>1</c:v>
                </c:pt>
                <c:pt idx="1">
                  <c:v>1.4371135655325258</c:v>
                </c:pt>
                <c:pt idx="2">
                  <c:v>1.7565002099862372</c:v>
                </c:pt>
                <c:pt idx="3">
                  <c:v>1.9693631311376674</c:v>
                </c:pt>
                <c:pt idx="4">
                  <c:v>2.0858394015366901</c:v>
                </c:pt>
                <c:pt idx="5">
                  <c:v>2.1151014237357657</c:v>
                </c:pt>
              </c:numCache>
            </c:numRef>
          </c:yVal>
          <c:smooth val="0"/>
        </c:ser>
        <c:dLbls>
          <c:showLegendKey val="0"/>
          <c:showVal val="0"/>
          <c:showCatName val="0"/>
          <c:showSerName val="0"/>
          <c:showPercent val="0"/>
          <c:showBubbleSize val="0"/>
        </c:dLbls>
        <c:axId val="182969200"/>
        <c:axId val="182969760"/>
      </c:scatterChart>
      <c:valAx>
        <c:axId val="182969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969760"/>
        <c:crosses val="autoZero"/>
        <c:crossBetween val="midCat"/>
      </c:valAx>
      <c:valAx>
        <c:axId val="182969760"/>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96920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Percentage Error Decreases </a:t>
            </a:r>
          </a:p>
          <a:p>
            <a:pPr>
              <a:defRPr/>
            </a:pPr>
            <a:r>
              <a:rPr lang="en-US"/>
              <a:t>as Step Size Decreases</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Sheet1!$I$8</c:f>
              <c:strCache>
                <c:ptCount val="1"/>
                <c:pt idx="0">
                  <c:v>h=0.1</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val>
            <c:numRef>
              <c:f>Sheet1!$I$9:$I$13</c:f>
              <c:numCache>
                <c:formatCode>General</c:formatCode>
                <c:ptCount val="5"/>
                <c:pt idx="0">
                  <c:v>-4.7893716609143944</c:v>
                </c:pt>
                <c:pt idx="1">
                  <c:v>-10.027923784494043</c:v>
                </c:pt>
                <c:pt idx="2">
                  <c:v>12.257133340734978</c:v>
                </c:pt>
                <c:pt idx="3">
                  <c:v>2.3594190562323716</c:v>
                </c:pt>
                <c:pt idx="4">
                  <c:v>0.47261252847703189</c:v>
                </c:pt>
              </c:numCache>
            </c:numRef>
          </c:val>
          <c:smooth val="0"/>
        </c:ser>
        <c:ser>
          <c:idx val="1"/>
          <c:order val="1"/>
          <c:tx>
            <c:strRef>
              <c:f>Sheet1!$J$8</c:f>
              <c:strCache>
                <c:ptCount val="1"/>
                <c:pt idx="0">
                  <c:v>h=0.05</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val>
            <c:numRef>
              <c:f>Sheet1!$J$9:$J$13</c:f>
              <c:numCache>
                <c:formatCode>General</c:formatCode>
                <c:ptCount val="5"/>
                <c:pt idx="0">
                  <c:v>-2.363954422958717</c:v>
                </c:pt>
                <c:pt idx="1">
                  <c:v>-4.9605781865965843</c:v>
                </c:pt>
                <c:pt idx="2">
                  <c:v>6.08415676695902</c:v>
                </c:pt>
                <c:pt idx="3">
                  <c:v>1.1757195297121885</c:v>
                </c:pt>
                <c:pt idx="4">
                  <c:v>0.47261252847703189</c:v>
                </c:pt>
              </c:numCache>
            </c:numRef>
          </c:val>
          <c:smooth val="0"/>
        </c:ser>
        <c:ser>
          <c:idx val="2"/>
          <c:order val="2"/>
          <c:tx>
            <c:strRef>
              <c:f>Sheet1!$K$8</c:f>
              <c:strCache>
                <c:ptCount val="1"/>
                <c:pt idx="0">
                  <c:v>h=0.025</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val>
            <c:numRef>
              <c:f>Sheet1!$K$9:$K$13</c:f>
              <c:numCache>
                <c:formatCode>General</c:formatCode>
                <c:ptCount val="5"/>
                <c:pt idx="0">
                  <c:v>-1.1725213937875238</c:v>
                </c:pt>
                <c:pt idx="1">
                  <c:v>-2.4638633377135366</c:v>
                </c:pt>
                <c:pt idx="2">
                  <c:v>3.0309759076274001</c:v>
                </c:pt>
                <c:pt idx="3">
                  <c:v>0.58785976485609459</c:v>
                </c:pt>
                <c:pt idx="4">
                  <c:v>0.2363062642385157</c:v>
                </c:pt>
              </c:numCache>
            </c:numRef>
          </c:val>
          <c:smooth val="0"/>
        </c:ser>
        <c:ser>
          <c:idx val="3"/>
          <c:order val="3"/>
          <c:tx>
            <c:strRef>
              <c:f>Sheet1!$L$8</c:f>
              <c:strCache>
                <c:ptCount val="1"/>
                <c:pt idx="0">
                  <c:v>h=0.01</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val>
            <c:numRef>
              <c:f>Sheet1!$L$9:$L$13</c:f>
              <c:numCache>
                <c:formatCode>General</c:formatCode>
                <c:ptCount val="5"/>
                <c:pt idx="0">
                  <c:v>-0.46806297574582956</c:v>
                </c:pt>
                <c:pt idx="1">
                  <c:v>-0.97733245729303764</c:v>
                </c:pt>
                <c:pt idx="2">
                  <c:v>1.2101698678805273</c:v>
                </c:pt>
                <c:pt idx="3">
                  <c:v>0.23407990636803533</c:v>
                </c:pt>
                <c:pt idx="4">
                  <c:v>9.4805507209468967E-2</c:v>
                </c:pt>
              </c:numCache>
            </c:numRef>
          </c:val>
          <c:smooth val="0"/>
        </c:ser>
        <c:dLbls>
          <c:showLegendKey val="0"/>
          <c:showVal val="0"/>
          <c:showCatName val="0"/>
          <c:showSerName val="0"/>
          <c:showPercent val="0"/>
          <c:showBubbleSize val="0"/>
        </c:dLbls>
        <c:smooth val="0"/>
        <c:axId val="182971440"/>
        <c:axId val="182972000"/>
      </c:lineChart>
      <c:catAx>
        <c:axId val="182971440"/>
        <c:scaling>
          <c:orientation val="minMax"/>
        </c:scaling>
        <c:delete val="0"/>
        <c:axPos val="b"/>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2972000"/>
        <c:crosses val="autoZero"/>
        <c:auto val="1"/>
        <c:lblAlgn val="ctr"/>
        <c:lblOffset val="100"/>
        <c:noMultiLvlLbl val="0"/>
      </c:catAx>
      <c:valAx>
        <c:axId val="182972000"/>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en-US"/>
                  <a:t>Percentage Error</a:t>
                </a:r>
              </a:p>
            </c:rich>
          </c:tx>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2971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emf"/><Relationship Id="rId1" Type="http://schemas.openxmlformats.org/officeDocument/2006/relationships/image" Target="../media/image40.e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defRPr sz="1200"/>
            </a:lvl1pPr>
          </a:lstStyle>
          <a:p>
            <a:endParaRPr 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defRPr sz="1200"/>
            </a:lvl1pPr>
          </a:lstStyle>
          <a:p>
            <a:endParaRPr 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defRPr sz="1200"/>
            </a:lvl1pPr>
          </a:lstStyle>
          <a:p>
            <a:endParaRPr 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a:lvl1pPr>
          </a:lstStyle>
          <a:p>
            <a:fld id="{AB3AF009-5077-4320-97FE-926BAAC8BBB9}" type="slidenum">
              <a:rPr lang="en-US"/>
              <a:pPr/>
              <a:t>‹#›</a:t>
            </a:fld>
            <a:endParaRPr lang="en-US"/>
          </a:p>
        </p:txBody>
      </p:sp>
    </p:spTree>
    <p:extLst>
      <p:ext uri="{BB962C8B-B14F-4D97-AF65-F5344CB8AC3E}">
        <p14:creationId xmlns:p14="http://schemas.microsoft.com/office/powerpoint/2010/main" val="19854869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95402-8043-417D-85A4-2430E6CD82FE}" type="slidenum">
              <a:rPr lang="en-US" smtClean="0"/>
              <a:pPr/>
              <a:t>‹#›</a:t>
            </a:fld>
            <a:endParaRPr lang="en-US"/>
          </a:p>
        </p:txBody>
      </p:sp>
    </p:spTree>
    <p:extLst>
      <p:ext uri="{BB962C8B-B14F-4D97-AF65-F5344CB8AC3E}">
        <p14:creationId xmlns:p14="http://schemas.microsoft.com/office/powerpoint/2010/main" val="41017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2B8AA-7E2E-4982-BA82-F71F9A8B66C8}" type="slidenum">
              <a:rPr lang="en-US" smtClean="0"/>
              <a:pPr/>
              <a:t>‹#›</a:t>
            </a:fld>
            <a:endParaRPr lang="en-US"/>
          </a:p>
        </p:txBody>
      </p:sp>
    </p:spTree>
    <p:extLst>
      <p:ext uri="{BB962C8B-B14F-4D97-AF65-F5344CB8AC3E}">
        <p14:creationId xmlns:p14="http://schemas.microsoft.com/office/powerpoint/2010/main" val="38069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4D944-5268-4BD9-86FB-A2C16C4C3247}" type="slidenum">
              <a:rPr lang="en-US" smtClean="0"/>
              <a:pPr/>
              <a:t>‹#›</a:t>
            </a:fld>
            <a:endParaRPr lang="en-US"/>
          </a:p>
        </p:txBody>
      </p:sp>
    </p:spTree>
    <p:extLst>
      <p:ext uri="{BB962C8B-B14F-4D97-AF65-F5344CB8AC3E}">
        <p14:creationId xmlns:p14="http://schemas.microsoft.com/office/powerpoint/2010/main" val="11738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2038" y="1766888"/>
            <a:ext cx="3808412"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22850" y="1766888"/>
            <a:ext cx="3808413" cy="1979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022850" y="3898900"/>
            <a:ext cx="38084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1C96782B-74D3-4602-8EB6-F890A171134F}" type="slidenum">
              <a:rPr lang="en-US"/>
              <a:pPr/>
              <a:t>‹#›</a:t>
            </a:fld>
            <a:endParaRPr lang="en-US"/>
          </a:p>
        </p:txBody>
      </p:sp>
    </p:spTree>
    <p:extLst>
      <p:ext uri="{BB962C8B-B14F-4D97-AF65-F5344CB8AC3E}">
        <p14:creationId xmlns:p14="http://schemas.microsoft.com/office/powerpoint/2010/main" val="314804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70F5A-423D-47FD-BEA9-0E222F11EE14}" type="slidenum">
              <a:rPr lang="en-US" smtClean="0"/>
              <a:pPr/>
              <a:t>‹#›</a:t>
            </a:fld>
            <a:endParaRPr lang="en-US"/>
          </a:p>
        </p:txBody>
      </p:sp>
    </p:spTree>
    <p:extLst>
      <p:ext uri="{BB962C8B-B14F-4D97-AF65-F5344CB8AC3E}">
        <p14:creationId xmlns:p14="http://schemas.microsoft.com/office/powerpoint/2010/main" val="343464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022D4-CA02-4969-B5E6-5A62211344E4}" type="slidenum">
              <a:rPr lang="en-US" smtClean="0"/>
              <a:pPr/>
              <a:t>‹#›</a:t>
            </a:fld>
            <a:endParaRPr lang="en-US"/>
          </a:p>
        </p:txBody>
      </p:sp>
    </p:spTree>
    <p:extLst>
      <p:ext uri="{BB962C8B-B14F-4D97-AF65-F5344CB8AC3E}">
        <p14:creationId xmlns:p14="http://schemas.microsoft.com/office/powerpoint/2010/main" val="348121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39F0A-4991-45FF-8886-6DC1E17B9173}" type="slidenum">
              <a:rPr lang="en-US" smtClean="0"/>
              <a:pPr/>
              <a:t>‹#›</a:t>
            </a:fld>
            <a:endParaRPr lang="en-US"/>
          </a:p>
        </p:txBody>
      </p:sp>
    </p:spTree>
    <p:extLst>
      <p:ext uri="{BB962C8B-B14F-4D97-AF65-F5344CB8AC3E}">
        <p14:creationId xmlns:p14="http://schemas.microsoft.com/office/powerpoint/2010/main" val="300626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8AE2A-AE6C-479B-B9A0-DB487BD09FDE}" type="slidenum">
              <a:rPr lang="en-US" smtClean="0"/>
              <a:pPr/>
              <a:t>‹#›</a:t>
            </a:fld>
            <a:endParaRPr lang="en-US"/>
          </a:p>
        </p:txBody>
      </p:sp>
    </p:spTree>
    <p:extLst>
      <p:ext uri="{BB962C8B-B14F-4D97-AF65-F5344CB8AC3E}">
        <p14:creationId xmlns:p14="http://schemas.microsoft.com/office/powerpoint/2010/main" val="216812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CEAF6-A6E6-4955-BBD8-7A2898C8E6A3}" type="slidenum">
              <a:rPr lang="en-US" smtClean="0"/>
              <a:pPr/>
              <a:t>‹#›</a:t>
            </a:fld>
            <a:endParaRPr lang="en-US"/>
          </a:p>
        </p:txBody>
      </p:sp>
    </p:spTree>
    <p:extLst>
      <p:ext uri="{BB962C8B-B14F-4D97-AF65-F5344CB8AC3E}">
        <p14:creationId xmlns:p14="http://schemas.microsoft.com/office/powerpoint/2010/main" val="371667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F34500-BA65-4FDD-8986-450F08F67368}" type="slidenum">
              <a:rPr lang="en-US" smtClean="0"/>
              <a:pPr/>
              <a:t>‹#›</a:t>
            </a:fld>
            <a:endParaRPr lang="en-US"/>
          </a:p>
        </p:txBody>
      </p:sp>
    </p:spTree>
    <p:extLst>
      <p:ext uri="{BB962C8B-B14F-4D97-AF65-F5344CB8AC3E}">
        <p14:creationId xmlns:p14="http://schemas.microsoft.com/office/powerpoint/2010/main" val="2377057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846FB-865B-442C-A381-E9B3F2BFF823}" type="slidenum">
              <a:rPr lang="en-US" smtClean="0"/>
              <a:pPr/>
              <a:t>‹#›</a:t>
            </a:fld>
            <a:endParaRPr lang="en-US"/>
          </a:p>
        </p:txBody>
      </p:sp>
    </p:spTree>
    <p:extLst>
      <p:ext uri="{BB962C8B-B14F-4D97-AF65-F5344CB8AC3E}">
        <p14:creationId xmlns:p14="http://schemas.microsoft.com/office/powerpoint/2010/main" val="374126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7152F-D887-479A-B641-F22F68B4240D}" type="slidenum">
              <a:rPr lang="en-US" smtClean="0"/>
              <a:pPr/>
              <a:t>‹#›</a:t>
            </a:fld>
            <a:endParaRPr lang="en-US"/>
          </a:p>
        </p:txBody>
      </p:sp>
    </p:spTree>
    <p:extLst>
      <p:ext uri="{BB962C8B-B14F-4D97-AF65-F5344CB8AC3E}">
        <p14:creationId xmlns:p14="http://schemas.microsoft.com/office/powerpoint/2010/main" val="2597431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1A6AF-C6FB-4FEF-9176-83A7D349491C}" type="slidenum">
              <a:rPr lang="en-US" smtClean="0"/>
              <a:pPr/>
              <a:t>‹#›</a:t>
            </a:fld>
            <a:endParaRPr lang="en-US"/>
          </a:p>
        </p:txBody>
      </p:sp>
    </p:spTree>
    <p:extLst>
      <p:ext uri="{BB962C8B-B14F-4D97-AF65-F5344CB8AC3E}">
        <p14:creationId xmlns:p14="http://schemas.microsoft.com/office/powerpoint/2010/main" val="260533984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1.wmf"/><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20.png"/><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8.bin"/><Relationship Id="rId7" Type="http://schemas.openxmlformats.org/officeDocument/2006/relationships/image" Target="../media/image21.wmf"/><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chart" Target="../charts/chart1.xml"/><Relationship Id="rId4" Type="http://schemas.openxmlformats.org/officeDocument/2006/relationships/image" Target="../media/image14.wmf"/><Relationship Id="rId9" Type="http://schemas.openxmlformats.org/officeDocument/2006/relationships/image" Target="../media/image2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7" Type="http://schemas.openxmlformats.org/officeDocument/2006/relationships/image" Target="../media/image22.wmf"/><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oleObject" Target="../embeddings/oleObject22.bin"/><Relationship Id="rId5" Type="http://schemas.openxmlformats.org/officeDocument/2006/relationships/image" Target="../media/image24.emf"/><Relationship Id="rId4" Type="http://schemas.openxmlformats.org/officeDocument/2006/relationships/image" Target="../media/image2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wmf"/></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9.wmf"/><Relationship Id="rId5" Type="http://schemas.openxmlformats.org/officeDocument/2006/relationships/oleObject" Target="../embeddings/oleObject25.bin"/><Relationship Id="rId4" Type="http://schemas.openxmlformats.org/officeDocument/2006/relationships/image" Target="../media/image2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1.wmf"/></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image" Target="../media/image3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6.xml"/><Relationship Id="rId5" Type="http://schemas.openxmlformats.org/officeDocument/2006/relationships/image" Target="../media/image36.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8.wmf"/><Relationship Id="rId5" Type="http://schemas.openxmlformats.org/officeDocument/2006/relationships/oleObject" Target="../embeddings/oleObject29.bin"/><Relationship Id="rId4" Type="http://schemas.openxmlformats.org/officeDocument/2006/relationships/image" Target="../media/image37.wmf"/></Relationships>
</file>

<file path=ppt/slides/_rels/slide21.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1.emf"/><Relationship Id="rId5" Type="http://schemas.openxmlformats.org/officeDocument/2006/relationships/oleObject" Target="../embeddings/oleObject32.bin"/><Relationship Id="rId4" Type="http://schemas.openxmlformats.org/officeDocument/2006/relationships/image" Target="../media/image40.emf"/></Relationships>
</file>

<file path=ppt/slides/_rels/slide22.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oleObject" Target="../embeddings/oleObject34.bin"/><Relationship Id="rId7" Type="http://schemas.openxmlformats.org/officeDocument/2006/relationships/image" Target="../media/image44.png"/><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3.wmf"/><Relationship Id="rId5" Type="http://schemas.openxmlformats.org/officeDocument/2006/relationships/oleObject" Target="../embeddings/oleObject35.bin"/><Relationship Id="rId4" Type="http://schemas.openxmlformats.org/officeDocument/2006/relationships/image" Target="../media/image4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4.bin"/><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wmf"/><Relationship Id="rId5" Type="http://schemas.openxmlformats.org/officeDocument/2006/relationships/oleObject" Target="../embeddings/oleObject5.bin"/><Relationship Id="rId4" Type="http://schemas.openxmlformats.org/officeDocument/2006/relationships/image" Target="../media/image5.wmf"/><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7" Type="http://schemas.openxmlformats.org/officeDocument/2006/relationships/image" Target="../media/image19.e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fontScale="90000"/>
          </a:bodyPr>
          <a:lstStyle/>
          <a:p>
            <a:pPr eaLnBrk="1" hangingPunct="1"/>
            <a:r>
              <a:rPr lang="en-US" sz="3000" b="1" dirty="0" smtClean="0">
                <a:solidFill>
                  <a:srgbClr val="2125D7"/>
                </a:solidFill>
                <a:latin typeface="Times"/>
                <a:cs typeface="Times New Roman" pitchFamily="18" charset="0"/>
              </a:rPr>
              <a:t>Boyce/</a:t>
            </a:r>
            <a:r>
              <a:rPr lang="en-US" sz="3000" b="1" dirty="0" err="1" smtClean="0">
                <a:solidFill>
                  <a:srgbClr val="2125D7"/>
                </a:solidFill>
                <a:latin typeface="Times"/>
                <a:cs typeface="Times New Roman" pitchFamily="18" charset="0"/>
              </a:rPr>
              <a:t>DiPrima</a:t>
            </a:r>
            <a:r>
              <a:rPr lang="en-US" sz="3000" b="1" dirty="0" smtClean="0">
                <a:solidFill>
                  <a:srgbClr val="2125D7"/>
                </a:solidFill>
                <a:latin typeface="Times"/>
                <a:cs typeface="Times New Roman" pitchFamily="18" charset="0"/>
              </a:rPr>
              <a:t> 10</a:t>
            </a:r>
            <a:r>
              <a:rPr lang="en-US" sz="3000" b="1" baseline="30000" dirty="0" smtClean="0">
                <a:solidFill>
                  <a:srgbClr val="2125D7"/>
                </a:solidFill>
                <a:latin typeface="Times"/>
                <a:cs typeface="Times New Roman" pitchFamily="18" charset="0"/>
              </a:rPr>
              <a:t>th</a:t>
            </a:r>
            <a:r>
              <a:rPr lang="en-US" sz="3000" b="1" dirty="0" smtClean="0">
                <a:solidFill>
                  <a:srgbClr val="2125D7"/>
                </a:solidFill>
                <a:latin typeface="Times"/>
                <a:cs typeface="Times New Roman" pitchFamily="18" charset="0"/>
              </a:rPr>
              <a:t> </a:t>
            </a:r>
            <a:r>
              <a:rPr lang="en-US" sz="3000" b="1" dirty="0" err="1" smtClean="0">
                <a:solidFill>
                  <a:srgbClr val="2125D7"/>
                </a:solidFill>
                <a:latin typeface="Times"/>
                <a:cs typeface="Times New Roman" pitchFamily="18" charset="0"/>
              </a:rPr>
              <a:t>ed</a:t>
            </a:r>
            <a:r>
              <a:rPr lang="en-US" sz="3000" b="1" dirty="0" smtClean="0">
                <a:solidFill>
                  <a:srgbClr val="2125D7"/>
                </a:solidFill>
                <a:latin typeface="Times"/>
                <a:cs typeface="Times New Roman" pitchFamily="18" charset="0"/>
              </a:rPr>
              <a:t>, </a:t>
            </a:r>
            <a:r>
              <a:rPr lang="en-US" sz="3000" b="1" dirty="0" err="1" smtClean="0">
                <a:solidFill>
                  <a:srgbClr val="2125D7"/>
                </a:solidFill>
                <a:latin typeface="Times"/>
                <a:cs typeface="Times New Roman" pitchFamily="18" charset="0"/>
              </a:rPr>
              <a:t>Ch</a:t>
            </a:r>
            <a:r>
              <a:rPr lang="en-US" sz="3000" b="1" dirty="0" smtClean="0">
                <a:solidFill>
                  <a:srgbClr val="2125D7"/>
                </a:solidFill>
                <a:latin typeface="Times"/>
                <a:cs typeface="Times New Roman" pitchFamily="18" charset="0"/>
              </a:rPr>
              <a:t> 2.7: Numerical Approximations:  Euler’s Method</a:t>
            </a:r>
            <a:r>
              <a:rPr lang="en-US" sz="3200" b="1" dirty="0" smtClean="0">
                <a:solidFill>
                  <a:srgbClr val="2125D7"/>
                </a:solidFill>
                <a:latin typeface="Times"/>
                <a:cs typeface="Times New Roman" pitchFamily="18" charset="0"/>
              </a:rPr>
              <a:t/>
            </a:r>
            <a:br>
              <a:rPr lang="en-US" sz="3200" b="1" dirty="0" smtClean="0">
                <a:solidFill>
                  <a:srgbClr val="2125D7"/>
                </a:solidFill>
                <a:latin typeface="Times"/>
                <a:cs typeface="Times New Roman" pitchFamily="18" charset="0"/>
              </a:rPr>
            </a:br>
            <a:r>
              <a:rPr lang="en-US" sz="1000" b="1" dirty="0" smtClean="0">
                <a:solidFill>
                  <a:srgbClr val="2125D7"/>
                </a:solidFill>
                <a:latin typeface="Times New Roman" pitchFamily="18" charset="0"/>
                <a:cs typeface="Times New Roman" pitchFamily="18" charset="0"/>
              </a:rPr>
              <a:t/>
            </a:r>
            <a:br>
              <a:rPr lang="en-US" sz="1000" b="1" dirty="0" smtClean="0">
                <a:solidFill>
                  <a:srgbClr val="2125D7"/>
                </a:solidFill>
                <a:latin typeface="Times New Roman" pitchFamily="18" charset="0"/>
                <a:cs typeface="Times New Roman" pitchFamily="18" charset="0"/>
              </a:rPr>
            </a:br>
            <a:r>
              <a:rPr lang="en-US" sz="1000" dirty="0" smtClean="0">
                <a:latin typeface="Times New Roman" pitchFamily="18" charset="0"/>
                <a:cs typeface="Times New Roman" pitchFamily="18" charset="0"/>
              </a:rPr>
              <a:t>Elementary Differential Equations and Boundary Value Problems, 10</a:t>
            </a:r>
            <a:r>
              <a:rPr lang="en-US" sz="1000" baseline="30000" dirty="0" smtClean="0">
                <a:latin typeface="Times New Roman" pitchFamily="18" charset="0"/>
                <a:cs typeface="Times New Roman" pitchFamily="18" charset="0"/>
              </a:rPr>
              <a:t>th</a:t>
            </a:r>
            <a:r>
              <a:rPr lang="en-US" sz="1000" dirty="0" smtClean="0">
                <a:latin typeface="Times New Roman" pitchFamily="18" charset="0"/>
                <a:cs typeface="Times New Roman" pitchFamily="18" charset="0"/>
              </a:rPr>
              <a:t> edition, by William E. Boyce and Richard C. </a:t>
            </a:r>
            <a:r>
              <a:rPr lang="en-US" sz="1000" dirty="0" err="1" smtClean="0">
                <a:latin typeface="Times New Roman" pitchFamily="18" charset="0"/>
                <a:cs typeface="Times New Roman" pitchFamily="18" charset="0"/>
              </a:rPr>
              <a:t>DiPrima</a:t>
            </a:r>
            <a:r>
              <a:rPr lang="en-US" sz="1000" dirty="0" smtClean="0">
                <a:latin typeface="Times New Roman" pitchFamily="18" charset="0"/>
                <a:cs typeface="Times New Roman" pitchFamily="18" charset="0"/>
              </a:rPr>
              <a:t>, ©2013 by John Wiley &amp; Sons, Inc.</a:t>
            </a:r>
            <a:endParaRPr lang="en-US" sz="1000" b="1" dirty="0" smtClean="0">
              <a:solidFill>
                <a:srgbClr val="2125D7"/>
              </a:solidFill>
              <a:latin typeface="Times New Roman" pitchFamily="18" charset="0"/>
              <a:cs typeface="Times New Roman" pitchFamily="18" charset="0"/>
            </a:endParaRPr>
          </a:p>
        </p:txBody>
      </p:sp>
      <p:sp>
        <p:nvSpPr>
          <p:cNvPr id="1028" name="Rectangle 3"/>
          <p:cNvSpPr>
            <a:spLocks noGrp="1" noChangeArrowheads="1"/>
          </p:cNvSpPr>
          <p:nvPr>
            <p:ph idx="1"/>
          </p:nvPr>
        </p:nvSpPr>
        <p:spPr>
          <a:xfrm>
            <a:off x="914400" y="1676400"/>
            <a:ext cx="7916863" cy="4724400"/>
          </a:xfrm>
        </p:spPr>
        <p:txBody>
          <a:bodyPr>
            <a:normAutofit lnSpcReduction="10000"/>
          </a:bodyPr>
          <a:lstStyle/>
          <a:p>
            <a:pPr eaLnBrk="1" hangingPunct="1"/>
            <a:r>
              <a:rPr lang="en-US" sz="2400" dirty="0" smtClean="0">
                <a:latin typeface="Times New Roman" pitchFamily="18" charset="0"/>
                <a:cs typeface="Times New Roman" pitchFamily="18" charset="0"/>
              </a:rPr>
              <a:t>Recall that a first order initial value problem has the form</a:t>
            </a:r>
          </a:p>
          <a:p>
            <a:pPr eaLnBrk="1" hangingPunct="1"/>
            <a:endParaRPr lang="en-US" sz="2400" dirty="0" smtClean="0">
              <a:latin typeface="Times New Roman" pitchFamily="18" charset="0"/>
              <a:cs typeface="Times New Roman" pitchFamily="18" charset="0"/>
            </a:endParaRPr>
          </a:p>
          <a:p>
            <a:pPr eaLnBrk="1" hangingPunct="1"/>
            <a:endParaRPr lang="en-US" sz="18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sym typeface="Symbol" pitchFamily="18" charset="2"/>
              </a:rPr>
              <a:t>If </a:t>
            </a:r>
            <a:r>
              <a:rPr lang="en-US" sz="2400" i="1" dirty="0" smtClean="0">
                <a:latin typeface="Times New Roman" pitchFamily="18" charset="0"/>
                <a:cs typeface="Times New Roman" pitchFamily="18" charset="0"/>
              </a:rPr>
              <a:t>f</a:t>
            </a:r>
            <a:r>
              <a:rPr lang="en-US" sz="12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rPr>
              <a:t>f</a:t>
            </a:r>
            <a:r>
              <a:rPr lang="en-US" sz="12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y</a:t>
            </a:r>
            <a:r>
              <a:rPr lang="en-US" sz="2400" dirty="0" smtClean="0">
                <a:latin typeface="Times New Roman" pitchFamily="18" charset="0"/>
                <a:cs typeface="Times New Roman" pitchFamily="18" charset="0"/>
                <a:sym typeface="Symbol" pitchFamily="18" charset="2"/>
              </a:rPr>
              <a:t> are continuous near the IV, then </a:t>
            </a:r>
            <a:r>
              <a:rPr lang="en-US" sz="2400" dirty="0" smtClean="0">
                <a:latin typeface="Times New Roman" pitchFamily="18" charset="0"/>
                <a:cs typeface="Times New Roman" pitchFamily="18" charset="0"/>
              </a:rPr>
              <a:t>this IVP has a unique solution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t</a:t>
            </a:r>
            <a:r>
              <a:rPr lang="en-US" sz="2400" dirty="0" smtClean="0">
                <a:latin typeface="Times New Roman" pitchFamily="18" charset="0"/>
                <a:cs typeface="Times New Roman" pitchFamily="18" charset="0"/>
                <a:sym typeface="Symbol" pitchFamily="18" charset="2"/>
              </a:rPr>
              <a:t>) in some interval about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0</a:t>
            </a:r>
            <a:r>
              <a:rPr lang="en-US" sz="2400" dirty="0" smtClean="0">
                <a:latin typeface="Times New Roman" pitchFamily="18" charset="0"/>
                <a:cs typeface="Times New Roman" pitchFamily="18" charset="0"/>
                <a:sym typeface="Symbol" pitchFamily="18" charset="2"/>
              </a:rPr>
              <a:t>.  </a:t>
            </a:r>
          </a:p>
          <a:p>
            <a:pPr eaLnBrk="1" hangingPunct="1"/>
            <a:r>
              <a:rPr lang="en-US" sz="2400" dirty="0" smtClean="0">
                <a:latin typeface="Times New Roman" pitchFamily="18" charset="0"/>
                <a:cs typeface="Times New Roman" pitchFamily="18" charset="0"/>
                <a:sym typeface="Symbol" pitchFamily="18" charset="2"/>
              </a:rPr>
              <a:t>When the differential equation is linear, separable, homogeneous, Bernoulli or exact, we can find the solution by symbolic manipulations.</a:t>
            </a:r>
          </a:p>
          <a:p>
            <a:pPr eaLnBrk="1" hangingPunct="1"/>
            <a:r>
              <a:rPr lang="en-US" sz="2400" dirty="0" smtClean="0">
                <a:latin typeface="Times New Roman" pitchFamily="18" charset="0"/>
                <a:cs typeface="Times New Roman" pitchFamily="18" charset="0"/>
                <a:sym typeface="Symbol" pitchFamily="18" charset="2"/>
              </a:rPr>
              <a:t>However, the solutions for most differential equations of this form cannot be found by analytical means. </a:t>
            </a:r>
          </a:p>
          <a:p>
            <a:pPr eaLnBrk="1" hangingPunct="1"/>
            <a:r>
              <a:rPr lang="en-US" sz="2400" dirty="0" smtClean="0">
                <a:latin typeface="Times New Roman" pitchFamily="18" charset="0"/>
                <a:cs typeface="Times New Roman" pitchFamily="18" charset="0"/>
                <a:sym typeface="Symbol" pitchFamily="18" charset="2"/>
              </a:rPr>
              <a:t>Therefore it is important to be able to approach the problem in other ways. </a:t>
            </a:r>
          </a:p>
        </p:txBody>
      </p:sp>
      <p:graphicFrame>
        <p:nvGraphicFramePr>
          <p:cNvPr id="1026" name="Object 7"/>
          <p:cNvGraphicFramePr>
            <a:graphicFrameLocks noChangeAspect="1"/>
          </p:cNvGraphicFramePr>
          <p:nvPr/>
        </p:nvGraphicFramePr>
        <p:xfrm>
          <a:off x="2209800" y="2133600"/>
          <a:ext cx="2752725" cy="735013"/>
        </p:xfrm>
        <a:graphic>
          <a:graphicData uri="http://schemas.openxmlformats.org/presentationml/2006/ole">
            <mc:AlternateContent xmlns:mc="http://schemas.openxmlformats.org/markup-compatibility/2006">
              <mc:Choice xmlns:v="urn:schemas-microsoft-com:vml" Requires="v">
                <p:oleObj spid="_x0000_s1053" name="Equation" r:id="rId3" imgW="1473120" imgH="393480" progId="Equation.3">
                  <p:embed/>
                </p:oleObj>
              </mc:Choice>
              <mc:Fallback>
                <p:oleObj name="Equation" r:id="rId3" imgW="1473120" imgH="39348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133600"/>
                        <a:ext cx="2752725" cy="73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0"/>
            <a:ext cx="9144000" cy="1143000"/>
          </a:xfrm>
        </p:spPr>
        <p:txBody>
          <a:bodyPr/>
          <a:lstStyle/>
          <a:p>
            <a:r>
              <a:rPr lang="en-US" sz="3200" b="1" dirty="0" smtClean="0">
                <a:solidFill>
                  <a:srgbClr val="2125D7"/>
                </a:solidFill>
                <a:latin typeface="Times New Roman" pitchFamily="18" charset="0"/>
                <a:cs typeface="Times New Roman" pitchFamily="18" charset="0"/>
              </a:rPr>
              <a:t>Example 1 </a:t>
            </a:r>
            <a:r>
              <a:rPr lang="en-US" sz="2400" b="1" dirty="0" smtClean="0">
                <a:solidFill>
                  <a:srgbClr val="2125D7"/>
                </a:solidFill>
                <a:latin typeface="Times New Roman" pitchFamily="18" charset="0"/>
                <a:cs typeface="Times New Roman" pitchFamily="18" charset="0"/>
              </a:rPr>
              <a:t>(4 </a:t>
            </a:r>
            <a:r>
              <a:rPr lang="en-US" sz="2400" b="1" dirty="0">
                <a:solidFill>
                  <a:srgbClr val="2125D7"/>
                </a:solidFill>
                <a:latin typeface="Times New Roman" pitchFamily="18" charset="0"/>
                <a:cs typeface="Times New Roman" pitchFamily="18" charset="0"/>
              </a:rPr>
              <a:t>of 7):  </a:t>
            </a:r>
            <a:r>
              <a:rPr lang="en-US" sz="3200" b="1" dirty="0" smtClean="0">
                <a:solidFill>
                  <a:srgbClr val="2125D7"/>
                </a:solidFill>
                <a:latin typeface="Times New Roman" pitchFamily="18" charset="0"/>
                <a:cs typeface="Times New Roman" pitchFamily="18" charset="0"/>
              </a:rPr>
              <a:t>Euler’s Method</a:t>
            </a:r>
            <a:r>
              <a:rPr lang="en-US" sz="3600" b="1" dirty="0" smtClean="0">
                <a:solidFill>
                  <a:srgbClr val="2125D7"/>
                </a:solidFill>
                <a:latin typeface="Times New Roman" pitchFamily="18" charset="0"/>
                <a:cs typeface="Times New Roman" pitchFamily="18" charset="0"/>
              </a:rPr>
              <a:t> using JODE</a:t>
            </a:r>
            <a:endParaRPr lang="en-US" sz="2400" b="1" dirty="0" smtClean="0">
              <a:solidFill>
                <a:srgbClr val="2125D7"/>
              </a:solidFill>
              <a:latin typeface="Times New Roman" pitchFamily="18" charset="0"/>
              <a:cs typeface="Times New Roman" pitchFamily="18" charset="0"/>
            </a:endParaRPr>
          </a:p>
        </p:txBody>
      </p:sp>
      <p:sp>
        <p:nvSpPr>
          <p:cNvPr id="7173" name="Rectangle 3"/>
          <p:cNvSpPr>
            <a:spLocks noGrp="1" noChangeArrowheads="1"/>
          </p:cNvSpPr>
          <p:nvPr>
            <p:ph type="body" sz="half" idx="1"/>
          </p:nvPr>
        </p:nvSpPr>
        <p:spPr>
          <a:xfrm>
            <a:off x="12192" y="1676400"/>
            <a:ext cx="2819400" cy="3276600"/>
          </a:xfrm>
        </p:spPr>
        <p:txBody>
          <a:bodyPr>
            <a:normAutofit/>
          </a:bodyPr>
          <a:lstStyle/>
          <a:p>
            <a:pPr marL="0" indent="0">
              <a:buNone/>
            </a:pPr>
            <a:r>
              <a:rPr lang="en-US" sz="1600" dirty="0">
                <a:latin typeface="Times New Roman" pitchFamily="18" charset="0"/>
                <a:cs typeface="Times New Roman" pitchFamily="18" charset="0"/>
              </a:rPr>
              <a:t>Numerical solution, algorithm: </a:t>
            </a:r>
            <a:endParaRPr lang="en-US" sz="1600" dirty="0" smtClean="0">
              <a:latin typeface="Times New Roman" pitchFamily="18" charset="0"/>
              <a:cs typeface="Times New Roman" pitchFamily="18" charset="0"/>
            </a:endParaRPr>
          </a:p>
          <a:p>
            <a:pPr marL="0" indent="0">
              <a:buNone/>
            </a:pPr>
            <a:r>
              <a:rPr lang="en-US" sz="1600" dirty="0" smtClean="0">
                <a:latin typeface="Times New Roman" pitchFamily="18" charset="0"/>
                <a:cs typeface="Times New Roman" pitchFamily="18" charset="0"/>
              </a:rPr>
              <a:t>Euler</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a:t>
            </a:r>
            <a:r>
              <a:rPr lang="en-US" sz="1600" dirty="0">
                <a:latin typeface="Times New Roman" pitchFamily="18" charset="0"/>
                <a:cs typeface="Times New Roman" pitchFamily="18" charset="0"/>
              </a:rPr>
              <a:t>          t[</a:t>
            </a:r>
            <a:r>
              <a:rPr lang="en-US" sz="1600" dirty="0" err="1">
                <a:latin typeface="Times New Roman" pitchFamily="18" charset="0"/>
                <a:cs typeface="Times New Roman" pitchFamily="18" charset="0"/>
              </a:rPr>
              <a:t>i</a:t>
            </a:r>
            <a:r>
              <a:rPr lang="en-US" sz="1600" dirty="0">
                <a:latin typeface="Times New Roman" pitchFamily="18" charset="0"/>
                <a:cs typeface="Times New Roman" pitchFamily="18" charset="0"/>
              </a:rPr>
              <a:t>]          y[</a:t>
            </a:r>
            <a:r>
              <a:rPr lang="en-US" sz="1600" dirty="0" err="1">
                <a:latin typeface="Times New Roman" pitchFamily="18" charset="0"/>
                <a:cs typeface="Times New Roman" pitchFamily="18" charset="0"/>
              </a:rPr>
              <a:t>i</a:t>
            </a: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       0      0.000000      1.000000</a:t>
            </a:r>
          </a:p>
          <a:p>
            <a:pPr marL="0" indent="0">
              <a:buNone/>
            </a:pPr>
            <a:r>
              <a:rPr lang="en-US" sz="1600" dirty="0">
                <a:latin typeface="Times New Roman" pitchFamily="18" charset="0"/>
                <a:cs typeface="Times New Roman" pitchFamily="18" charset="0"/>
              </a:rPr>
              <a:t>       1      0.200000      1.500000</a:t>
            </a:r>
          </a:p>
          <a:p>
            <a:pPr marL="0" indent="0">
              <a:buNone/>
            </a:pPr>
            <a:r>
              <a:rPr lang="en-US" sz="1600" dirty="0">
                <a:latin typeface="Times New Roman" pitchFamily="18" charset="0"/>
                <a:cs typeface="Times New Roman" pitchFamily="18" charset="0"/>
              </a:rPr>
              <a:t>       2      0.400000      1.870000</a:t>
            </a:r>
          </a:p>
          <a:p>
            <a:pPr marL="0" indent="0">
              <a:buNone/>
            </a:pPr>
            <a:r>
              <a:rPr lang="en-US" sz="1600" dirty="0">
                <a:latin typeface="Times New Roman" pitchFamily="18" charset="0"/>
                <a:cs typeface="Times New Roman" pitchFamily="18" charset="0"/>
              </a:rPr>
              <a:t>       3      0.600000      2.123000</a:t>
            </a:r>
          </a:p>
          <a:p>
            <a:pPr marL="0" indent="0">
              <a:buNone/>
            </a:pPr>
            <a:r>
              <a:rPr lang="en-US" sz="1600" dirty="0">
                <a:latin typeface="Times New Roman" pitchFamily="18" charset="0"/>
                <a:cs typeface="Times New Roman" pitchFamily="18" charset="0"/>
              </a:rPr>
              <a:t>       4      0.800000      2.270700</a:t>
            </a:r>
          </a:p>
          <a:p>
            <a:pPr marL="0" indent="0">
              <a:buNone/>
            </a:pPr>
            <a:r>
              <a:rPr lang="en-US" sz="1600" dirty="0">
                <a:latin typeface="Times New Roman" pitchFamily="18" charset="0"/>
                <a:cs typeface="Times New Roman" pitchFamily="18" charset="0"/>
              </a:rPr>
              <a:t>       5      1.000000      </a:t>
            </a:r>
            <a:r>
              <a:rPr lang="en-US" sz="1600" dirty="0" smtClean="0">
                <a:latin typeface="Times New Roman" pitchFamily="18" charset="0"/>
                <a:cs typeface="Times New Roman" pitchFamily="18" charset="0"/>
              </a:rPr>
              <a:t>2.323630</a:t>
            </a:r>
            <a:endParaRPr lang="en-US" sz="1600" dirty="0">
              <a:latin typeface="Times New Roman" pitchFamily="18" charset="0"/>
              <a:cs typeface="Times New Roman" pitchFamily="18" charset="0"/>
            </a:endParaRPr>
          </a:p>
        </p:txBody>
      </p:sp>
      <p:graphicFrame>
        <p:nvGraphicFramePr>
          <p:cNvPr id="7171" name="Object 1"/>
          <p:cNvGraphicFramePr>
            <a:graphicFrameLocks noChangeAspect="1"/>
          </p:cNvGraphicFramePr>
          <p:nvPr>
            <p:extLst>
              <p:ext uri="{D42A27DB-BD31-4B8C-83A1-F6EECF244321}">
                <p14:modId xmlns:p14="http://schemas.microsoft.com/office/powerpoint/2010/main" val="2046786043"/>
              </p:ext>
            </p:extLst>
          </p:nvPr>
        </p:nvGraphicFramePr>
        <p:xfrm>
          <a:off x="457200" y="769143"/>
          <a:ext cx="3209925" cy="747713"/>
        </p:xfrm>
        <a:graphic>
          <a:graphicData uri="http://schemas.openxmlformats.org/presentationml/2006/ole">
            <mc:AlternateContent xmlns:mc="http://schemas.openxmlformats.org/markup-compatibility/2006">
              <mc:Choice xmlns:v="urn:schemas-microsoft-com:vml" Requires="v">
                <p:oleObj spid="_x0000_s20499" name="Equation" r:id="rId3" imgW="1688760" imgH="393480" progId="Equation.3">
                  <p:embed/>
                </p:oleObj>
              </mc:Choice>
              <mc:Fallback>
                <p:oleObj name="Equation" r:id="rId3" imgW="1688760" imgH="393480" progId="Equation.3">
                  <p:embed/>
                  <p:pic>
                    <p:nvPicPr>
                      <p:cNvPr id="0" name=""/>
                      <p:cNvPicPr>
                        <a:picLocks noChangeAspect="1" noChangeArrowheads="1"/>
                      </p:cNvPicPr>
                      <p:nvPr/>
                    </p:nvPicPr>
                    <p:blipFill>
                      <a:blip r:embed="rId4"/>
                      <a:srcRect/>
                      <a:stretch>
                        <a:fillRect/>
                      </a:stretch>
                    </p:blipFill>
                    <p:spPr bwMode="auto">
                      <a:xfrm>
                        <a:off x="457200" y="769143"/>
                        <a:ext cx="3209925"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 name="Picture 1"/>
          <p:cNvPicPr>
            <a:picLocks noChangeAspect="1"/>
          </p:cNvPicPr>
          <p:nvPr/>
        </p:nvPicPr>
        <p:blipFill rotWithShape="1">
          <a:blip r:embed="rId5"/>
          <a:srcRect l="2738" t="20572" r="3892" b="7493"/>
          <a:stretch/>
        </p:blipFill>
        <p:spPr>
          <a:xfrm>
            <a:off x="2971800" y="1545341"/>
            <a:ext cx="6172200" cy="5029201"/>
          </a:xfrm>
          <a:prstGeom prst="rect">
            <a:avLst/>
          </a:prstGeom>
        </p:spPr>
      </p:pic>
      <p:graphicFrame>
        <p:nvGraphicFramePr>
          <p:cNvPr id="6" name="Object 1"/>
          <p:cNvGraphicFramePr>
            <a:graphicFrameLocks noChangeAspect="1"/>
          </p:cNvGraphicFramePr>
          <p:nvPr>
            <p:extLst>
              <p:ext uri="{D42A27DB-BD31-4B8C-83A1-F6EECF244321}">
                <p14:modId xmlns:p14="http://schemas.microsoft.com/office/powerpoint/2010/main" val="1254399381"/>
              </p:ext>
            </p:extLst>
          </p:nvPr>
        </p:nvGraphicFramePr>
        <p:xfrm>
          <a:off x="4572000" y="910783"/>
          <a:ext cx="3957638" cy="433387"/>
        </p:xfrm>
        <a:graphic>
          <a:graphicData uri="http://schemas.openxmlformats.org/presentationml/2006/ole">
            <mc:AlternateContent xmlns:mc="http://schemas.openxmlformats.org/markup-compatibility/2006">
              <mc:Choice xmlns:v="urn:schemas-microsoft-com:vml" Requires="v">
                <p:oleObj spid="_x0000_s20500" name="Equation" r:id="rId6" imgW="2082600" imgH="228600" progId="Equation.DSMT4">
                  <p:embed/>
                </p:oleObj>
              </mc:Choice>
              <mc:Fallback>
                <p:oleObj name="Equation" r:id="rId6" imgW="2082600" imgH="228600" progId="Equation.DSMT4">
                  <p:embed/>
                  <p:pic>
                    <p:nvPicPr>
                      <p:cNvPr id="0" name=""/>
                      <p:cNvPicPr>
                        <a:picLocks noChangeAspect="1" noChangeArrowheads="1"/>
                      </p:cNvPicPr>
                      <p:nvPr/>
                    </p:nvPicPr>
                    <p:blipFill>
                      <a:blip r:embed="rId7"/>
                      <a:srcRect/>
                      <a:stretch>
                        <a:fillRect/>
                      </a:stretch>
                    </p:blipFill>
                    <p:spPr bwMode="auto">
                      <a:xfrm>
                        <a:off x="4572000" y="910783"/>
                        <a:ext cx="3957638"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63372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0"/>
            <a:ext cx="9144000" cy="1143000"/>
          </a:xfrm>
        </p:spPr>
        <p:txBody>
          <a:bodyPr>
            <a:normAutofit fontScale="90000"/>
          </a:bodyPr>
          <a:lstStyle/>
          <a:p>
            <a:r>
              <a:rPr lang="en-US" sz="3200" b="1" dirty="0" smtClean="0">
                <a:solidFill>
                  <a:srgbClr val="2125D7"/>
                </a:solidFill>
                <a:latin typeface="Times New Roman" pitchFamily="18" charset="0"/>
                <a:cs typeface="Times New Roman" pitchFamily="18" charset="0"/>
              </a:rPr>
              <a:t>Example 1 </a:t>
            </a:r>
            <a:r>
              <a:rPr lang="en-US" sz="2400" b="1" dirty="0" smtClean="0">
                <a:solidFill>
                  <a:srgbClr val="2125D7"/>
                </a:solidFill>
                <a:latin typeface="Times New Roman" pitchFamily="18" charset="0"/>
                <a:cs typeface="Times New Roman" pitchFamily="18" charset="0"/>
              </a:rPr>
              <a:t>(5 </a:t>
            </a:r>
            <a:r>
              <a:rPr lang="en-US" sz="2400" b="1" dirty="0">
                <a:solidFill>
                  <a:srgbClr val="2125D7"/>
                </a:solidFill>
                <a:latin typeface="Times New Roman" pitchFamily="18" charset="0"/>
                <a:cs typeface="Times New Roman" pitchFamily="18" charset="0"/>
              </a:rPr>
              <a:t>of 7):  </a:t>
            </a:r>
            <a:r>
              <a:rPr lang="en-US" sz="3200" b="1" dirty="0" smtClean="0">
                <a:solidFill>
                  <a:srgbClr val="2125D7"/>
                </a:solidFill>
                <a:latin typeface="Times New Roman" pitchFamily="18" charset="0"/>
                <a:cs typeface="Times New Roman" pitchFamily="18" charset="0"/>
              </a:rPr>
              <a:t>Euler’s Method</a:t>
            </a:r>
            <a:r>
              <a:rPr lang="en-US" sz="3600" b="1" dirty="0" smtClean="0">
                <a:solidFill>
                  <a:srgbClr val="2125D7"/>
                </a:solidFill>
                <a:latin typeface="Times New Roman" pitchFamily="18" charset="0"/>
                <a:cs typeface="Times New Roman" pitchFamily="18" charset="0"/>
              </a:rPr>
              <a:t> using MS Excel</a:t>
            </a:r>
            <a:endParaRPr lang="en-US" sz="2400" b="1" dirty="0" smtClean="0">
              <a:solidFill>
                <a:srgbClr val="2125D7"/>
              </a:solidFill>
              <a:latin typeface="Times New Roman" pitchFamily="18" charset="0"/>
              <a:cs typeface="Times New Roman" pitchFamily="18" charset="0"/>
            </a:endParaRPr>
          </a:p>
        </p:txBody>
      </p:sp>
      <p:sp>
        <p:nvSpPr>
          <p:cNvPr id="7173" name="Rectangle 3"/>
          <p:cNvSpPr>
            <a:spLocks noGrp="1" noChangeArrowheads="1"/>
          </p:cNvSpPr>
          <p:nvPr>
            <p:ph type="body" sz="half" idx="1"/>
          </p:nvPr>
        </p:nvSpPr>
        <p:spPr>
          <a:xfrm>
            <a:off x="152400" y="3581400"/>
            <a:ext cx="3429000" cy="3200400"/>
          </a:xfrm>
        </p:spPr>
        <p:txBody>
          <a:bodyPr>
            <a:normAutofit/>
          </a:bodyPr>
          <a:lstStyle/>
          <a:p>
            <a:pPr marL="0" indent="0">
              <a:buNone/>
            </a:pPr>
            <a:r>
              <a:rPr lang="en-US" sz="2000" dirty="0" smtClean="0">
                <a:latin typeface="Times New Roman" pitchFamily="18" charset="0"/>
                <a:cs typeface="Times New Roman" pitchFamily="18" charset="0"/>
              </a:rPr>
              <a:t>The formula for cell C2 is:</a:t>
            </a:r>
          </a:p>
          <a:p>
            <a:pPr marL="0" indent="0">
              <a:buNone/>
            </a:pP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3-2*A2-0.5*B2</a:t>
            </a:r>
          </a:p>
          <a:p>
            <a:pPr marL="0" indent="0">
              <a:buNone/>
            </a:pPr>
            <a:r>
              <a:rPr lang="en-US" sz="2000" dirty="0">
                <a:latin typeface="Times New Roman" pitchFamily="18" charset="0"/>
                <a:cs typeface="Times New Roman" pitchFamily="18" charset="0"/>
              </a:rPr>
              <a:t>The formula for cell </a:t>
            </a:r>
            <a:r>
              <a:rPr lang="en-US" sz="2000" dirty="0" smtClean="0">
                <a:latin typeface="Times New Roman" pitchFamily="18" charset="0"/>
                <a:cs typeface="Times New Roman" pitchFamily="18" charset="0"/>
              </a:rPr>
              <a:t>B3 </a:t>
            </a:r>
            <a:r>
              <a:rPr lang="en-US" sz="2000" dirty="0">
                <a:latin typeface="Times New Roman" pitchFamily="18" charset="0"/>
                <a:cs typeface="Times New Roman" pitchFamily="18" charset="0"/>
              </a:rPr>
              <a:t>is:</a:t>
            </a:r>
          </a:p>
          <a:p>
            <a:pPr marL="0" indent="0">
              <a:buNone/>
            </a:pP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B2+0.2*C2</a:t>
            </a:r>
          </a:p>
          <a:p>
            <a:pPr marL="0" indent="0">
              <a:buNone/>
            </a:pPr>
            <a:r>
              <a:rPr lang="en-US" sz="2000" dirty="0" smtClean="0">
                <a:latin typeface="Times New Roman" pitchFamily="18" charset="0"/>
                <a:cs typeface="Times New Roman" pitchFamily="18" charset="0"/>
              </a:rPr>
              <a:t>Once these formulas have been entered, fill down to get the rest of col’s B and C.</a:t>
            </a:r>
          </a:p>
          <a:p>
            <a:pPr marL="0" indent="0">
              <a:buNone/>
            </a:pPr>
            <a:r>
              <a:rPr lang="en-US" sz="2000" dirty="0" smtClean="0">
                <a:latin typeface="Times New Roman" pitchFamily="18" charset="0"/>
                <a:cs typeface="Times New Roman" pitchFamily="18" charset="0"/>
              </a:rPr>
              <a:t>(Excel file for examples in slides is available in </a:t>
            </a:r>
            <a:r>
              <a:rPr lang="en-US" sz="2000" dirty="0" err="1" smtClean="0">
                <a:latin typeface="Times New Roman" pitchFamily="18" charset="0"/>
                <a:cs typeface="Times New Roman" pitchFamily="18" charset="0"/>
              </a:rPr>
              <a:t>openlab</a:t>
            </a:r>
            <a:r>
              <a:rPr lang="en-US" sz="2000" dirty="0" smtClean="0">
                <a:latin typeface="Times New Roman" pitchFamily="18" charset="0"/>
                <a:cs typeface="Times New Roman" pitchFamily="18" charset="0"/>
              </a:rPr>
              <a:t>.</a:t>
            </a:r>
          </a:p>
        </p:txBody>
      </p:sp>
      <p:graphicFrame>
        <p:nvGraphicFramePr>
          <p:cNvPr id="7171" name="Object 1"/>
          <p:cNvGraphicFramePr>
            <a:graphicFrameLocks noChangeAspect="1"/>
          </p:cNvGraphicFramePr>
          <p:nvPr>
            <p:extLst>
              <p:ext uri="{D42A27DB-BD31-4B8C-83A1-F6EECF244321}">
                <p14:modId xmlns:p14="http://schemas.microsoft.com/office/powerpoint/2010/main" val="1945584977"/>
              </p:ext>
            </p:extLst>
          </p:nvPr>
        </p:nvGraphicFramePr>
        <p:xfrm>
          <a:off x="3617976" y="732996"/>
          <a:ext cx="3209925" cy="747713"/>
        </p:xfrm>
        <a:graphic>
          <a:graphicData uri="http://schemas.openxmlformats.org/presentationml/2006/ole">
            <mc:AlternateContent xmlns:mc="http://schemas.openxmlformats.org/markup-compatibility/2006">
              <mc:Choice xmlns:v="urn:schemas-microsoft-com:vml" Requires="v">
                <p:oleObj spid="_x0000_s17450" name="Equation" r:id="rId3" imgW="1688760" imgH="393480" progId="Equation.3">
                  <p:embed/>
                </p:oleObj>
              </mc:Choice>
              <mc:Fallback>
                <p:oleObj name="Equation" r:id="rId3" imgW="1688760" imgH="393480" progId="Equation.3">
                  <p:embed/>
                  <p:pic>
                    <p:nvPicPr>
                      <p:cNvPr id="0" name=""/>
                      <p:cNvPicPr>
                        <a:picLocks noChangeAspect="1" noChangeArrowheads="1"/>
                      </p:cNvPicPr>
                      <p:nvPr/>
                    </p:nvPicPr>
                    <p:blipFill>
                      <a:blip r:embed="rId4"/>
                      <a:srcRect/>
                      <a:stretch>
                        <a:fillRect/>
                      </a:stretch>
                    </p:blipFill>
                    <p:spPr bwMode="auto">
                      <a:xfrm>
                        <a:off x="3617976" y="732996"/>
                        <a:ext cx="3209925"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22028461"/>
              </p:ext>
            </p:extLst>
          </p:nvPr>
        </p:nvGraphicFramePr>
        <p:xfrm>
          <a:off x="151592" y="1226820"/>
          <a:ext cx="2590799" cy="2270760"/>
        </p:xfrm>
        <a:graphic>
          <a:graphicData uri="http://schemas.openxmlformats.org/drawingml/2006/table">
            <a:tbl>
              <a:tblPr>
                <a:tableStyleId>{5C22544A-7EE6-4342-B048-85BDC9FD1C3A}</a:tableStyleId>
              </a:tblPr>
              <a:tblGrid>
                <a:gridCol w="324549"/>
                <a:gridCol w="381000"/>
                <a:gridCol w="964077"/>
                <a:gridCol w="921173"/>
              </a:tblGrid>
              <a:tr h="257175">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solidFill>
                            <a:schemeClr val="tx1">
                              <a:lumMod val="50000"/>
                              <a:lumOff val="50000"/>
                            </a:schemeClr>
                          </a:solidFill>
                          <a:effectLst/>
                        </a:rPr>
                        <a:t>A</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ctr" fontAlgn="b"/>
                      <a:r>
                        <a:rPr lang="en-US" sz="1800" u="none" strike="noStrike" dirty="0">
                          <a:solidFill>
                            <a:schemeClr val="tx1">
                              <a:lumMod val="50000"/>
                              <a:lumOff val="50000"/>
                            </a:schemeClr>
                          </a:solidFill>
                          <a:effectLst/>
                        </a:rPr>
                        <a:t>B</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ctr" fontAlgn="b"/>
                      <a:r>
                        <a:rPr lang="en-US" sz="1800" u="none" strike="noStrike" dirty="0">
                          <a:solidFill>
                            <a:schemeClr val="tx1">
                              <a:lumMod val="50000"/>
                              <a:lumOff val="50000"/>
                            </a:schemeClr>
                          </a:solidFill>
                          <a:effectLst/>
                        </a:rPr>
                        <a:t>C</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1</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t</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y'</a:t>
                      </a:r>
                      <a:endParaRPr lang="en-US" sz="1800" b="0" i="0" u="none" strike="noStrike" dirty="0">
                        <a:solidFill>
                          <a:srgbClr val="000000"/>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2</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2.5</a:t>
                      </a:r>
                      <a:endParaRPr lang="en-US" sz="1800" b="0" i="0" u="none" strike="noStrike" dirty="0">
                        <a:solidFill>
                          <a:srgbClr val="000000"/>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3</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0.2</a:t>
                      </a:r>
                    </a:p>
                  </a:txBody>
                  <a:tcPr marL="9525" marR="9525" marT="9525" marB="0" anchor="b"/>
                </a:tc>
                <a:tc>
                  <a:txBody>
                    <a:bodyPr/>
                    <a:lstStyle/>
                    <a:p>
                      <a:pPr algn="r" fontAlgn="b"/>
                      <a:r>
                        <a:rPr lang="en-US" sz="1800" u="none" strike="noStrike" dirty="0">
                          <a:effectLst/>
                        </a:rPr>
                        <a:t>1.5</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1.85</a:t>
                      </a:r>
                      <a:endParaRPr lang="en-US" sz="1800" b="0" i="0" u="none" strike="noStrike">
                        <a:solidFill>
                          <a:srgbClr val="000000"/>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4</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0.4</a:t>
                      </a:r>
                    </a:p>
                  </a:txBody>
                  <a:tcPr marL="9525" marR="9525" marT="9525" marB="0" anchor="b"/>
                </a:tc>
                <a:tc>
                  <a:txBody>
                    <a:bodyPr/>
                    <a:lstStyle/>
                    <a:p>
                      <a:pPr algn="r" fontAlgn="b"/>
                      <a:r>
                        <a:rPr lang="en-US" sz="1800" u="none" strike="noStrike" dirty="0">
                          <a:effectLst/>
                        </a:rPr>
                        <a:t>1.87</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1.265</a:t>
                      </a:r>
                      <a:endParaRPr lang="en-US" sz="1800" b="0" i="0" u="none" strike="noStrike">
                        <a:solidFill>
                          <a:srgbClr val="000000"/>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5</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0.6</a:t>
                      </a:r>
                    </a:p>
                  </a:txBody>
                  <a:tcPr marL="9525" marR="9525" marT="9525" marB="0" anchor="b"/>
                </a:tc>
                <a:tc>
                  <a:txBody>
                    <a:bodyPr/>
                    <a:lstStyle/>
                    <a:p>
                      <a:pPr algn="r" fontAlgn="b"/>
                      <a:r>
                        <a:rPr lang="en-US" sz="1800" u="none" strike="noStrike" dirty="0">
                          <a:effectLst/>
                        </a:rPr>
                        <a:t>2.123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0.7385</a:t>
                      </a:r>
                      <a:endParaRPr lang="en-US" sz="1800" b="0" i="0" u="none" strike="noStrike" dirty="0">
                        <a:solidFill>
                          <a:srgbClr val="000000"/>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6</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0.8</a:t>
                      </a:r>
                    </a:p>
                  </a:txBody>
                  <a:tcPr marL="9525" marR="9525" marT="9525" marB="0" anchor="b"/>
                </a:tc>
                <a:tc>
                  <a:txBody>
                    <a:bodyPr/>
                    <a:lstStyle/>
                    <a:p>
                      <a:pPr algn="r" fontAlgn="b"/>
                      <a:r>
                        <a:rPr lang="en-US" sz="1800" u="none" strike="noStrike" dirty="0">
                          <a:effectLst/>
                        </a:rPr>
                        <a:t>2.2707</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0.26465</a:t>
                      </a:r>
                      <a:endParaRPr lang="en-US" sz="1800" b="0" i="0" u="none" strike="noStrike" dirty="0">
                        <a:solidFill>
                          <a:srgbClr val="000000"/>
                        </a:solidFill>
                        <a:effectLst/>
                        <a:latin typeface="Calibri" panose="020F0502020204030204" pitchFamily="34" charset="0"/>
                      </a:endParaRPr>
                    </a:p>
                  </a:txBody>
                  <a:tcPr marL="9525" marR="9525" marT="9525" marB="0" anchor="b"/>
                </a:tc>
              </a:tr>
              <a:tr h="257175">
                <a:tc>
                  <a:txBody>
                    <a:bodyPr/>
                    <a:lstStyle/>
                    <a:p>
                      <a:pPr algn="ctr" fontAlgn="b"/>
                      <a:r>
                        <a:rPr lang="en-US" sz="1800" u="none" strike="noStrike" dirty="0">
                          <a:solidFill>
                            <a:schemeClr val="tx1">
                              <a:lumMod val="50000"/>
                              <a:lumOff val="50000"/>
                            </a:schemeClr>
                          </a:solidFill>
                          <a:effectLst/>
                        </a:rPr>
                        <a:t>7</a:t>
                      </a:r>
                      <a:endParaRPr lang="en-US" sz="1800" b="0" i="0" u="none" strike="noStrike" dirty="0">
                        <a:solidFill>
                          <a:schemeClr val="tx1">
                            <a:lumMod val="50000"/>
                            <a:lumOff val="50000"/>
                          </a:schemeClr>
                        </a:solidFill>
                        <a:effectLst/>
                        <a:latin typeface="Calibri" panose="020F0502020204030204" pitchFamily="34" charset="0"/>
                      </a:endParaRP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r" fontAlgn="b"/>
                      <a:r>
                        <a:rPr lang="en-US" sz="1800" u="none" strike="noStrike" dirty="0">
                          <a:effectLst/>
                        </a:rPr>
                        <a:t>2.32363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-0.16182</a:t>
                      </a:r>
                      <a:endParaRPr lang="en-US" sz="1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2369885191"/>
              </p:ext>
            </p:extLst>
          </p:nvPr>
        </p:nvGraphicFramePr>
        <p:xfrm>
          <a:off x="3810000" y="2895599"/>
          <a:ext cx="5181600" cy="3946021"/>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4191000" y="2057400"/>
            <a:ext cx="4532209" cy="707886"/>
          </a:xfrm>
          <a:prstGeom prst="rect">
            <a:avLst/>
          </a:prstGeom>
          <a:noFill/>
        </p:spPr>
        <p:txBody>
          <a:bodyPr wrap="square" rtlCol="0">
            <a:spAutoFit/>
          </a:bodyPr>
          <a:lstStyle/>
          <a:p>
            <a:r>
              <a:rPr lang="en-US" sz="2000" dirty="0">
                <a:cs typeface="Times New Roman" pitchFamily="18" charset="0"/>
              </a:rPr>
              <a:t>Using the scatter plot tool, </a:t>
            </a:r>
            <a:r>
              <a:rPr lang="en-US" sz="2000" dirty="0" smtClean="0">
                <a:cs typeface="Times New Roman" pitchFamily="18" charset="0"/>
              </a:rPr>
              <a:t>we </a:t>
            </a:r>
            <a:r>
              <a:rPr lang="en-US" sz="2000" dirty="0">
                <a:cs typeface="Times New Roman" pitchFamily="18" charset="0"/>
              </a:rPr>
              <a:t>display both the exact and approx. </a:t>
            </a:r>
            <a:r>
              <a:rPr lang="en-US" sz="2000" dirty="0" err="1">
                <a:cs typeface="Times New Roman" pitchFamily="18" charset="0"/>
              </a:rPr>
              <a:t>sol’ns</a:t>
            </a:r>
            <a:r>
              <a:rPr lang="en-US" sz="2000" dirty="0" smtClean="0">
                <a:cs typeface="Times New Roman" pitchFamily="18" charset="0"/>
              </a:rPr>
              <a:t>:</a:t>
            </a:r>
            <a:endParaRPr lang="en-US" sz="2000" dirty="0">
              <a:cs typeface="Times New Roman" pitchFamily="18" charset="0"/>
            </a:endParaRPr>
          </a:p>
        </p:txBody>
      </p:sp>
      <p:graphicFrame>
        <p:nvGraphicFramePr>
          <p:cNvPr id="8" name="Object 1024"/>
          <p:cNvGraphicFramePr>
            <a:graphicFrameLocks noChangeAspect="1"/>
          </p:cNvGraphicFramePr>
          <p:nvPr>
            <p:extLst>
              <p:ext uri="{D42A27DB-BD31-4B8C-83A1-F6EECF244321}">
                <p14:modId xmlns:p14="http://schemas.microsoft.com/office/powerpoint/2010/main" val="487141014"/>
              </p:ext>
            </p:extLst>
          </p:nvPr>
        </p:nvGraphicFramePr>
        <p:xfrm>
          <a:off x="192088" y="776288"/>
          <a:ext cx="3009900" cy="365125"/>
        </p:xfrm>
        <a:graphic>
          <a:graphicData uri="http://schemas.openxmlformats.org/presentationml/2006/ole">
            <mc:AlternateContent xmlns:mc="http://schemas.openxmlformats.org/markup-compatibility/2006">
              <mc:Choice xmlns:v="urn:schemas-microsoft-com:vml" Requires="v">
                <p:oleObj spid="_x0000_s17451" name="Equation" r:id="rId6" imgW="1676160" imgH="203040" progId="Equation.DSMT4">
                  <p:embed/>
                </p:oleObj>
              </mc:Choice>
              <mc:Fallback>
                <p:oleObj name="Equation" r:id="rId6" imgW="1676160" imgH="203040" progId="Equation.DSMT4">
                  <p:embed/>
                  <p:pic>
                    <p:nvPicPr>
                      <p:cNvPr id="0" name=""/>
                      <p:cNvPicPr>
                        <a:picLocks noChangeAspect="1" noChangeArrowheads="1"/>
                      </p:cNvPicPr>
                      <p:nvPr/>
                    </p:nvPicPr>
                    <p:blipFill>
                      <a:blip r:embed="rId7"/>
                      <a:srcRect/>
                      <a:stretch>
                        <a:fillRect/>
                      </a:stretch>
                    </p:blipFill>
                    <p:spPr bwMode="auto">
                      <a:xfrm>
                        <a:off x="192088" y="776288"/>
                        <a:ext cx="300990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
          <p:cNvGraphicFramePr>
            <a:graphicFrameLocks noChangeAspect="1"/>
          </p:cNvGraphicFramePr>
          <p:nvPr>
            <p:extLst>
              <p:ext uri="{D42A27DB-BD31-4B8C-83A1-F6EECF244321}">
                <p14:modId xmlns:p14="http://schemas.microsoft.com/office/powerpoint/2010/main" val="3156746532"/>
              </p:ext>
            </p:extLst>
          </p:nvPr>
        </p:nvGraphicFramePr>
        <p:xfrm>
          <a:off x="3244850" y="1546225"/>
          <a:ext cx="4705350" cy="433388"/>
        </p:xfrm>
        <a:graphic>
          <a:graphicData uri="http://schemas.openxmlformats.org/presentationml/2006/ole">
            <mc:AlternateContent xmlns:mc="http://schemas.openxmlformats.org/markup-compatibility/2006">
              <mc:Choice xmlns:v="urn:schemas-microsoft-com:vml" Requires="v">
                <p:oleObj spid="_x0000_s17452" name="Equation" r:id="rId8" imgW="2476440" imgH="228600" progId="Equation.DSMT4">
                  <p:embed/>
                </p:oleObj>
              </mc:Choice>
              <mc:Fallback>
                <p:oleObj name="Equation" r:id="rId8" imgW="2476440" imgH="228600" progId="Equation.DSMT4">
                  <p:embed/>
                  <p:pic>
                    <p:nvPicPr>
                      <p:cNvPr id="0" name=""/>
                      <p:cNvPicPr>
                        <a:picLocks noChangeAspect="1" noChangeArrowheads="1"/>
                      </p:cNvPicPr>
                      <p:nvPr/>
                    </p:nvPicPr>
                    <p:blipFill>
                      <a:blip r:embed="rId9"/>
                      <a:srcRect/>
                      <a:stretch>
                        <a:fillRect/>
                      </a:stretch>
                    </p:blipFill>
                    <p:spPr bwMode="auto">
                      <a:xfrm>
                        <a:off x="3244850" y="1546225"/>
                        <a:ext cx="470535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70520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0"/>
            <a:ext cx="9144000" cy="1143000"/>
          </a:xfrm>
        </p:spPr>
        <p:txBody>
          <a:bodyPr>
            <a:normAutofit fontScale="90000"/>
          </a:bodyPr>
          <a:lstStyle/>
          <a:p>
            <a:r>
              <a:rPr lang="en-US" sz="3200" b="1" smtClean="0">
                <a:solidFill>
                  <a:srgbClr val="2125D7"/>
                </a:solidFill>
                <a:latin typeface="Times New Roman" pitchFamily="18" charset="0"/>
                <a:cs typeface="Times New Roman" pitchFamily="18" charset="0"/>
              </a:rPr>
              <a:t>Example 1 </a:t>
            </a:r>
            <a:r>
              <a:rPr lang="en-US" sz="2400" b="1" smtClean="0">
                <a:solidFill>
                  <a:srgbClr val="2125D7"/>
                </a:solidFill>
                <a:latin typeface="Times New Roman" pitchFamily="18" charset="0"/>
                <a:cs typeface="Times New Roman" pitchFamily="18" charset="0"/>
              </a:rPr>
              <a:t>(6 of 7):  </a:t>
            </a:r>
            <a:r>
              <a:rPr lang="en-US" sz="3200" b="1" smtClean="0">
                <a:solidFill>
                  <a:srgbClr val="2125D7"/>
                </a:solidFill>
                <a:latin typeface="Times New Roman" pitchFamily="18" charset="0"/>
                <a:cs typeface="Times New Roman" pitchFamily="18" charset="0"/>
              </a:rPr>
              <a:t>Euler’s Method</a:t>
            </a:r>
            <a:r>
              <a:rPr lang="en-US" sz="3600" b="1" smtClean="0">
                <a:solidFill>
                  <a:srgbClr val="2125D7"/>
                </a:solidFill>
                <a:latin typeface="Times New Roman" pitchFamily="18" charset="0"/>
                <a:cs typeface="Times New Roman" pitchFamily="18" charset="0"/>
              </a:rPr>
              <a:t> using MATLAB</a:t>
            </a:r>
            <a:endParaRPr lang="en-US" sz="2400" b="1" dirty="0" smtClean="0">
              <a:solidFill>
                <a:srgbClr val="2125D7"/>
              </a:solidFill>
              <a:latin typeface="Times New Roman" pitchFamily="18" charset="0"/>
              <a:cs typeface="Times New Roman" pitchFamily="18" charset="0"/>
            </a:endParaRPr>
          </a:p>
        </p:txBody>
      </p:sp>
      <p:graphicFrame>
        <p:nvGraphicFramePr>
          <p:cNvPr id="7171" name="Object 1"/>
          <p:cNvGraphicFramePr>
            <a:graphicFrameLocks noChangeAspect="1"/>
          </p:cNvGraphicFramePr>
          <p:nvPr>
            <p:extLst>
              <p:ext uri="{D42A27DB-BD31-4B8C-83A1-F6EECF244321}">
                <p14:modId xmlns:p14="http://schemas.microsoft.com/office/powerpoint/2010/main" val="3071007654"/>
              </p:ext>
            </p:extLst>
          </p:nvPr>
        </p:nvGraphicFramePr>
        <p:xfrm>
          <a:off x="152400" y="832829"/>
          <a:ext cx="3330576" cy="747712"/>
        </p:xfrm>
        <a:graphic>
          <a:graphicData uri="http://schemas.openxmlformats.org/presentationml/2006/ole">
            <mc:AlternateContent xmlns:mc="http://schemas.openxmlformats.org/markup-compatibility/2006">
              <mc:Choice xmlns:v="urn:schemas-microsoft-com:vml" Requires="v">
                <p:oleObj spid="_x0000_s18457" name="Equation" r:id="rId3" imgW="1752480" imgH="393480" progId="Equation.DSMT4">
                  <p:embed/>
                </p:oleObj>
              </mc:Choice>
              <mc:Fallback>
                <p:oleObj name="Equation" r:id="rId3" imgW="1752480" imgH="393480" progId="Equation.DSMT4">
                  <p:embed/>
                  <p:pic>
                    <p:nvPicPr>
                      <p:cNvPr id="0" name=""/>
                      <p:cNvPicPr>
                        <a:picLocks noChangeAspect="1" noChangeArrowheads="1"/>
                      </p:cNvPicPr>
                      <p:nvPr/>
                    </p:nvPicPr>
                    <p:blipFill>
                      <a:blip r:embed="rId4"/>
                      <a:srcRect/>
                      <a:stretch>
                        <a:fillRect/>
                      </a:stretch>
                    </p:blipFill>
                    <p:spPr bwMode="auto">
                      <a:xfrm>
                        <a:off x="152400" y="832829"/>
                        <a:ext cx="3330576" cy="747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p:cNvPicPr>
            <a:picLocks noChangeAspect="1"/>
          </p:cNvPicPr>
          <p:nvPr/>
        </p:nvPicPr>
        <p:blipFill rotWithShape="1">
          <a:blip r:embed="rId5"/>
          <a:srcRect l="7485" t="4275" r="8041" b="4536"/>
          <a:stretch/>
        </p:blipFill>
        <p:spPr>
          <a:xfrm>
            <a:off x="2971800" y="1423204"/>
            <a:ext cx="5943600" cy="5434796"/>
          </a:xfrm>
          <a:prstGeom prst="rect">
            <a:avLst/>
          </a:prstGeom>
        </p:spPr>
      </p:pic>
      <p:sp>
        <p:nvSpPr>
          <p:cNvPr id="7173" name="Rectangle 3"/>
          <p:cNvSpPr>
            <a:spLocks noGrp="1" noChangeArrowheads="1"/>
          </p:cNvSpPr>
          <p:nvPr>
            <p:ph type="body" sz="half" idx="1"/>
          </p:nvPr>
        </p:nvSpPr>
        <p:spPr>
          <a:xfrm>
            <a:off x="0" y="1975829"/>
            <a:ext cx="3276600" cy="4183857"/>
          </a:xfrm>
        </p:spPr>
        <p:txBody>
          <a:bodyPr>
            <a:normAutofit lnSpcReduction="10000"/>
          </a:bodyPr>
          <a:lstStyle/>
          <a:p>
            <a:pPr marL="0" indent="0">
              <a:buNone/>
            </a:pPr>
            <a:r>
              <a:rPr lang="en-US" sz="1600" dirty="0"/>
              <a:t>t=0;</a:t>
            </a:r>
          </a:p>
          <a:p>
            <a:pPr marL="0" indent="0">
              <a:buNone/>
            </a:pPr>
            <a:r>
              <a:rPr lang="en-US" sz="1600" dirty="0"/>
              <a:t>y=1;</a:t>
            </a:r>
          </a:p>
          <a:p>
            <a:pPr marL="0" indent="0">
              <a:buNone/>
            </a:pPr>
            <a:r>
              <a:rPr lang="en-US" sz="1600" dirty="0" err="1"/>
              <a:t>tvals</a:t>
            </a:r>
            <a:r>
              <a:rPr lang="en-US" sz="1600" dirty="0"/>
              <a:t>=[t];</a:t>
            </a:r>
          </a:p>
          <a:p>
            <a:pPr marL="0" indent="0">
              <a:buNone/>
            </a:pPr>
            <a:r>
              <a:rPr lang="en-US" sz="1600" dirty="0" err="1"/>
              <a:t>yapprox</a:t>
            </a:r>
            <a:r>
              <a:rPr lang="en-US" sz="1600" dirty="0"/>
              <a:t>=[y];</a:t>
            </a:r>
          </a:p>
          <a:p>
            <a:pPr marL="0" indent="0">
              <a:buNone/>
            </a:pPr>
            <a:r>
              <a:rPr lang="en-US" sz="1600" dirty="0"/>
              <a:t>step=.2;</a:t>
            </a:r>
          </a:p>
          <a:p>
            <a:pPr marL="0" indent="0">
              <a:buNone/>
            </a:pPr>
            <a:r>
              <a:rPr lang="en-US" sz="1600" dirty="0"/>
              <a:t>for </a:t>
            </a:r>
            <a:r>
              <a:rPr lang="en-US" sz="1600" dirty="0" err="1"/>
              <a:t>i</a:t>
            </a:r>
            <a:r>
              <a:rPr lang="en-US" sz="1600" dirty="0"/>
              <a:t>=1:5</a:t>
            </a:r>
          </a:p>
          <a:p>
            <a:pPr marL="0" indent="0">
              <a:buNone/>
            </a:pPr>
            <a:r>
              <a:rPr lang="en-US" sz="1600" dirty="0"/>
              <a:t>    </a:t>
            </a:r>
            <a:r>
              <a:rPr lang="en-US" sz="1600" dirty="0" err="1"/>
              <a:t>yprime</a:t>
            </a:r>
            <a:r>
              <a:rPr lang="en-US" sz="1600" dirty="0"/>
              <a:t>=3-2*t-.5*y;</a:t>
            </a:r>
          </a:p>
          <a:p>
            <a:pPr marL="0" indent="0">
              <a:buNone/>
            </a:pPr>
            <a:r>
              <a:rPr lang="en-US" sz="1600" dirty="0"/>
              <a:t>    t=</a:t>
            </a:r>
            <a:r>
              <a:rPr lang="en-US" sz="1600" dirty="0" err="1"/>
              <a:t>t+step</a:t>
            </a:r>
            <a:r>
              <a:rPr lang="en-US" sz="1600" dirty="0"/>
              <a:t>;</a:t>
            </a:r>
          </a:p>
          <a:p>
            <a:pPr marL="0" indent="0">
              <a:buNone/>
            </a:pPr>
            <a:r>
              <a:rPr lang="en-US" sz="1600" dirty="0"/>
              <a:t>    </a:t>
            </a:r>
            <a:r>
              <a:rPr lang="en-US" sz="1600" dirty="0" smtClean="0"/>
              <a:t>y=</a:t>
            </a:r>
            <a:r>
              <a:rPr lang="en-US" sz="1600" dirty="0" err="1" smtClean="0"/>
              <a:t>y+step</a:t>
            </a:r>
            <a:r>
              <a:rPr lang="en-US" sz="1600" dirty="0" smtClean="0"/>
              <a:t>*</a:t>
            </a:r>
            <a:r>
              <a:rPr lang="en-US" sz="1600" dirty="0" err="1" smtClean="0"/>
              <a:t>yprime</a:t>
            </a:r>
            <a:r>
              <a:rPr lang="en-US" sz="1600" dirty="0" smtClean="0"/>
              <a:t>;</a:t>
            </a:r>
            <a:endParaRPr lang="en-US" sz="1600" dirty="0"/>
          </a:p>
          <a:p>
            <a:pPr marL="0" indent="0">
              <a:buNone/>
            </a:pPr>
            <a:r>
              <a:rPr lang="en-US" sz="1600" dirty="0"/>
              <a:t>    </a:t>
            </a:r>
            <a:r>
              <a:rPr lang="en-US" sz="1600" dirty="0" err="1"/>
              <a:t>tvals</a:t>
            </a:r>
            <a:r>
              <a:rPr lang="en-US" sz="1600" dirty="0"/>
              <a:t>=[</a:t>
            </a:r>
            <a:r>
              <a:rPr lang="en-US" sz="1600" dirty="0" err="1"/>
              <a:t>tvals,t</a:t>
            </a:r>
            <a:r>
              <a:rPr lang="en-US" sz="1600" dirty="0"/>
              <a:t>];</a:t>
            </a:r>
          </a:p>
          <a:p>
            <a:pPr marL="0" indent="0">
              <a:buNone/>
            </a:pPr>
            <a:r>
              <a:rPr lang="en-US" sz="1600" dirty="0"/>
              <a:t>    </a:t>
            </a:r>
            <a:r>
              <a:rPr lang="en-US" sz="1600" dirty="0" err="1"/>
              <a:t>yapprox</a:t>
            </a:r>
            <a:r>
              <a:rPr lang="en-US" sz="1600" dirty="0"/>
              <a:t>=[</a:t>
            </a:r>
            <a:r>
              <a:rPr lang="en-US" sz="1600" dirty="0" err="1"/>
              <a:t>yapprox,y</a:t>
            </a:r>
            <a:r>
              <a:rPr lang="en-US" sz="1600" dirty="0"/>
              <a:t>];</a:t>
            </a:r>
          </a:p>
          <a:p>
            <a:pPr marL="0" indent="0">
              <a:buNone/>
            </a:pPr>
            <a:r>
              <a:rPr lang="en-US" sz="1600" dirty="0"/>
              <a:t>end</a:t>
            </a:r>
          </a:p>
          <a:p>
            <a:pPr marL="0" indent="0">
              <a:buNone/>
            </a:pPr>
            <a:r>
              <a:rPr lang="en-US" sz="1600" dirty="0" err="1"/>
              <a:t>yexact</a:t>
            </a:r>
            <a:r>
              <a:rPr lang="en-US" sz="1600" dirty="0"/>
              <a:t>=14-4*tvals-13*</a:t>
            </a:r>
            <a:r>
              <a:rPr lang="en-US" sz="1600" dirty="0" err="1"/>
              <a:t>exp</a:t>
            </a:r>
            <a:r>
              <a:rPr lang="en-US" sz="1600" dirty="0"/>
              <a:t>(-.5*</a:t>
            </a:r>
            <a:r>
              <a:rPr lang="en-US" sz="1600" dirty="0" err="1"/>
              <a:t>tvals</a:t>
            </a:r>
            <a:r>
              <a:rPr lang="en-US" sz="1600" dirty="0"/>
              <a:t>);</a:t>
            </a:r>
          </a:p>
          <a:p>
            <a:pPr marL="0" indent="0">
              <a:buNone/>
            </a:pPr>
            <a:r>
              <a:rPr lang="en-US" sz="1600" dirty="0"/>
              <a:t>plot(</a:t>
            </a:r>
            <a:r>
              <a:rPr lang="en-US" sz="1600" dirty="0" err="1"/>
              <a:t>tvals,yexact,tvals,yapprox</a:t>
            </a:r>
            <a:r>
              <a:rPr lang="en-US" sz="1600" dirty="0"/>
              <a:t>)</a:t>
            </a:r>
          </a:p>
          <a:p>
            <a:pPr marL="0" indent="0">
              <a:buNone/>
            </a:pPr>
            <a:r>
              <a:rPr lang="en-US" sz="1600" dirty="0"/>
              <a:t>legend('exact','</a:t>
            </a:r>
            <a:r>
              <a:rPr lang="en-US" sz="1600" dirty="0" err="1"/>
              <a:t>approx</a:t>
            </a:r>
            <a:r>
              <a:rPr lang="en-US" sz="1600" dirty="0"/>
              <a:t>')</a:t>
            </a:r>
          </a:p>
          <a:p>
            <a:pPr marL="0" indent="0">
              <a:buNone/>
            </a:pPr>
            <a:endParaRPr lang="en-US" sz="1600" dirty="0">
              <a:latin typeface="Times New Roman" pitchFamily="18" charset="0"/>
              <a:cs typeface="Times New Roman" pitchFamily="18" charset="0"/>
            </a:endParaRPr>
          </a:p>
        </p:txBody>
      </p:sp>
      <p:graphicFrame>
        <p:nvGraphicFramePr>
          <p:cNvPr id="6" name="Object 1"/>
          <p:cNvGraphicFramePr>
            <a:graphicFrameLocks noChangeAspect="1"/>
          </p:cNvGraphicFramePr>
          <p:nvPr>
            <p:extLst>
              <p:ext uri="{D42A27DB-BD31-4B8C-83A1-F6EECF244321}">
                <p14:modId xmlns:p14="http://schemas.microsoft.com/office/powerpoint/2010/main" val="2117873350"/>
              </p:ext>
            </p:extLst>
          </p:nvPr>
        </p:nvGraphicFramePr>
        <p:xfrm>
          <a:off x="3886200" y="989816"/>
          <a:ext cx="4705350" cy="433388"/>
        </p:xfrm>
        <a:graphic>
          <a:graphicData uri="http://schemas.openxmlformats.org/presentationml/2006/ole">
            <mc:AlternateContent xmlns:mc="http://schemas.openxmlformats.org/markup-compatibility/2006">
              <mc:Choice xmlns:v="urn:schemas-microsoft-com:vml" Requires="v">
                <p:oleObj spid="_x0000_s18458" name="Equation" r:id="rId6" imgW="2476440" imgH="228600" progId="Equation.DSMT4">
                  <p:embed/>
                </p:oleObj>
              </mc:Choice>
              <mc:Fallback>
                <p:oleObj name="Equation" r:id="rId6" imgW="2476440" imgH="228600" progId="Equation.DSMT4">
                  <p:embed/>
                  <p:pic>
                    <p:nvPicPr>
                      <p:cNvPr id="0" name=""/>
                      <p:cNvPicPr>
                        <a:picLocks noChangeAspect="1" noChangeArrowheads="1"/>
                      </p:cNvPicPr>
                      <p:nvPr/>
                    </p:nvPicPr>
                    <p:blipFill>
                      <a:blip r:embed="rId7"/>
                      <a:srcRect/>
                      <a:stretch>
                        <a:fillRect/>
                      </a:stretch>
                    </p:blipFill>
                    <p:spPr bwMode="auto">
                      <a:xfrm>
                        <a:off x="3886200" y="989816"/>
                        <a:ext cx="470535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6870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0"/>
            <a:ext cx="9144000" cy="1143000"/>
          </a:xfrm>
        </p:spPr>
        <p:txBody>
          <a:bodyPr>
            <a:normAutofit/>
          </a:bodyPr>
          <a:lstStyle/>
          <a:p>
            <a:r>
              <a:rPr lang="en-US" sz="3200" b="1" dirty="0" smtClean="0">
                <a:solidFill>
                  <a:srgbClr val="2125D7"/>
                </a:solidFill>
                <a:latin typeface="Times New Roman" pitchFamily="18" charset="0"/>
                <a:cs typeface="Times New Roman" pitchFamily="18" charset="0"/>
              </a:rPr>
              <a:t>Example 1 </a:t>
            </a:r>
            <a:r>
              <a:rPr lang="en-US" sz="2400" b="1" dirty="0" smtClean="0">
                <a:solidFill>
                  <a:srgbClr val="2125D7"/>
                </a:solidFill>
                <a:latin typeface="Times New Roman" pitchFamily="18" charset="0"/>
                <a:cs typeface="Times New Roman" pitchFamily="18" charset="0"/>
              </a:rPr>
              <a:t>(7 </a:t>
            </a:r>
            <a:r>
              <a:rPr lang="en-US" sz="2400" b="1" dirty="0">
                <a:solidFill>
                  <a:srgbClr val="2125D7"/>
                </a:solidFill>
                <a:latin typeface="Times New Roman" pitchFamily="18" charset="0"/>
                <a:cs typeface="Times New Roman" pitchFamily="18" charset="0"/>
              </a:rPr>
              <a:t>of 7):  </a:t>
            </a:r>
            <a:r>
              <a:rPr lang="en-US" sz="3200" b="1" dirty="0" smtClean="0">
                <a:solidFill>
                  <a:srgbClr val="2125D7"/>
                </a:solidFill>
                <a:latin typeface="Times New Roman" pitchFamily="18" charset="0"/>
                <a:cs typeface="Times New Roman" pitchFamily="18" charset="0"/>
              </a:rPr>
              <a:t>Euler’s Method</a:t>
            </a:r>
            <a:r>
              <a:rPr lang="en-US" sz="3600" b="1" dirty="0" smtClean="0">
                <a:solidFill>
                  <a:srgbClr val="2125D7"/>
                </a:solidFill>
                <a:latin typeface="Times New Roman" pitchFamily="18" charset="0"/>
                <a:cs typeface="Times New Roman" pitchFamily="18" charset="0"/>
              </a:rPr>
              <a:t> using TI-84</a:t>
            </a:r>
            <a:endParaRPr lang="en-US" sz="2400" b="1" dirty="0" smtClean="0">
              <a:solidFill>
                <a:srgbClr val="2125D7"/>
              </a:solidFill>
              <a:latin typeface="Times New Roman" pitchFamily="18" charset="0"/>
              <a:cs typeface="Times New Roman" pitchFamily="18" charset="0"/>
            </a:endParaRPr>
          </a:p>
        </p:txBody>
      </p:sp>
      <p:graphicFrame>
        <p:nvGraphicFramePr>
          <p:cNvPr id="7171" name="Object 1"/>
          <p:cNvGraphicFramePr>
            <a:graphicFrameLocks noChangeAspect="1"/>
          </p:cNvGraphicFramePr>
          <p:nvPr>
            <p:extLst>
              <p:ext uri="{D42A27DB-BD31-4B8C-83A1-F6EECF244321}">
                <p14:modId xmlns:p14="http://schemas.microsoft.com/office/powerpoint/2010/main" val="980543317"/>
              </p:ext>
            </p:extLst>
          </p:nvPr>
        </p:nvGraphicFramePr>
        <p:xfrm>
          <a:off x="431800" y="838200"/>
          <a:ext cx="3957638" cy="1204913"/>
        </p:xfrm>
        <a:graphic>
          <a:graphicData uri="http://schemas.openxmlformats.org/presentationml/2006/ole">
            <mc:AlternateContent xmlns:mc="http://schemas.openxmlformats.org/markup-compatibility/2006">
              <mc:Choice xmlns:v="urn:schemas-microsoft-com:vml" Requires="v">
                <p:oleObj spid="_x0000_s21518" name="Equation" r:id="rId3" imgW="2082600" imgH="634680" progId="Equation.DSMT4">
                  <p:embed/>
                </p:oleObj>
              </mc:Choice>
              <mc:Fallback>
                <p:oleObj name="Equation" r:id="rId3" imgW="2082600" imgH="634680" progId="Equation.DSMT4">
                  <p:embed/>
                  <p:pic>
                    <p:nvPicPr>
                      <p:cNvPr id="0" name=""/>
                      <p:cNvPicPr>
                        <a:picLocks noChangeAspect="1" noChangeArrowheads="1"/>
                      </p:cNvPicPr>
                      <p:nvPr/>
                    </p:nvPicPr>
                    <p:blipFill>
                      <a:blip r:embed="rId4"/>
                      <a:srcRect/>
                      <a:stretch>
                        <a:fillRect/>
                      </a:stretch>
                    </p:blipFill>
                    <p:spPr bwMode="auto">
                      <a:xfrm>
                        <a:off x="431800" y="838200"/>
                        <a:ext cx="3957638" cy="1204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 Placeholder 1"/>
          <p:cNvSpPr>
            <a:spLocks noGrp="1"/>
          </p:cNvSpPr>
          <p:nvPr>
            <p:ph type="body" sz="half" idx="1"/>
          </p:nvPr>
        </p:nvSpPr>
        <p:spPr>
          <a:xfrm>
            <a:off x="3047" y="2286000"/>
            <a:ext cx="5391281" cy="4419599"/>
          </a:xfrm>
        </p:spPr>
        <p:txBody>
          <a:bodyPr>
            <a:normAutofit fontScale="70000" lnSpcReduction="20000"/>
          </a:bodyPr>
          <a:lstStyle/>
          <a:p>
            <a:pPr marL="514350" indent="-514350">
              <a:buFont typeface="+mj-lt"/>
              <a:buAutoNum type="arabicPeriod"/>
            </a:pPr>
            <a:r>
              <a:rPr lang="en-US" sz="4000" dirty="0" smtClean="0"/>
              <a:t>Set calculator to “</a:t>
            </a:r>
            <a:r>
              <a:rPr lang="en-US" sz="4000" dirty="0" err="1" smtClean="0"/>
              <a:t>seq</a:t>
            </a:r>
            <a:r>
              <a:rPr lang="en-US" sz="4000" dirty="0" smtClean="0"/>
              <a:t>” mode:</a:t>
            </a:r>
          </a:p>
          <a:p>
            <a:pPr marL="0" indent="0">
              <a:buNone/>
            </a:pPr>
            <a:r>
              <a:rPr lang="en-US" dirty="0" smtClean="0"/>
              <a:t>Press “mode” key and use down arrow key </a:t>
            </a:r>
            <a:endParaRPr lang="en-US" dirty="0" smtClean="0"/>
          </a:p>
          <a:p>
            <a:pPr marL="0" indent="0">
              <a:buNone/>
            </a:pPr>
            <a:r>
              <a:rPr lang="en-US" dirty="0" smtClean="0"/>
              <a:t>   to  </a:t>
            </a:r>
            <a:r>
              <a:rPr lang="en-US" dirty="0" smtClean="0"/>
              <a:t>get to “function</a:t>
            </a:r>
            <a:r>
              <a:rPr lang="en-US" dirty="0" smtClean="0"/>
              <a:t>”.</a:t>
            </a:r>
          </a:p>
          <a:p>
            <a:pPr marL="0" indent="0">
              <a:buNone/>
            </a:pPr>
            <a:r>
              <a:rPr lang="en-US" dirty="0" smtClean="0"/>
              <a:t>Press </a:t>
            </a:r>
            <a:r>
              <a:rPr lang="en-US" dirty="0" smtClean="0"/>
              <a:t>left arrow key once to get  to “</a:t>
            </a:r>
            <a:r>
              <a:rPr lang="en-US" dirty="0" err="1" smtClean="0"/>
              <a:t>seq</a:t>
            </a:r>
            <a:r>
              <a:rPr lang="en-US" dirty="0" smtClean="0"/>
              <a:t>”.</a:t>
            </a:r>
          </a:p>
          <a:p>
            <a:pPr marL="0" indent="0">
              <a:buNone/>
            </a:pPr>
            <a:r>
              <a:rPr lang="en-US" dirty="0" smtClean="0"/>
              <a:t>Press </a:t>
            </a:r>
            <a:r>
              <a:rPr lang="en-US" dirty="0" smtClean="0"/>
              <a:t>“enter”.</a:t>
            </a:r>
          </a:p>
          <a:p>
            <a:pPr marL="0" indent="0">
              <a:buNone/>
            </a:pPr>
            <a:r>
              <a:rPr lang="en-US" sz="4000" dirty="0" smtClean="0"/>
              <a:t>2.    Press </a:t>
            </a:r>
            <a:r>
              <a:rPr lang="en-US" sz="4000" dirty="0" smtClean="0"/>
              <a:t>“y=</a:t>
            </a:r>
            <a:r>
              <a:rPr lang="en-US" sz="4000" dirty="0"/>
              <a:t> ”</a:t>
            </a:r>
            <a:r>
              <a:rPr lang="en-US" sz="4000" dirty="0" smtClean="0"/>
              <a:t> key &amp; set:</a:t>
            </a:r>
          </a:p>
          <a:p>
            <a:pPr marL="457200" lvl="1" indent="0">
              <a:buNone/>
            </a:pPr>
            <a:r>
              <a:rPr lang="en-US" i="1" dirty="0" err="1" smtClean="0"/>
              <a:t>n</a:t>
            </a:r>
            <a:r>
              <a:rPr lang="en-US" dirty="0" err="1" smtClean="0"/>
              <a:t>Min</a:t>
            </a:r>
            <a:r>
              <a:rPr lang="en-US" dirty="0" smtClean="0"/>
              <a:t>=0   		[always]</a:t>
            </a:r>
            <a:endParaRPr lang="en-US" dirty="0" smtClean="0"/>
          </a:p>
          <a:p>
            <a:pPr marL="457200" lvl="1" indent="0">
              <a:buNone/>
            </a:pPr>
            <a:r>
              <a:rPr lang="en-US" dirty="0" smtClean="0"/>
              <a:t>u(</a:t>
            </a:r>
            <a:r>
              <a:rPr lang="en-US" i="1" dirty="0" smtClean="0"/>
              <a:t>n</a:t>
            </a:r>
            <a:r>
              <a:rPr lang="en-US" dirty="0" smtClean="0"/>
              <a:t>)=u(</a:t>
            </a:r>
            <a:r>
              <a:rPr lang="en-US" i="1" dirty="0"/>
              <a:t>n </a:t>
            </a:r>
            <a:r>
              <a:rPr lang="en-US" dirty="0"/>
              <a:t>− 1</a:t>
            </a:r>
            <a:r>
              <a:rPr lang="en-US" dirty="0" smtClean="0"/>
              <a:t>)+.2 	[.2 is h]</a:t>
            </a:r>
            <a:endParaRPr lang="en-US" i="1" dirty="0" smtClean="0"/>
          </a:p>
          <a:p>
            <a:pPr marL="457200" lvl="1" indent="0">
              <a:buNone/>
            </a:pPr>
            <a:r>
              <a:rPr lang="en-US" dirty="0" smtClean="0"/>
              <a:t>u(</a:t>
            </a:r>
            <a:r>
              <a:rPr lang="en-US" i="1" dirty="0" err="1" smtClean="0"/>
              <a:t>n</a:t>
            </a:r>
            <a:r>
              <a:rPr lang="en-US" dirty="0" err="1" smtClean="0"/>
              <a:t>Min</a:t>
            </a:r>
            <a:r>
              <a:rPr lang="en-US" dirty="0" smtClean="0"/>
              <a:t>)=</a:t>
            </a:r>
            <a:r>
              <a:rPr lang="en-US" dirty="0"/>
              <a:t>0 </a:t>
            </a:r>
            <a:r>
              <a:rPr lang="en-US" dirty="0" smtClean="0"/>
              <a:t>		[</a:t>
            </a:r>
            <a:r>
              <a:rPr lang="en-US" dirty="0"/>
              <a:t>t</a:t>
            </a:r>
            <a:r>
              <a:rPr lang="en-US" baseline="-25000" dirty="0"/>
              <a:t>0</a:t>
            </a:r>
            <a:r>
              <a:rPr lang="en-US" dirty="0"/>
              <a:t>]</a:t>
            </a:r>
            <a:endParaRPr lang="en-US" dirty="0" smtClean="0"/>
          </a:p>
          <a:p>
            <a:pPr marL="457200" lvl="1" indent="0">
              <a:buNone/>
            </a:pPr>
            <a:r>
              <a:rPr lang="en-US" dirty="0" smtClean="0"/>
              <a:t>v(</a:t>
            </a:r>
            <a:r>
              <a:rPr lang="en-US" i="1" dirty="0" smtClean="0"/>
              <a:t>n</a:t>
            </a:r>
            <a:r>
              <a:rPr lang="en-US" dirty="0" smtClean="0"/>
              <a:t>)=v(</a:t>
            </a:r>
            <a:r>
              <a:rPr lang="en-US" i="1" dirty="0" smtClean="0"/>
              <a:t>n </a:t>
            </a:r>
            <a:r>
              <a:rPr lang="en-US" dirty="0" smtClean="0"/>
              <a:t>− 1)+.2(3 − 2u(</a:t>
            </a:r>
            <a:r>
              <a:rPr lang="en-US" i="1" dirty="0" smtClean="0"/>
              <a:t>n</a:t>
            </a:r>
            <a:r>
              <a:rPr lang="en-US" dirty="0" smtClean="0"/>
              <a:t> </a:t>
            </a:r>
            <a:r>
              <a:rPr lang="en-US" dirty="0"/>
              <a:t>− 1) </a:t>
            </a:r>
            <a:r>
              <a:rPr lang="en-US" dirty="0" smtClean="0"/>
              <a:t>−</a:t>
            </a:r>
            <a:r>
              <a:rPr lang="en-US" dirty="0"/>
              <a:t>.</a:t>
            </a:r>
            <a:r>
              <a:rPr lang="en-US" dirty="0" smtClean="0"/>
              <a:t>5v(</a:t>
            </a:r>
            <a:r>
              <a:rPr lang="en-US" i="1" dirty="0" smtClean="0"/>
              <a:t>n</a:t>
            </a:r>
            <a:r>
              <a:rPr lang="en-US" dirty="0"/>
              <a:t> − 1</a:t>
            </a:r>
            <a:r>
              <a:rPr lang="en-US" dirty="0"/>
              <a:t>)) </a:t>
            </a:r>
            <a:r>
              <a:rPr lang="en-US" dirty="0" smtClean="0"/>
              <a:t>			[.</a:t>
            </a:r>
            <a:r>
              <a:rPr lang="en-US" dirty="0"/>
              <a:t>2 is </a:t>
            </a:r>
            <a:r>
              <a:rPr lang="en-US" dirty="0" smtClean="0"/>
              <a:t>h &amp; 3</a:t>
            </a:r>
            <a:r>
              <a:rPr lang="en-US" dirty="0"/>
              <a:t> − </a:t>
            </a:r>
            <a:r>
              <a:rPr lang="en-US" dirty="0" smtClean="0"/>
              <a:t>2etc. </a:t>
            </a:r>
            <a:r>
              <a:rPr lang="en-US" dirty="0"/>
              <a:t>i</a:t>
            </a:r>
            <a:r>
              <a:rPr lang="en-US" dirty="0" smtClean="0"/>
              <a:t>s f]</a:t>
            </a:r>
            <a:endParaRPr lang="en-US" dirty="0" smtClean="0"/>
          </a:p>
          <a:p>
            <a:pPr marL="457200" lvl="1" indent="0">
              <a:buNone/>
            </a:pPr>
            <a:r>
              <a:rPr lang="en-US" dirty="0" smtClean="0"/>
              <a:t>v(</a:t>
            </a:r>
            <a:r>
              <a:rPr lang="en-US" i="1" dirty="0" err="1" smtClean="0"/>
              <a:t>n</a:t>
            </a:r>
            <a:r>
              <a:rPr lang="en-US" dirty="0" err="1" smtClean="0"/>
              <a:t>Min</a:t>
            </a:r>
            <a:r>
              <a:rPr lang="en-US" dirty="0" smtClean="0"/>
              <a:t>)=</a:t>
            </a:r>
            <a:r>
              <a:rPr lang="en-US" dirty="0"/>
              <a:t>1 </a:t>
            </a:r>
            <a:r>
              <a:rPr lang="en-US" dirty="0" smtClean="0"/>
              <a:t>		[y</a:t>
            </a:r>
            <a:r>
              <a:rPr lang="en-US" baseline="-25000" dirty="0" smtClean="0"/>
              <a:t>0</a:t>
            </a:r>
            <a:r>
              <a:rPr lang="en-US" dirty="0"/>
              <a:t>]</a:t>
            </a:r>
            <a:endParaRPr lang="en-US" dirty="0"/>
          </a:p>
        </p:txBody>
      </p:sp>
      <p:pic>
        <p:nvPicPr>
          <p:cNvPr id="4" name="Picture 3"/>
          <p:cNvPicPr>
            <a:picLocks noChangeAspect="1"/>
          </p:cNvPicPr>
          <p:nvPr/>
        </p:nvPicPr>
        <p:blipFill rotWithShape="1">
          <a:blip r:embed="rId5"/>
          <a:srcRect t="11177" r="43178" b="14207"/>
          <a:stretch/>
        </p:blipFill>
        <p:spPr>
          <a:xfrm>
            <a:off x="5394328" y="3428999"/>
            <a:ext cx="3165690" cy="3124200"/>
          </a:xfrm>
          <a:prstGeom prst="rect">
            <a:avLst/>
          </a:prstGeom>
        </p:spPr>
      </p:pic>
      <p:pic>
        <p:nvPicPr>
          <p:cNvPr id="5" name="Picture 4"/>
          <p:cNvPicPr>
            <a:picLocks noChangeAspect="1"/>
          </p:cNvPicPr>
          <p:nvPr/>
        </p:nvPicPr>
        <p:blipFill rotWithShape="1">
          <a:blip r:embed="rId6"/>
          <a:srcRect t="12384" b="15827"/>
          <a:stretch/>
        </p:blipFill>
        <p:spPr>
          <a:xfrm>
            <a:off x="5030986" y="1114520"/>
            <a:ext cx="4007302" cy="2162079"/>
          </a:xfrm>
          <a:prstGeom prst="rect">
            <a:avLst/>
          </a:prstGeom>
        </p:spPr>
      </p:pic>
    </p:spTree>
    <p:extLst>
      <p:ext uri="{BB962C8B-B14F-4D97-AF65-F5344CB8AC3E}">
        <p14:creationId xmlns:p14="http://schemas.microsoft.com/office/powerpoint/2010/main" val="2699927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p:cNvSpPr>
            <a:spLocks noGrp="1"/>
          </p:cNvSpPr>
          <p:nvPr>
            <p:ph type="title"/>
          </p:nvPr>
        </p:nvSpPr>
        <p:spPr>
          <a:xfrm>
            <a:off x="457200" y="22789"/>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2:  Euler’s Method  </a:t>
            </a:r>
            <a:r>
              <a:rPr lang="en-US" sz="2400" b="1" dirty="0" smtClean="0">
                <a:solidFill>
                  <a:srgbClr val="2125D7"/>
                </a:solidFill>
                <a:latin typeface="Times New Roman" pitchFamily="18" charset="0"/>
                <a:cs typeface="Times New Roman" pitchFamily="18" charset="0"/>
              </a:rPr>
              <a:t>(1 of </a:t>
            </a:r>
            <a:r>
              <a:rPr lang="en-US" sz="2400" b="1" dirty="0" smtClean="0">
                <a:solidFill>
                  <a:srgbClr val="2125D7"/>
                </a:solidFill>
                <a:latin typeface="Times New Roman" pitchFamily="18" charset="0"/>
                <a:cs typeface="Times New Roman" pitchFamily="18" charset="0"/>
              </a:rPr>
              <a:t>6)</a:t>
            </a:r>
            <a:endParaRPr lang="en-US" sz="2400" b="1" dirty="0" smtClean="0">
              <a:latin typeface="Times New Roman" pitchFamily="18" charset="0"/>
              <a:cs typeface="Times New Roman" pitchFamily="18" charset="0"/>
            </a:endParaRPr>
          </a:p>
        </p:txBody>
      </p:sp>
      <p:sp>
        <p:nvSpPr>
          <p:cNvPr id="10245" name="Content Placeholder 2"/>
          <p:cNvSpPr>
            <a:spLocks noGrp="1"/>
          </p:cNvSpPr>
          <p:nvPr>
            <p:ph idx="1"/>
          </p:nvPr>
        </p:nvSpPr>
        <p:spPr>
          <a:xfrm>
            <a:off x="152400" y="1166500"/>
            <a:ext cx="8762999" cy="5081899"/>
          </a:xfrm>
        </p:spPr>
        <p:txBody>
          <a:bodyPr>
            <a:normAutofit/>
          </a:bodyPr>
          <a:lstStyle/>
          <a:p>
            <a:pPr eaLnBrk="1" hangingPunct="1"/>
            <a:r>
              <a:rPr lang="en-US" dirty="0" smtClean="0">
                <a:latin typeface="Times New Roman" pitchFamily="18" charset="0"/>
                <a:cs typeface="Times New Roman" pitchFamily="18" charset="0"/>
              </a:rPr>
              <a:t>For the same initial value problem</a:t>
            </a:r>
          </a:p>
          <a:p>
            <a:pPr eaLnBrk="1" hangingPunct="1">
              <a:buFontTx/>
              <a:buNone/>
            </a:pPr>
            <a:endParaRPr lang="en-US" dirty="0" smtClean="0">
              <a:latin typeface="Times New Roman" pitchFamily="18" charset="0"/>
              <a:cs typeface="Times New Roman" pitchFamily="18" charset="0"/>
            </a:endParaRPr>
          </a:p>
          <a:p>
            <a:pPr eaLnBrk="1" hangingPunct="1">
              <a:buFontTx/>
              <a:buNone/>
            </a:pPr>
            <a:r>
              <a:rPr lang="en-US" dirty="0" smtClean="0">
                <a:latin typeface="Times New Roman" pitchFamily="18" charset="0"/>
                <a:cs typeface="Times New Roman" pitchFamily="18" charset="0"/>
              </a:rPr>
              <a:t>	let’s use Euler’s method</a:t>
            </a:r>
          </a:p>
          <a:p>
            <a:pPr eaLnBrk="1" hangingPunct="1">
              <a:buFontTx/>
              <a:buNone/>
            </a:pPr>
            <a:endParaRPr lang="en-US" dirty="0">
              <a:latin typeface="Times New Roman" pitchFamily="18" charset="0"/>
              <a:cs typeface="Times New Roman" pitchFamily="18" charset="0"/>
            </a:endParaRPr>
          </a:p>
          <a:p>
            <a:pPr eaLnBrk="1" hangingPunct="1">
              <a:buFontTx/>
              <a:buNone/>
            </a:pPr>
            <a:r>
              <a:rPr lang="en-US" dirty="0" smtClean="0">
                <a:latin typeface="Times New Roman" pitchFamily="18" charset="0"/>
                <a:cs typeface="Times New Roman" pitchFamily="18" charset="0"/>
              </a:rPr>
              <a:t>with various step sizes to approximate the solution at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1.0, 2.0, 3.0, 4.0, &amp; 5.0 and compare our results to the exact </a:t>
            </a:r>
            <a:r>
              <a:rPr lang="en-US" dirty="0" err="1" smtClean="0">
                <a:latin typeface="Times New Roman" pitchFamily="18" charset="0"/>
                <a:cs typeface="Times New Roman" pitchFamily="18" charset="0"/>
              </a:rPr>
              <a:t>sol’n</a:t>
            </a:r>
            <a:endParaRPr lang="en-US" dirty="0" smtClean="0">
              <a:latin typeface="Times New Roman" pitchFamily="18" charset="0"/>
              <a:cs typeface="Times New Roman" pitchFamily="18" charset="0"/>
            </a:endParaRPr>
          </a:p>
          <a:p>
            <a:pPr eaLnBrk="1" hangingPunct="1">
              <a:buFontTx/>
              <a:buNone/>
            </a:pPr>
            <a:endParaRPr lang="en-US" dirty="0" smtClean="0">
              <a:latin typeface="Times New Roman" pitchFamily="18" charset="0"/>
              <a:cs typeface="Times New Roman" pitchFamily="18" charset="0"/>
            </a:endParaRPr>
          </a:p>
          <a:p>
            <a:pPr eaLnBrk="1" hangingPunct="1">
              <a:buFontTx/>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(See Excel file in </a:t>
            </a:r>
            <a:r>
              <a:rPr lang="en-US" dirty="0" err="1" smtClean="0">
                <a:latin typeface="Times New Roman" pitchFamily="18" charset="0"/>
                <a:cs typeface="Times New Roman" pitchFamily="18" charset="0"/>
              </a:rPr>
              <a:t>openlab</a:t>
            </a:r>
            <a:r>
              <a:rPr lang="en-US" dirty="0" smtClean="0">
                <a:latin typeface="Times New Roman" pitchFamily="18" charset="0"/>
                <a:cs typeface="Times New Roman" pitchFamily="18" charset="0"/>
              </a:rPr>
              <a:t>.)</a:t>
            </a:r>
          </a:p>
          <a:p>
            <a:pPr eaLnBrk="1" hangingPunct="1">
              <a:buFontTx/>
              <a:buNone/>
            </a:pPr>
            <a:endParaRPr lang="en-US" sz="2800" dirty="0" smtClean="0">
              <a:latin typeface="Times New Roman" pitchFamily="18" charset="0"/>
              <a:cs typeface="Times New Roman" pitchFamily="18" charset="0"/>
            </a:endParaRPr>
          </a:p>
        </p:txBody>
      </p:sp>
      <p:graphicFrame>
        <p:nvGraphicFramePr>
          <p:cNvPr id="10242" name="Object 3"/>
          <p:cNvGraphicFramePr>
            <a:graphicFrameLocks noChangeAspect="1"/>
          </p:cNvGraphicFramePr>
          <p:nvPr>
            <p:extLst>
              <p:ext uri="{D42A27DB-BD31-4B8C-83A1-F6EECF244321}">
                <p14:modId xmlns:p14="http://schemas.microsoft.com/office/powerpoint/2010/main" val="2007693615"/>
              </p:ext>
            </p:extLst>
          </p:nvPr>
        </p:nvGraphicFramePr>
        <p:xfrm>
          <a:off x="2751137" y="1685612"/>
          <a:ext cx="3555221" cy="828987"/>
        </p:xfrm>
        <a:graphic>
          <a:graphicData uri="http://schemas.openxmlformats.org/presentationml/2006/ole">
            <mc:AlternateContent xmlns:mc="http://schemas.openxmlformats.org/markup-compatibility/2006">
              <mc:Choice xmlns:v="urn:schemas-microsoft-com:vml" Requires="v">
                <p:oleObj spid="_x0000_s10306" name="Equation" r:id="rId3" imgW="1688760" imgH="393480" progId="Equation.3">
                  <p:embed/>
                </p:oleObj>
              </mc:Choice>
              <mc:Fallback>
                <p:oleObj name="Equation" r:id="rId3" imgW="1688760" imgH="393480" progId="Equation.3">
                  <p:embed/>
                  <p:pic>
                    <p:nvPicPr>
                      <p:cNvPr id="0" name="Object 3"/>
                      <p:cNvPicPr>
                        <a:picLocks noChangeAspect="1" noChangeArrowheads="1"/>
                      </p:cNvPicPr>
                      <p:nvPr/>
                    </p:nvPicPr>
                    <p:blipFill>
                      <a:blip r:embed="rId4"/>
                      <a:srcRect/>
                      <a:stretch>
                        <a:fillRect/>
                      </a:stretch>
                    </p:blipFill>
                    <p:spPr bwMode="auto">
                      <a:xfrm>
                        <a:off x="2751137" y="1685612"/>
                        <a:ext cx="3555221" cy="828987"/>
                      </a:xfrm>
                      <a:prstGeom prst="rect">
                        <a:avLst/>
                      </a:prstGeom>
                      <a:noFill/>
                      <a:ln>
                        <a:noFill/>
                      </a:ln>
                      <a:effectLst/>
                      <a:extLst/>
                    </p:spPr>
                  </p:pic>
                </p:oleObj>
              </mc:Fallback>
            </mc:AlternateContent>
          </a:graphicData>
        </a:graphic>
      </p:graphicFrame>
      <p:graphicFrame>
        <p:nvGraphicFramePr>
          <p:cNvPr id="10243" name="Object 4"/>
          <p:cNvGraphicFramePr>
            <a:graphicFrameLocks noChangeAspect="1"/>
          </p:cNvGraphicFramePr>
          <p:nvPr>
            <p:extLst>
              <p:ext uri="{D42A27DB-BD31-4B8C-83A1-F6EECF244321}">
                <p14:modId xmlns:p14="http://schemas.microsoft.com/office/powerpoint/2010/main" val="3742584411"/>
              </p:ext>
            </p:extLst>
          </p:nvPr>
        </p:nvGraphicFramePr>
        <p:xfrm>
          <a:off x="2362200" y="5029200"/>
          <a:ext cx="3505200" cy="549275"/>
        </p:xfrm>
        <a:graphic>
          <a:graphicData uri="http://schemas.openxmlformats.org/presentationml/2006/ole">
            <mc:AlternateContent xmlns:mc="http://schemas.openxmlformats.org/markup-compatibility/2006">
              <mc:Choice xmlns:v="urn:schemas-microsoft-com:vml" Requires="v">
                <p:oleObj spid="_x0000_s10307" name="Equation" r:id="rId5" imgW="1295280" imgH="203040" progId="Equation.3">
                  <p:embed/>
                </p:oleObj>
              </mc:Choice>
              <mc:Fallback>
                <p:oleObj name="Equation" r:id="rId5" imgW="1295280" imgH="20304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5029200"/>
                        <a:ext cx="3505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1"/>
          <p:cNvGraphicFramePr>
            <a:graphicFrameLocks noChangeAspect="1"/>
          </p:cNvGraphicFramePr>
          <p:nvPr>
            <p:extLst>
              <p:ext uri="{D42A27DB-BD31-4B8C-83A1-F6EECF244321}">
                <p14:modId xmlns:p14="http://schemas.microsoft.com/office/powerpoint/2010/main" val="2891907295"/>
              </p:ext>
            </p:extLst>
          </p:nvPr>
        </p:nvGraphicFramePr>
        <p:xfrm>
          <a:off x="1676400" y="2895600"/>
          <a:ext cx="5100847" cy="558800"/>
        </p:xfrm>
        <a:graphic>
          <a:graphicData uri="http://schemas.openxmlformats.org/presentationml/2006/ole">
            <mc:AlternateContent xmlns:mc="http://schemas.openxmlformats.org/markup-compatibility/2006">
              <mc:Choice xmlns:v="urn:schemas-microsoft-com:vml" Requires="v">
                <p:oleObj spid="_x0000_s10308" name="Equation" r:id="rId7" imgW="2082600" imgH="228600" progId="Equation.DSMT4">
                  <p:embed/>
                </p:oleObj>
              </mc:Choice>
              <mc:Fallback>
                <p:oleObj name="Equation" r:id="rId7" imgW="2082600" imgH="228600" progId="Equation.DSMT4">
                  <p:embed/>
                  <p:pic>
                    <p:nvPicPr>
                      <p:cNvPr id="0" name=""/>
                      <p:cNvPicPr>
                        <a:picLocks noChangeAspect="1" noChangeArrowheads="1"/>
                      </p:cNvPicPr>
                      <p:nvPr/>
                    </p:nvPicPr>
                    <p:blipFill>
                      <a:blip r:embed="rId8"/>
                      <a:srcRect/>
                      <a:stretch>
                        <a:fillRect/>
                      </a:stretch>
                    </p:blipFill>
                    <p:spPr bwMode="auto">
                      <a:xfrm>
                        <a:off x="1676400" y="2895600"/>
                        <a:ext cx="5100847" cy="5588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2:  Euler’s Method  </a:t>
            </a:r>
            <a:r>
              <a:rPr lang="en-US" sz="2400" b="1" dirty="0" smtClean="0">
                <a:solidFill>
                  <a:srgbClr val="2125D7"/>
                </a:solidFill>
                <a:latin typeface="Times New Roman" pitchFamily="18" charset="0"/>
                <a:cs typeface="Times New Roman" pitchFamily="18" charset="0"/>
              </a:rPr>
              <a:t>(2 of </a:t>
            </a:r>
            <a:r>
              <a:rPr lang="en-US" sz="2400" b="1" dirty="0" smtClean="0">
                <a:solidFill>
                  <a:srgbClr val="2125D7"/>
                </a:solidFill>
                <a:latin typeface="Times New Roman" pitchFamily="18" charset="0"/>
                <a:cs typeface="Times New Roman" pitchFamily="18" charset="0"/>
              </a:rPr>
              <a:t>6)</a:t>
            </a:r>
            <a:endParaRPr lang="en-US" sz="2400" b="1" dirty="0" smtClean="0">
              <a:latin typeface="Times New Roman" pitchFamily="18" charset="0"/>
              <a:cs typeface="Times New Roman" pitchFamily="18" charset="0"/>
            </a:endParaRPr>
          </a:p>
        </p:txBody>
      </p:sp>
      <p:sp>
        <p:nvSpPr>
          <p:cNvPr id="19459" name="Content Placeholder 2"/>
          <p:cNvSpPr>
            <a:spLocks noGrp="1"/>
          </p:cNvSpPr>
          <p:nvPr>
            <p:ph idx="1"/>
          </p:nvPr>
        </p:nvSpPr>
        <p:spPr>
          <a:xfrm>
            <a:off x="0" y="990600"/>
            <a:ext cx="9144000" cy="838200"/>
          </a:xfrm>
        </p:spPr>
        <p:txBody>
          <a:bodyPr>
            <a:normAutofit/>
          </a:bodyPr>
          <a:lstStyle/>
          <a:p>
            <a:pPr eaLnBrk="1" hangingPunct="1"/>
            <a:r>
              <a:rPr lang="en-US" sz="2400" dirty="0" smtClean="0">
                <a:latin typeface="Times New Roman" pitchFamily="18" charset="0"/>
                <a:cs typeface="Times New Roman" pitchFamily="18" charset="0"/>
              </a:rPr>
              <a:t>Comparison of exact </a:t>
            </a:r>
            <a:r>
              <a:rPr lang="en-US" sz="2400" dirty="0" err="1" smtClean="0">
                <a:latin typeface="Times New Roman" pitchFamily="18" charset="0"/>
                <a:cs typeface="Times New Roman" pitchFamily="18" charset="0"/>
              </a:rPr>
              <a:t>sol’n</a:t>
            </a:r>
            <a:r>
              <a:rPr lang="en-US" sz="2400" dirty="0" smtClean="0">
                <a:latin typeface="Times New Roman" pitchFamily="18" charset="0"/>
                <a:cs typeface="Times New Roman" pitchFamily="18" charset="0"/>
              </a:rPr>
              <a:t> with Euler’s Method for h = 0.1, 0.05, 0.25, 0.01:</a:t>
            </a:r>
          </a:p>
        </p:txBody>
      </p:sp>
      <p:graphicFrame>
        <p:nvGraphicFramePr>
          <p:cNvPr id="10" name="Table 9"/>
          <p:cNvGraphicFramePr>
            <a:graphicFrameLocks noGrp="1"/>
          </p:cNvGraphicFramePr>
          <p:nvPr>
            <p:extLst>
              <p:ext uri="{D42A27DB-BD31-4B8C-83A1-F6EECF244321}">
                <p14:modId xmlns:p14="http://schemas.microsoft.com/office/powerpoint/2010/main" val="495706897"/>
              </p:ext>
            </p:extLst>
          </p:nvPr>
        </p:nvGraphicFramePr>
        <p:xfrm>
          <a:off x="1905000" y="1449435"/>
          <a:ext cx="6781800" cy="3122616"/>
        </p:xfrm>
        <a:graphic>
          <a:graphicData uri="http://schemas.openxmlformats.org/drawingml/2006/table">
            <a:tbl>
              <a:tblPr/>
              <a:tblGrid>
                <a:gridCol w="857250"/>
                <a:gridCol w="982663"/>
                <a:gridCol w="1208087"/>
                <a:gridCol w="1143000"/>
                <a:gridCol w="1295400"/>
                <a:gridCol w="1295400"/>
              </a:tblGrid>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Times New Roman" pitchFamily="18" charset="0"/>
                        </a:rPr>
                        <a:t>Exact  y</a:t>
                      </a:r>
                      <a:endPar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h = 0.1</a:t>
                      </a:r>
                      <a:endPar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Times New Roman" pitchFamily="18" charset="0"/>
                        </a:rPr>
                        <a:t>h = 0.05</a:t>
                      </a:r>
                      <a:endPar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h = 0.025</a:t>
                      </a:r>
                      <a:endPar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h = 0.01</a:t>
                      </a:r>
                      <a:endPar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1.0000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1.0000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1.0000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Times New Roman" pitchFamily="18" charset="0"/>
                        </a:rPr>
                        <a:t>1.0000</a:t>
                      </a: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1.0000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2.1151</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2.2164</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2.1651</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2.1399</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2.1250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1.2176</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1.3397</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1.2780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1.2476</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1.2295</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-0.9007</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-0.7903</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-0.8459</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-0.8734</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-0.8898</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-3.7594</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Times New Roman" pitchFamily="18" charset="0"/>
                        </a:rPr>
                        <a:t>-3.6707</a:t>
                      </a: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-3.7152</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-3.7373</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-3.7506</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5.0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-7.0671</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Times New Roman" pitchFamily="18" charset="0"/>
                        </a:rPr>
                        <a:t>-</a:t>
                      </a:r>
                      <a:r>
                        <a:rPr kumimoji="0" lang="en-US" sz="1600" b="0" i="0" u="none" strike="noStrike" cap="none" normalizeH="0" baseline="0" dirty="0" smtClean="0">
                          <a:ln>
                            <a:noFill/>
                          </a:ln>
                          <a:solidFill>
                            <a:schemeClr val="tx1"/>
                          </a:solidFill>
                          <a:effectLst/>
                          <a:latin typeface="Arial" pitchFamily="34" charset="0"/>
                          <a:cs typeface="Times New Roman" pitchFamily="18" charset="0"/>
                        </a:rPr>
                        <a:t>7.0003</a:t>
                      </a: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-7.0337</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-7.0504</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Times New Roman" pitchFamily="18" charset="0"/>
                        </a:rPr>
                        <a:t>-7.0604</a:t>
                      </a: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76200" y="4648200"/>
            <a:ext cx="8610600" cy="2123658"/>
          </a:xfrm>
          <a:prstGeom prst="rect">
            <a:avLst/>
          </a:prstGeom>
          <a:noFill/>
        </p:spPr>
        <p:txBody>
          <a:bodyPr wrap="square" rtlCol="0">
            <a:spAutoFit/>
          </a:bodyPr>
          <a:lstStyle/>
          <a:p>
            <a:pPr marL="342900" indent="-342900">
              <a:buFont typeface="Arial" panose="020B0604020202020204" pitchFamily="34" charset="0"/>
              <a:buChar char="•"/>
            </a:pPr>
            <a:r>
              <a:rPr lang="en-US" dirty="0" smtClean="0"/>
              <a:t>Note how the values at t=5 are close to one another. This is due to the fact that all the solutions eventually converge to </a:t>
            </a:r>
          </a:p>
          <a:p>
            <a:pPr marL="342900" indent="-342900">
              <a:buFont typeface="Arial" panose="020B0604020202020204" pitchFamily="34" charset="0"/>
              <a:buChar char="•"/>
            </a:pPr>
            <a:endParaRPr lang="en-US" dirty="0"/>
          </a:p>
          <a:p>
            <a:r>
              <a:rPr lang="en-US" sz="2000" dirty="0" smtClean="0"/>
              <a:t>(Euler’s method produces essentially a function that jumps from one solution to another. If the </a:t>
            </a:r>
            <a:r>
              <a:rPr lang="en-US" sz="2000" dirty="0" err="1" smtClean="0"/>
              <a:t>sol’ns</a:t>
            </a:r>
            <a:r>
              <a:rPr lang="en-US" sz="2000" dirty="0" smtClean="0"/>
              <a:t> are all converging to the same solution then what Euler’s method gives will also converge to that </a:t>
            </a:r>
            <a:r>
              <a:rPr lang="en-US" sz="2000" dirty="0" err="1" smtClean="0"/>
              <a:t>sol’n</a:t>
            </a:r>
            <a:r>
              <a:rPr lang="en-US" sz="2000" dirty="0" smtClean="0"/>
              <a:t>, no matter the step.)</a:t>
            </a:r>
            <a:endParaRPr lang="en-US" sz="2000" dirty="0"/>
          </a:p>
        </p:txBody>
      </p:sp>
      <p:graphicFrame>
        <p:nvGraphicFramePr>
          <p:cNvPr id="6" name="Object 4"/>
          <p:cNvGraphicFramePr>
            <a:graphicFrameLocks noChangeAspect="1"/>
          </p:cNvGraphicFramePr>
          <p:nvPr>
            <p:extLst>
              <p:ext uri="{D42A27DB-BD31-4B8C-83A1-F6EECF244321}">
                <p14:modId xmlns:p14="http://schemas.microsoft.com/office/powerpoint/2010/main" val="2388775640"/>
              </p:ext>
            </p:extLst>
          </p:nvPr>
        </p:nvGraphicFramePr>
        <p:xfrm>
          <a:off x="3810001" y="5410201"/>
          <a:ext cx="1752600" cy="518734"/>
        </p:xfrm>
        <a:graphic>
          <a:graphicData uri="http://schemas.openxmlformats.org/presentationml/2006/ole">
            <mc:AlternateContent xmlns:mc="http://schemas.openxmlformats.org/markup-compatibility/2006">
              <mc:Choice xmlns:v="urn:schemas-microsoft-com:vml" Requires="v">
                <p:oleObj spid="_x0000_s19472" name="Equation" r:id="rId3" imgW="685800" imgH="203040" progId="Equation.DSMT4">
                  <p:embed/>
                </p:oleObj>
              </mc:Choice>
              <mc:Fallback>
                <p:oleObj name="Equation" r:id="rId3" imgW="685800" imgH="203040" progId="Equation.DSMT4">
                  <p:embed/>
                  <p:pic>
                    <p:nvPicPr>
                      <p:cNvPr id="0" name=""/>
                      <p:cNvPicPr>
                        <a:picLocks noChangeAspect="1" noChangeArrowheads="1"/>
                      </p:cNvPicPr>
                      <p:nvPr/>
                    </p:nvPicPr>
                    <p:blipFill>
                      <a:blip r:embed="rId4"/>
                      <a:srcRect/>
                      <a:stretch>
                        <a:fillRect/>
                      </a:stretch>
                    </p:blipFill>
                    <p:spPr bwMode="auto">
                      <a:xfrm>
                        <a:off x="3810001" y="5410201"/>
                        <a:ext cx="1752600" cy="518734"/>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2:  Euler’s Method</a:t>
            </a:r>
            <a:r>
              <a:rPr lang="en-US" b="1" dirty="0" smtClean="0">
                <a:solidFill>
                  <a:srgbClr val="2125D7"/>
                </a:solidFill>
                <a:latin typeface="Times New Roman" pitchFamily="18" charset="0"/>
                <a:cs typeface="Times New Roman" pitchFamily="18" charset="0"/>
              </a:rPr>
              <a:t>  </a:t>
            </a:r>
            <a:r>
              <a:rPr lang="en-US" sz="2400" b="1" dirty="0" smtClean="0">
                <a:solidFill>
                  <a:srgbClr val="2125D7"/>
                </a:solidFill>
                <a:latin typeface="Times New Roman" pitchFamily="18" charset="0"/>
                <a:cs typeface="Times New Roman" pitchFamily="18" charset="0"/>
              </a:rPr>
              <a:t>(3 of </a:t>
            </a:r>
            <a:r>
              <a:rPr lang="en-US" sz="2400" b="1" dirty="0" smtClean="0">
                <a:solidFill>
                  <a:srgbClr val="2125D7"/>
                </a:solidFill>
                <a:latin typeface="Times New Roman" pitchFamily="18" charset="0"/>
                <a:cs typeface="Times New Roman" pitchFamily="18" charset="0"/>
              </a:rPr>
              <a:t>6)</a:t>
            </a:r>
            <a:endParaRPr lang="en-US" sz="2400" b="1" dirty="0" smtClean="0">
              <a:latin typeface="Times New Roman" pitchFamily="18" charset="0"/>
              <a:cs typeface="Times New Roman" pitchFamily="18" charset="0"/>
            </a:endParaRPr>
          </a:p>
        </p:txBody>
      </p:sp>
      <p:graphicFrame>
        <p:nvGraphicFramePr>
          <p:cNvPr id="8" name="Chart 7"/>
          <p:cNvGraphicFramePr/>
          <p:nvPr>
            <p:extLst>
              <p:ext uri="{D42A27DB-BD31-4B8C-83A1-F6EECF244321}">
                <p14:modId xmlns:p14="http://schemas.microsoft.com/office/powerpoint/2010/main" val="267991721"/>
              </p:ext>
            </p:extLst>
          </p:nvPr>
        </p:nvGraphicFramePr>
        <p:xfrm>
          <a:off x="685800" y="990600"/>
          <a:ext cx="80010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2:  Euler’s Method</a:t>
            </a:r>
            <a:r>
              <a:rPr lang="en-US" b="1" dirty="0" smtClean="0">
                <a:solidFill>
                  <a:srgbClr val="2125D7"/>
                </a:solidFill>
                <a:latin typeface="Times New Roman" pitchFamily="18" charset="0"/>
                <a:cs typeface="Times New Roman" pitchFamily="18" charset="0"/>
              </a:rPr>
              <a:t>  </a:t>
            </a:r>
            <a:r>
              <a:rPr lang="en-US" sz="2400" b="1" dirty="0" smtClean="0">
                <a:solidFill>
                  <a:srgbClr val="2125D7"/>
                </a:solidFill>
                <a:latin typeface="Times New Roman" pitchFamily="18" charset="0"/>
                <a:cs typeface="Times New Roman" pitchFamily="18" charset="0"/>
              </a:rPr>
              <a:t>(4 </a:t>
            </a:r>
            <a:r>
              <a:rPr lang="en-US" sz="2400" b="1" dirty="0" smtClean="0">
                <a:solidFill>
                  <a:srgbClr val="2125D7"/>
                </a:solidFill>
                <a:latin typeface="Times New Roman" pitchFamily="18" charset="0"/>
                <a:cs typeface="Times New Roman" pitchFamily="18" charset="0"/>
              </a:rPr>
              <a:t>of </a:t>
            </a:r>
            <a:r>
              <a:rPr lang="en-US" sz="2400" b="1" dirty="0" smtClean="0">
                <a:solidFill>
                  <a:srgbClr val="2125D7"/>
                </a:solidFill>
                <a:latin typeface="Times New Roman" pitchFamily="18" charset="0"/>
                <a:cs typeface="Times New Roman" pitchFamily="18" charset="0"/>
              </a:rPr>
              <a:t>6)</a:t>
            </a:r>
            <a:endParaRPr lang="en-US" sz="2400" b="1" dirty="0" smtClean="0">
              <a:latin typeface="Times New Roman" pitchFamily="18" charset="0"/>
              <a:cs typeface="Times New Roman" pitchFamily="18" charset="0"/>
            </a:endParaRPr>
          </a:p>
        </p:txBody>
      </p:sp>
      <p:sp>
        <p:nvSpPr>
          <p:cNvPr id="2" name="TextBox 1"/>
          <p:cNvSpPr txBox="1"/>
          <p:nvPr/>
        </p:nvSpPr>
        <p:spPr>
          <a:xfrm>
            <a:off x="335280" y="990600"/>
            <a:ext cx="8473440" cy="830997"/>
          </a:xfrm>
          <a:prstGeom prst="rect">
            <a:avLst/>
          </a:prstGeom>
          <a:noFill/>
        </p:spPr>
        <p:txBody>
          <a:bodyPr wrap="square" rtlCol="0">
            <a:spAutoFit/>
          </a:bodyPr>
          <a:lstStyle/>
          <a:p>
            <a:r>
              <a:rPr lang="en-US" dirty="0" smtClean="0"/>
              <a:t>To use MS Excel, perform Euler’s method for each step and use a </a:t>
            </a:r>
            <a:r>
              <a:rPr lang="en-US" dirty="0" err="1" smtClean="0"/>
              <a:t>loopup</a:t>
            </a:r>
            <a:r>
              <a:rPr lang="en-US" dirty="0" smtClean="0"/>
              <a:t> function with a “fudge factor” to tabulate. </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805088508"/>
              </p:ext>
            </p:extLst>
          </p:nvPr>
        </p:nvGraphicFramePr>
        <p:xfrm>
          <a:off x="1524000" y="1856095"/>
          <a:ext cx="4516054" cy="1912203"/>
        </p:xfrm>
        <a:graphic>
          <a:graphicData uri="http://schemas.openxmlformats.org/presentationml/2006/ole">
            <mc:AlternateContent xmlns:mc="http://schemas.openxmlformats.org/markup-compatibility/2006">
              <mc:Choice xmlns:v="urn:schemas-microsoft-com:vml" Requires="v">
                <p:oleObj spid="_x0000_s22532" name="Worksheet" r:id="rId3" imgW="3171805" imgH="1342920" progId="Excel.Sheet.12">
                  <p:embed/>
                </p:oleObj>
              </mc:Choice>
              <mc:Fallback>
                <p:oleObj name="Worksheet" r:id="rId3" imgW="3171805" imgH="1342920" progId="Excel.Sheet.12">
                  <p:embed/>
                  <p:pic>
                    <p:nvPicPr>
                      <p:cNvPr id="0" name=""/>
                      <p:cNvPicPr/>
                      <p:nvPr/>
                    </p:nvPicPr>
                    <p:blipFill>
                      <a:blip r:embed="rId4"/>
                      <a:stretch>
                        <a:fillRect/>
                      </a:stretch>
                    </p:blipFill>
                    <p:spPr>
                      <a:xfrm>
                        <a:off x="1524000" y="1856095"/>
                        <a:ext cx="4516054" cy="1912203"/>
                      </a:xfrm>
                      <a:prstGeom prst="rect">
                        <a:avLst/>
                      </a:prstGeom>
                    </p:spPr>
                  </p:pic>
                </p:oleObj>
              </mc:Fallback>
            </mc:AlternateContent>
          </a:graphicData>
        </a:graphic>
      </p:graphicFrame>
      <p:sp>
        <p:nvSpPr>
          <p:cNvPr id="4" name="TextBox 3"/>
          <p:cNvSpPr txBox="1"/>
          <p:nvPr/>
        </p:nvSpPr>
        <p:spPr>
          <a:xfrm>
            <a:off x="304800" y="3802796"/>
            <a:ext cx="8503920" cy="2677656"/>
          </a:xfrm>
          <a:prstGeom prst="rect">
            <a:avLst/>
          </a:prstGeom>
          <a:noFill/>
        </p:spPr>
        <p:txBody>
          <a:bodyPr wrap="square" rtlCol="0">
            <a:spAutoFit/>
          </a:bodyPr>
          <a:lstStyle/>
          <a:p>
            <a:r>
              <a:rPr lang="en-US" dirty="0" smtClean="0"/>
              <a:t>For instance, the first cell in the step 0.1 column has the formula:</a:t>
            </a:r>
          </a:p>
          <a:p>
            <a:r>
              <a:rPr lang="en-US" dirty="0"/>
              <a:t>=LOOKUP($A3*1.00001,G$3:H$53</a:t>
            </a:r>
            <a:r>
              <a:rPr lang="en-US" dirty="0" smtClean="0"/>
              <a:t>)</a:t>
            </a:r>
          </a:p>
          <a:p>
            <a:pPr marL="342900" indent="-342900">
              <a:buFont typeface="Arial" panose="020B0604020202020204" pitchFamily="34" charset="0"/>
              <a:buChar char="•"/>
            </a:pPr>
            <a:r>
              <a:rPr lang="en-US" dirty="0" smtClean="0"/>
              <a:t>$A3 is a reference to the desired t-value, “1” in this case.</a:t>
            </a:r>
          </a:p>
          <a:p>
            <a:pPr marL="342900" indent="-342900">
              <a:buFont typeface="Arial" panose="020B0604020202020204" pitchFamily="34" charset="0"/>
              <a:buChar char="•"/>
            </a:pPr>
            <a:r>
              <a:rPr lang="en-US" dirty="0" smtClean="0"/>
              <a:t>G$3:H$53 is the table of t- and y-values that results from using Euler’s method with h=0.1. </a:t>
            </a:r>
          </a:p>
          <a:p>
            <a:pPr marL="342900" indent="-342900">
              <a:buFont typeface="Arial" panose="020B0604020202020204" pitchFamily="34" charset="0"/>
              <a:buChar char="•"/>
            </a:pPr>
            <a:r>
              <a:rPr lang="en-US" dirty="0" smtClean="0"/>
              <a:t>1.00001 is the “fudge factor” needed due to round off issues.</a:t>
            </a:r>
          </a:p>
          <a:p>
            <a:r>
              <a:rPr lang="en-US" dirty="0"/>
              <a:t>S</a:t>
            </a:r>
            <a:r>
              <a:rPr lang="en-US" dirty="0" smtClean="0"/>
              <a:t>ee the </a:t>
            </a:r>
            <a:r>
              <a:rPr lang="en-US" dirty="0" err="1" smtClean="0"/>
              <a:t>euler_examples</a:t>
            </a:r>
            <a:r>
              <a:rPr lang="en-US" dirty="0" smtClean="0"/>
              <a:t> file in the </a:t>
            </a:r>
            <a:r>
              <a:rPr lang="en-US" dirty="0" err="1" smtClean="0"/>
              <a:t>openlab</a:t>
            </a:r>
            <a:r>
              <a:rPr lang="en-US" dirty="0" smtClean="0"/>
              <a:t> &amp; the “example 2” tab.</a:t>
            </a:r>
            <a:endParaRPr lang="en-US" dirty="0"/>
          </a:p>
        </p:txBody>
      </p:sp>
    </p:spTree>
    <p:extLst>
      <p:ext uri="{BB962C8B-B14F-4D97-AF65-F5344CB8AC3E}">
        <p14:creationId xmlns:p14="http://schemas.microsoft.com/office/powerpoint/2010/main" val="631688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2:  Euler’s Method</a:t>
            </a:r>
            <a:r>
              <a:rPr lang="en-US" b="1" dirty="0" smtClean="0">
                <a:solidFill>
                  <a:srgbClr val="2125D7"/>
                </a:solidFill>
                <a:latin typeface="Times New Roman" pitchFamily="18" charset="0"/>
                <a:cs typeface="Times New Roman" pitchFamily="18" charset="0"/>
              </a:rPr>
              <a:t>  </a:t>
            </a:r>
            <a:r>
              <a:rPr lang="en-US" sz="2400" b="1" dirty="0" smtClean="0">
                <a:solidFill>
                  <a:srgbClr val="2125D7"/>
                </a:solidFill>
                <a:latin typeface="Times New Roman" pitchFamily="18" charset="0"/>
                <a:cs typeface="Times New Roman" pitchFamily="18" charset="0"/>
              </a:rPr>
              <a:t>(5 </a:t>
            </a:r>
            <a:r>
              <a:rPr lang="en-US" sz="2400" b="1" dirty="0" smtClean="0">
                <a:solidFill>
                  <a:srgbClr val="2125D7"/>
                </a:solidFill>
                <a:latin typeface="Times New Roman" pitchFamily="18" charset="0"/>
                <a:cs typeface="Times New Roman" pitchFamily="18" charset="0"/>
              </a:rPr>
              <a:t>of </a:t>
            </a:r>
            <a:r>
              <a:rPr lang="en-US" sz="2400" b="1" dirty="0" smtClean="0">
                <a:solidFill>
                  <a:srgbClr val="2125D7"/>
                </a:solidFill>
                <a:latin typeface="Times New Roman" pitchFamily="18" charset="0"/>
                <a:cs typeface="Times New Roman" pitchFamily="18" charset="0"/>
              </a:rPr>
              <a:t>6)</a:t>
            </a:r>
            <a:endParaRPr lang="en-US" sz="2400" b="1" dirty="0" smtClean="0">
              <a:latin typeface="Times New Roman" pitchFamily="18" charset="0"/>
              <a:cs typeface="Times New Roman" pitchFamily="18" charset="0"/>
            </a:endParaRPr>
          </a:p>
        </p:txBody>
      </p:sp>
      <p:sp>
        <p:nvSpPr>
          <p:cNvPr id="2" name="TextBox 1"/>
          <p:cNvSpPr txBox="1"/>
          <p:nvPr/>
        </p:nvSpPr>
        <p:spPr>
          <a:xfrm>
            <a:off x="335280" y="990600"/>
            <a:ext cx="8473440" cy="830997"/>
          </a:xfrm>
          <a:prstGeom prst="rect">
            <a:avLst/>
          </a:prstGeom>
          <a:noFill/>
        </p:spPr>
        <p:txBody>
          <a:bodyPr wrap="square" rtlCol="0">
            <a:spAutoFit/>
          </a:bodyPr>
          <a:lstStyle/>
          <a:p>
            <a:r>
              <a:rPr lang="en-US" dirty="0" smtClean="0"/>
              <a:t>To use MATLAB, create an outer loop variable which successfully uses a different step. Also, only output if the t is one of the targets.</a:t>
            </a:r>
            <a:endParaRPr lang="en-US" dirty="0"/>
          </a:p>
        </p:txBody>
      </p:sp>
      <p:sp>
        <p:nvSpPr>
          <p:cNvPr id="5" name="Rectangle 4"/>
          <p:cNvSpPr/>
          <p:nvPr/>
        </p:nvSpPr>
        <p:spPr>
          <a:xfrm>
            <a:off x="152400" y="1821597"/>
            <a:ext cx="8915400" cy="4770537"/>
          </a:xfrm>
          <a:prstGeom prst="rect">
            <a:avLst/>
          </a:prstGeom>
        </p:spPr>
        <p:txBody>
          <a:bodyPr wrap="square">
            <a:spAutoFit/>
          </a:bodyPr>
          <a:lstStyle/>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a:t>
            </a:r>
          </a:p>
          <a:p>
            <a:pPr marL="0" marR="0">
              <a:spcBef>
                <a:spcPts val="0"/>
              </a:spcBef>
              <a:spcAft>
                <a:spcPts val="0"/>
              </a:spcAft>
            </a:pPr>
            <a:r>
              <a:rPr lang="en-US" sz="1600" dirty="0" err="1" smtClean="0">
                <a:latin typeface="Courier New" panose="02070309020205020404" pitchFamily="49" charset="0"/>
                <a:ea typeface="Calibri" panose="020F0502020204030204" pitchFamily="34" charset="0"/>
                <a:cs typeface="Times New Roman" panose="02020603050405020304" pitchFamily="18" charset="0"/>
              </a:rPr>
              <a:t>dstep</a:t>
            </a:r>
            <a:r>
              <a:rPr lang="en-US" sz="1600" dirty="0" smtClean="0">
                <a:latin typeface="Courier New" panose="02070309020205020404" pitchFamily="49" charset="0"/>
                <a:ea typeface="Calibri" panose="020F0502020204030204" pitchFamily="34" charset="0"/>
                <a:cs typeface="Times New Roman" panose="02020603050405020304" pitchFamily="18" charset="0"/>
              </a:rPr>
              <a:t>=1.0</a:t>
            </a:r>
            <a:r>
              <a:rPr lang="en-US" sz="1600" dirty="0">
                <a:latin typeface="Courier New" panose="02070309020205020404" pitchFamily="49" charset="0"/>
                <a:ea typeface="Calibri" panose="020F0502020204030204" pitchFamily="34" charset="0"/>
                <a:cs typeface="Times New Roman" panose="02020603050405020304" pitchFamily="18" charset="0"/>
              </a:rPr>
              <a:t>; %we collect the data only for a small number of t-values</a:t>
            </a:r>
            <a:endParaRPr lang="en-US" sz="1600" dirty="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latin typeface="Courier New" panose="02070309020205020404" pitchFamily="49" charset="0"/>
                <a:ea typeface="Calibri" panose="020F0502020204030204" pitchFamily="34" charset="0"/>
                <a:cs typeface="Times New Roman" panose="02020603050405020304" pitchFamily="18" charset="0"/>
              </a:rPr>
              <a:t>steps=[.1,.05,.025,.01]; %this is the vector of steps</a:t>
            </a:r>
            <a:endParaRPr lang="en-US" sz="1600" dirty="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err="1">
                <a:latin typeface="Courier New" panose="02070309020205020404" pitchFamily="49" charset="0"/>
                <a:ea typeface="Calibri" panose="020F0502020204030204" pitchFamily="34" charset="0"/>
                <a:cs typeface="Times New Roman" panose="02020603050405020304" pitchFamily="18" charset="0"/>
              </a:rPr>
              <a:t>tvals</a:t>
            </a:r>
            <a:r>
              <a:rPr lang="en-US" sz="1600" dirty="0">
                <a:latin typeface="Courier New" panose="02070309020205020404" pitchFamily="49" charset="0"/>
                <a:ea typeface="Calibri" panose="020F0502020204030204" pitchFamily="34" charset="0"/>
                <a:cs typeface="Times New Roman" panose="02020603050405020304" pitchFamily="18" charset="0"/>
              </a:rPr>
              <a:t>=[t0:dstep:tl]; %vector of t-values</a:t>
            </a:r>
            <a:endParaRPr lang="en-US" sz="1600" dirty="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a:t>
            </a: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for </a:t>
            </a:r>
            <a:r>
              <a:rPr lang="en-US" sz="1600" dirty="0">
                <a:latin typeface="Courier New" panose="02070309020205020404" pitchFamily="49" charset="0"/>
                <a:ea typeface="Calibri" panose="020F0502020204030204" pitchFamily="34" charset="0"/>
                <a:cs typeface="Times New Roman" panose="02020603050405020304" pitchFamily="18" charset="0"/>
              </a:rPr>
              <a:t>j=1:length(steps)</a:t>
            </a:r>
            <a:endParaRPr lang="en-US" sz="1600" dirty="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latin typeface="Courier New" panose="02070309020205020404" pitchFamily="49" charset="0"/>
                <a:ea typeface="Calibri" panose="020F0502020204030204" pitchFamily="34" charset="0"/>
                <a:cs typeface="Times New Roman" panose="02020603050405020304" pitchFamily="18" charset="0"/>
              </a:rPr>
              <a:t>h=steps(j); %fixes the step</a:t>
            </a:r>
            <a:endParaRPr lang="en-US" sz="1600" dirty="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t=t0; %initializes t-</a:t>
            </a:r>
            <a:r>
              <a:rPr lang="en-US" sz="1600" dirty="0" err="1" smtClean="0">
                <a:latin typeface="Courier New" panose="02070309020205020404" pitchFamily="49" charset="0"/>
                <a:ea typeface="Calibri" panose="020F0502020204030204" pitchFamily="34" charset="0"/>
                <a:cs typeface="Times New Roman" panose="02020603050405020304" pitchFamily="18" charset="0"/>
              </a:rPr>
              <a:t>var</a:t>
            </a:r>
            <a:endParaRPr lang="en-US" sz="1600" dirty="0" smtClean="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y=y0; %initializes y-</a:t>
            </a:r>
            <a:r>
              <a:rPr lang="en-US" sz="1600" dirty="0" err="1" smtClean="0">
                <a:latin typeface="Courier New" panose="02070309020205020404" pitchFamily="49" charset="0"/>
                <a:ea typeface="Calibri" panose="020F0502020204030204" pitchFamily="34" charset="0"/>
                <a:cs typeface="Times New Roman" panose="02020603050405020304" pitchFamily="18" charset="0"/>
              </a:rPr>
              <a:t>var</a:t>
            </a:r>
            <a:r>
              <a:rPr lang="en-US" sz="1600" dirty="0" smtClean="0">
                <a:latin typeface="Courier New" panose="02070309020205020404" pitchFamily="49" charset="0"/>
                <a:ea typeface="Calibri" panose="020F0502020204030204" pitchFamily="34" charset="0"/>
                <a:cs typeface="Times New Roman" panose="02020603050405020304" pitchFamily="18" charset="0"/>
              </a:rPr>
              <a:t> </a:t>
            </a:r>
            <a:endParaRPr lang="en-US" sz="1600" dirty="0" smtClean="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err="1" smtClean="0">
                <a:latin typeface="Courier New" panose="02070309020205020404" pitchFamily="49" charset="0"/>
                <a:ea typeface="Calibri" panose="020F0502020204030204" pitchFamily="34" charset="0"/>
                <a:cs typeface="Times New Roman" panose="02020603050405020304" pitchFamily="18" charset="0"/>
              </a:rPr>
              <a:t>yapprox</a:t>
            </a:r>
            <a:r>
              <a:rPr lang="en-US" sz="1600" dirty="0" smtClean="0">
                <a:latin typeface="Courier New" panose="02070309020205020404" pitchFamily="49" charset="0"/>
                <a:ea typeface="Calibri" panose="020F0502020204030204" pitchFamily="34" charset="0"/>
                <a:cs typeface="Times New Roman" panose="02020603050405020304" pitchFamily="18" charset="0"/>
              </a:rPr>
              <a:t>=[y]; %initializes the vector of y-values </a:t>
            </a:r>
            <a:endParaRPr lang="en-US" sz="1600" dirty="0" smtClean="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%we start the loop central to Euler’s method</a:t>
            </a:r>
            <a:endParaRPr lang="en-US" sz="1600" dirty="0" smtClean="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for </a:t>
            </a:r>
            <a:r>
              <a:rPr lang="en-US" sz="1600" dirty="0" err="1" smtClean="0">
                <a:latin typeface="Courier New" panose="02070309020205020404" pitchFamily="49" charset="0"/>
                <a:ea typeface="Calibri" panose="020F0502020204030204" pitchFamily="34" charset="0"/>
                <a:cs typeface="Times New Roman" panose="02020603050405020304" pitchFamily="18" charset="0"/>
              </a:rPr>
              <a:t>i</a:t>
            </a:r>
            <a:r>
              <a:rPr lang="en-US" sz="1600" dirty="0" smtClean="0">
                <a:latin typeface="Courier New" panose="02070309020205020404" pitchFamily="49" charset="0"/>
                <a:ea typeface="Calibri" panose="020F0502020204030204" pitchFamily="34" charset="0"/>
                <a:cs typeface="Times New Roman" panose="02020603050405020304" pitchFamily="18" charset="0"/>
              </a:rPr>
              <a:t>=1:(tl-t0)/h %# of iterations is: (last t minus first t)*step</a:t>
            </a:r>
            <a:endParaRPr lang="en-US" sz="1600" dirty="0" smtClean="0">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    f=3-2*t-.5*y; %</a:t>
            </a:r>
            <a:r>
              <a:rPr lang="en-US" sz="1600" dirty="0" err="1" smtClean="0">
                <a:latin typeface="Courier New" panose="02070309020205020404" pitchFamily="49" charset="0"/>
                <a:ea typeface="Calibri" panose="020F0502020204030204" pitchFamily="34" charset="0"/>
                <a:cs typeface="Times New Roman" panose="02020603050405020304" pitchFamily="18" charset="0"/>
              </a:rPr>
              <a:t>yprime</a:t>
            </a:r>
            <a:r>
              <a:rPr lang="en-US" sz="1600" dirty="0" smtClean="0">
                <a:latin typeface="Courier New" panose="02070309020205020404" pitchFamily="49" charset="0"/>
                <a:ea typeface="Calibri" panose="020F0502020204030204" pitchFamily="34" charset="0"/>
                <a:cs typeface="Times New Roman" panose="02020603050405020304" pitchFamily="18" charset="0"/>
              </a:rPr>
              <a:t>, an expression gotten from the ODE</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t=</a:t>
            </a:r>
            <a:r>
              <a:rPr lang="en-US" sz="1600" dirty="0" err="1" smtClean="0">
                <a:latin typeface="Courier New" panose="02070309020205020404" pitchFamily="49" charset="0"/>
                <a:cs typeface="Courier New" panose="02070309020205020404" pitchFamily="49" charset="0"/>
              </a:rPr>
              <a:t>t+h</a:t>
            </a:r>
            <a:r>
              <a:rPr lang="en-US" sz="1600" dirty="0">
                <a:latin typeface="Courier New" panose="02070309020205020404" pitchFamily="49" charset="0"/>
                <a:cs typeface="Courier New" panose="02070309020205020404" pitchFamily="49" charset="0"/>
              </a:rPr>
              <a:t>; %incrementing t</a:t>
            </a:r>
          </a:p>
          <a:p>
            <a:r>
              <a:rPr lang="en-US" sz="1600" dirty="0">
                <a:latin typeface="Courier New" panose="02070309020205020404" pitchFamily="49" charset="0"/>
                <a:cs typeface="Courier New" panose="02070309020205020404" pitchFamily="49" charset="0"/>
              </a:rPr>
              <a:t>    y=</a:t>
            </a:r>
            <a:r>
              <a:rPr lang="en-US" sz="1600" dirty="0" err="1">
                <a:latin typeface="Courier New" panose="02070309020205020404" pitchFamily="49" charset="0"/>
                <a:cs typeface="Courier New" panose="02070309020205020404" pitchFamily="49" charset="0"/>
              </a:rPr>
              <a:t>y+f</a:t>
            </a:r>
            <a:r>
              <a:rPr lang="en-US" sz="1600" dirty="0">
                <a:latin typeface="Courier New" panose="02070309020205020404" pitchFamily="49" charset="0"/>
                <a:cs typeface="Courier New" panose="02070309020205020404" pitchFamily="49" charset="0"/>
              </a:rPr>
              <a:t>*h; %calculating new y-value using tangent line approximation</a:t>
            </a:r>
          </a:p>
          <a:p>
            <a:r>
              <a:rPr lang="en-US" sz="1600" dirty="0">
                <a:latin typeface="Courier New" panose="02070309020205020404" pitchFamily="49" charset="0"/>
                <a:cs typeface="Courier New" panose="02070309020205020404" pitchFamily="49" charset="0"/>
              </a:rPr>
              <a:t>    if rem((t-t0)+.0000001,dstep)&lt;0.00001 %tests to see if we have </a:t>
            </a: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reached a display step. “fudge” factors</a:t>
            </a:r>
          </a:p>
          <a:p>
            <a:r>
              <a:rPr lang="en-US" sz="1600" dirty="0" smtClean="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are used due to rounding issues.</a:t>
            </a:r>
          </a:p>
          <a:p>
            <a:pPr marL="0" marR="0">
              <a:spcBef>
                <a:spcPts val="0"/>
              </a:spcBef>
              <a:spcAft>
                <a:spcPts val="0"/>
              </a:spcAft>
            </a:pPr>
            <a:r>
              <a:rPr lang="en-US" sz="1600" dirty="0" smtClean="0">
                <a:latin typeface="Courier New" panose="02070309020205020404" pitchFamily="49" charset="0"/>
                <a:ea typeface="Calibri" panose="020F0502020204030204" pitchFamily="34" charset="0"/>
                <a:cs typeface="Times New Roman" panose="02020603050405020304" pitchFamily="18" charset="0"/>
              </a:rPr>
              <a:t>	</a:t>
            </a:r>
            <a:r>
              <a:rPr lang="en-US" sz="1600" b="1" dirty="0" smtClean="0">
                <a:latin typeface="Courier New" panose="02070309020205020404" pitchFamily="49" charset="0"/>
                <a:ea typeface="Calibri" panose="020F0502020204030204" pitchFamily="34" charset="0"/>
                <a:cs typeface="Times New Roman" panose="02020603050405020304" pitchFamily="18" charset="0"/>
              </a:rPr>
              <a:t>etc. See the euler_example2 MATLAB file for the full code</a:t>
            </a:r>
            <a:endParaRPr lang="en-US" sz="1600" b="1" dirty="0" smtClean="0">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391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2:  Euler’s Method</a:t>
            </a:r>
            <a:r>
              <a:rPr lang="en-US" b="1" dirty="0" smtClean="0">
                <a:solidFill>
                  <a:srgbClr val="2125D7"/>
                </a:solidFill>
                <a:latin typeface="Times New Roman" pitchFamily="18" charset="0"/>
                <a:cs typeface="Times New Roman" pitchFamily="18" charset="0"/>
              </a:rPr>
              <a:t>  </a:t>
            </a:r>
            <a:r>
              <a:rPr lang="en-US" sz="2400" b="1" dirty="0" smtClean="0">
                <a:solidFill>
                  <a:srgbClr val="2125D7"/>
                </a:solidFill>
                <a:latin typeface="Times New Roman" pitchFamily="18" charset="0"/>
                <a:cs typeface="Times New Roman" pitchFamily="18" charset="0"/>
              </a:rPr>
              <a:t>(6 </a:t>
            </a:r>
            <a:r>
              <a:rPr lang="en-US" sz="2400" b="1" dirty="0" smtClean="0">
                <a:solidFill>
                  <a:srgbClr val="2125D7"/>
                </a:solidFill>
                <a:latin typeface="Times New Roman" pitchFamily="18" charset="0"/>
                <a:cs typeface="Times New Roman" pitchFamily="18" charset="0"/>
              </a:rPr>
              <a:t>of </a:t>
            </a:r>
            <a:r>
              <a:rPr lang="en-US" sz="2400" b="1" dirty="0" smtClean="0">
                <a:solidFill>
                  <a:srgbClr val="2125D7"/>
                </a:solidFill>
                <a:latin typeface="Times New Roman" pitchFamily="18" charset="0"/>
                <a:cs typeface="Times New Roman" pitchFamily="18" charset="0"/>
              </a:rPr>
              <a:t>6)</a:t>
            </a:r>
            <a:endParaRPr lang="en-US" sz="2400" b="1" dirty="0" smtClean="0">
              <a:latin typeface="Times New Roman" pitchFamily="18" charset="0"/>
              <a:cs typeface="Times New Roman" pitchFamily="18" charset="0"/>
            </a:endParaRPr>
          </a:p>
        </p:txBody>
      </p:sp>
      <p:sp>
        <p:nvSpPr>
          <p:cNvPr id="2" name="TextBox 1"/>
          <p:cNvSpPr txBox="1"/>
          <p:nvPr/>
        </p:nvSpPr>
        <p:spPr>
          <a:xfrm>
            <a:off x="76200" y="990600"/>
            <a:ext cx="8732520" cy="3785652"/>
          </a:xfrm>
          <a:prstGeom prst="rect">
            <a:avLst/>
          </a:prstGeom>
          <a:noFill/>
        </p:spPr>
        <p:txBody>
          <a:bodyPr wrap="square" rtlCol="0">
            <a:spAutoFit/>
          </a:bodyPr>
          <a:lstStyle/>
          <a:p>
            <a:pPr marL="342900" indent="-342900">
              <a:buFont typeface="Arial" panose="020B0604020202020204" pitchFamily="34" charset="0"/>
              <a:buChar char="•"/>
            </a:pPr>
            <a:r>
              <a:rPr lang="en-US" dirty="0" smtClean="0"/>
              <a:t>To use the TI 83/84, use </a:t>
            </a:r>
            <a:r>
              <a:rPr lang="en-US" dirty="0" err="1" smtClean="0"/>
              <a:t>seq</a:t>
            </a:r>
            <a:r>
              <a:rPr lang="en-US" dirty="0" smtClean="0"/>
              <a:t> mode as before and adjust for each h. The screenshot to the right is for h=.1: </a:t>
            </a:r>
          </a:p>
          <a:p>
            <a:pPr marL="342900" indent="-342900">
              <a:buFont typeface="Arial" panose="020B0604020202020204" pitchFamily="34" charset="0"/>
              <a:buChar char="•"/>
            </a:pPr>
            <a:r>
              <a:rPr lang="en-US" dirty="0" smtClean="0"/>
              <a:t>Press “2</a:t>
            </a:r>
            <a:r>
              <a:rPr lang="en-US" baseline="30000" dirty="0" smtClean="0"/>
              <a:t>nd”</a:t>
            </a:r>
            <a:r>
              <a:rPr lang="en-US" dirty="0" smtClean="0"/>
              <a:t> “Window” which is “</a:t>
            </a:r>
            <a:r>
              <a:rPr lang="en-US" dirty="0" err="1" smtClean="0"/>
              <a:t>tableset</a:t>
            </a:r>
            <a:r>
              <a:rPr lang="en-US" dirty="0" smtClean="0"/>
              <a:t>” </a:t>
            </a:r>
          </a:p>
          <a:p>
            <a:r>
              <a:rPr lang="en-US" dirty="0" smtClean="0"/>
              <a:t>and change “∆</a:t>
            </a:r>
            <a:r>
              <a:rPr lang="en-US" dirty="0" err="1" smtClean="0"/>
              <a:t>Tbl</a:t>
            </a:r>
            <a:r>
              <a:rPr lang="en-US" dirty="0" smtClean="0"/>
              <a:t>” from 1</a:t>
            </a:r>
          </a:p>
          <a:p>
            <a:r>
              <a:rPr lang="en-US" dirty="0" smtClean="0"/>
              <a:t>to display step/h=1/.1=10:</a:t>
            </a:r>
          </a:p>
          <a:p>
            <a:pPr marL="342900" indent="-342900">
              <a:buFont typeface="Arial" panose="020B0604020202020204" pitchFamily="34" charset="0"/>
              <a:buChar char="•"/>
            </a:pPr>
            <a:r>
              <a:rPr lang="en-US" dirty="0" smtClean="0"/>
              <a:t>Going to the table gives </a:t>
            </a:r>
          </a:p>
          <a:p>
            <a:r>
              <a:rPr lang="en-US" dirty="0" smtClean="0"/>
              <a:t>the desired approximate values of y. Use the arrow keys to see more digits for a particular y-value. For instance, move to y(5)=v(50) and we see that to 4 decimal digits, y(5)~−7.0003, which agrees with calculations using other tools.</a:t>
            </a:r>
            <a:endParaRPr lang="en-US" dirty="0"/>
          </a:p>
        </p:txBody>
      </p:sp>
      <p:pic>
        <p:nvPicPr>
          <p:cNvPr id="3" name="Picture 2"/>
          <p:cNvPicPr>
            <a:picLocks noChangeAspect="1"/>
          </p:cNvPicPr>
          <p:nvPr/>
        </p:nvPicPr>
        <p:blipFill rotWithShape="1">
          <a:blip r:embed="rId2"/>
          <a:srcRect t="13223" r="35404" b="37190"/>
          <a:stretch/>
        </p:blipFill>
        <p:spPr>
          <a:xfrm>
            <a:off x="3451860" y="2133600"/>
            <a:ext cx="1981200" cy="1143000"/>
          </a:xfrm>
          <a:prstGeom prst="rect">
            <a:avLst/>
          </a:prstGeom>
        </p:spPr>
      </p:pic>
      <p:pic>
        <p:nvPicPr>
          <p:cNvPr id="4" name="Picture 3"/>
          <p:cNvPicPr>
            <a:picLocks noChangeAspect="1"/>
          </p:cNvPicPr>
          <p:nvPr/>
        </p:nvPicPr>
        <p:blipFill rotWithShape="1">
          <a:blip r:embed="rId3"/>
          <a:srcRect t="21067" b="16123"/>
          <a:stretch/>
        </p:blipFill>
        <p:spPr>
          <a:xfrm>
            <a:off x="5658612" y="1409700"/>
            <a:ext cx="3067050" cy="1447800"/>
          </a:xfrm>
          <a:prstGeom prst="rect">
            <a:avLst/>
          </a:prstGeom>
        </p:spPr>
      </p:pic>
      <p:pic>
        <p:nvPicPr>
          <p:cNvPr id="6" name="Picture 5"/>
          <p:cNvPicPr>
            <a:picLocks noChangeAspect="1"/>
          </p:cNvPicPr>
          <p:nvPr/>
        </p:nvPicPr>
        <p:blipFill rotWithShape="1">
          <a:blip r:embed="rId4"/>
          <a:srcRect t="13968" r="42308" b="43500"/>
          <a:stretch/>
        </p:blipFill>
        <p:spPr>
          <a:xfrm>
            <a:off x="685800" y="4955933"/>
            <a:ext cx="2286000" cy="1266578"/>
          </a:xfrm>
          <a:prstGeom prst="rect">
            <a:avLst/>
          </a:prstGeom>
        </p:spPr>
      </p:pic>
      <p:pic>
        <p:nvPicPr>
          <p:cNvPr id="7" name="Picture 6"/>
          <p:cNvPicPr>
            <a:picLocks noChangeAspect="1"/>
          </p:cNvPicPr>
          <p:nvPr/>
        </p:nvPicPr>
        <p:blipFill rotWithShape="1">
          <a:blip r:embed="rId5"/>
          <a:srcRect t="13405" r="38223"/>
          <a:stretch/>
        </p:blipFill>
        <p:spPr>
          <a:xfrm>
            <a:off x="4488942" y="4356978"/>
            <a:ext cx="2339340" cy="2464488"/>
          </a:xfrm>
          <a:prstGeom prst="rect">
            <a:avLst/>
          </a:prstGeom>
        </p:spPr>
      </p:pic>
    </p:spTree>
    <p:extLst>
      <p:ext uri="{BB962C8B-B14F-4D97-AF65-F5344CB8AC3E}">
        <p14:creationId xmlns:p14="http://schemas.microsoft.com/office/powerpoint/2010/main" val="453094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81000" y="3705"/>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Direction Fields</a:t>
            </a:r>
          </a:p>
        </p:txBody>
      </p:sp>
      <p:sp>
        <p:nvSpPr>
          <p:cNvPr id="2052" name="Rectangle 3"/>
          <p:cNvSpPr>
            <a:spLocks noGrp="1" noChangeArrowheads="1"/>
          </p:cNvSpPr>
          <p:nvPr>
            <p:ph idx="1"/>
          </p:nvPr>
        </p:nvSpPr>
        <p:spPr>
          <a:xfrm>
            <a:off x="228600" y="838200"/>
            <a:ext cx="7916863" cy="4876800"/>
          </a:xfrm>
        </p:spPr>
        <p:txBody>
          <a:bodyPr/>
          <a:lstStyle/>
          <a:p>
            <a:pPr eaLnBrk="1" hangingPunct="1"/>
            <a:r>
              <a:rPr lang="en-US" sz="2400" dirty="0" smtClean="0">
                <a:latin typeface="Times New Roman" pitchFamily="18" charset="0"/>
                <a:cs typeface="Times New Roman" pitchFamily="18" charset="0"/>
              </a:rPr>
              <a:t>For the first order initial value problem </a:t>
            </a:r>
          </a:p>
          <a:p>
            <a:pPr eaLnBrk="1" hangingPunct="1"/>
            <a:endParaRPr lang="en-US" sz="2400" dirty="0" smtClean="0">
              <a:latin typeface="Times New Roman" pitchFamily="18" charset="0"/>
              <a:cs typeface="Times New Roman" pitchFamily="18" charset="0"/>
            </a:endParaRPr>
          </a:p>
          <a:p>
            <a:pPr eaLnBrk="1" hangingPunct="1">
              <a:buFontTx/>
              <a:buNone/>
            </a:pPr>
            <a:r>
              <a:rPr lang="en-US" sz="2400" dirty="0" smtClean="0">
                <a:latin typeface="Times New Roman" pitchFamily="18" charset="0"/>
                <a:cs typeface="Times New Roman" pitchFamily="18" charset="0"/>
              </a:rPr>
              <a:t>	we can sketch a direction field and visualize the behavior of solutions.  This has the advantage of being a relatively simple process, even for complicated equations.  However, direction fields do not lend themselves to quantitative computations or comparisons.</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2168" y="3674533"/>
            <a:ext cx="3958432" cy="293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674533"/>
            <a:ext cx="3958431" cy="2938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0" name="Object 1024"/>
          <p:cNvGraphicFramePr>
            <a:graphicFrameLocks noChangeAspect="1"/>
          </p:cNvGraphicFramePr>
          <p:nvPr>
            <p:extLst>
              <p:ext uri="{D42A27DB-BD31-4B8C-83A1-F6EECF244321}">
                <p14:modId xmlns:p14="http://schemas.microsoft.com/office/powerpoint/2010/main" val="3393856836"/>
              </p:ext>
            </p:extLst>
          </p:nvPr>
        </p:nvGraphicFramePr>
        <p:xfrm>
          <a:off x="1600200" y="1295400"/>
          <a:ext cx="2752725" cy="427038"/>
        </p:xfrm>
        <a:graphic>
          <a:graphicData uri="http://schemas.openxmlformats.org/presentationml/2006/ole">
            <mc:AlternateContent xmlns:mc="http://schemas.openxmlformats.org/markup-compatibility/2006">
              <mc:Choice xmlns:v="urn:schemas-microsoft-com:vml" Requires="v">
                <p:oleObj spid="_x0000_s2079" name="Equation" r:id="rId5" imgW="1473120" imgH="228600" progId="Equation.3">
                  <p:embed/>
                </p:oleObj>
              </mc:Choice>
              <mc:Fallback>
                <p:oleObj name="Equation" r:id="rId5" imgW="1473120" imgH="228600" progId="Equation.3">
                  <p:embed/>
                  <p:pic>
                    <p:nvPicPr>
                      <p:cNvPr id="0" name="Object 10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1295400"/>
                        <a:ext cx="2752725"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3810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3:  Euler’s Method</a:t>
            </a:r>
            <a:r>
              <a:rPr lang="en-US" sz="3600" b="1" dirty="0" smtClean="0">
                <a:solidFill>
                  <a:srgbClr val="2125D7"/>
                </a:solidFill>
                <a:latin typeface="Times New Roman" pitchFamily="18" charset="0"/>
                <a:cs typeface="Times New Roman" pitchFamily="18" charset="0"/>
              </a:rPr>
              <a:t>  </a:t>
            </a:r>
            <a:r>
              <a:rPr lang="en-US" sz="2400" b="1" dirty="0" smtClean="0">
                <a:solidFill>
                  <a:srgbClr val="2125D7"/>
                </a:solidFill>
                <a:latin typeface="Times New Roman" pitchFamily="18" charset="0"/>
                <a:cs typeface="Times New Roman" pitchFamily="18" charset="0"/>
              </a:rPr>
              <a:t>(1 of 3)</a:t>
            </a:r>
          </a:p>
        </p:txBody>
      </p:sp>
      <p:sp>
        <p:nvSpPr>
          <p:cNvPr id="11270" name="Rectangle 3"/>
          <p:cNvSpPr>
            <a:spLocks noGrp="1" noChangeArrowheads="1"/>
          </p:cNvSpPr>
          <p:nvPr>
            <p:ph idx="1"/>
          </p:nvPr>
        </p:nvSpPr>
        <p:spPr>
          <a:xfrm>
            <a:off x="533400" y="990600"/>
            <a:ext cx="7772400" cy="4494213"/>
          </a:xfrm>
        </p:spPr>
        <p:txBody>
          <a:bodyPr/>
          <a:lstStyle/>
          <a:p>
            <a:pPr eaLnBrk="1" hangingPunct="1">
              <a:lnSpc>
                <a:spcPct val="90000"/>
              </a:lnSpc>
            </a:pPr>
            <a:r>
              <a:rPr lang="en-US" sz="2400" dirty="0" smtClean="0">
                <a:latin typeface="Times New Roman" pitchFamily="18" charset="0"/>
                <a:cs typeface="Times New Roman" pitchFamily="18" charset="0"/>
              </a:rPr>
              <a:t>For the initial value problem</a:t>
            </a:r>
          </a:p>
          <a:p>
            <a:pPr eaLnBrk="1" hangingPunct="1">
              <a:lnSpc>
                <a:spcPct val="90000"/>
              </a:lnSpc>
            </a:pPr>
            <a:endParaRPr lang="en-US" sz="2200" dirty="0" smtClean="0">
              <a:latin typeface="Times New Roman" pitchFamily="18" charset="0"/>
              <a:cs typeface="Times New Roman" pitchFamily="18" charset="0"/>
            </a:endParaRPr>
          </a:p>
          <a:p>
            <a:pPr eaLnBrk="1" hangingPunct="1">
              <a:lnSpc>
                <a:spcPct val="90000"/>
              </a:lnSpc>
              <a:buFontTx/>
              <a:buNone/>
            </a:pPr>
            <a:r>
              <a:rPr lang="en-US" sz="2400" dirty="0" smtClean="0">
                <a:latin typeface="Times New Roman" pitchFamily="18" charset="0"/>
                <a:cs typeface="Times New Roman" pitchFamily="18" charset="0"/>
              </a:rPr>
              <a:t>	</a:t>
            </a:r>
          </a:p>
          <a:p>
            <a:pPr eaLnBrk="1" hangingPunct="1">
              <a:lnSpc>
                <a:spcPct val="90000"/>
              </a:lnSpc>
              <a:buFontTx/>
              <a:buNone/>
            </a:pPr>
            <a:r>
              <a:rPr lang="en-US" sz="2400" dirty="0" smtClean="0">
                <a:latin typeface="Times New Roman" pitchFamily="18" charset="0"/>
                <a:cs typeface="Times New Roman" pitchFamily="18" charset="0"/>
              </a:rPr>
              <a:t>    we use </a:t>
            </a:r>
            <a:r>
              <a:rPr lang="en-US" sz="2400" dirty="0" smtClean="0">
                <a:latin typeface="Times New Roman" pitchFamily="18" charset="0"/>
                <a:cs typeface="Times New Roman" pitchFamily="18" charset="0"/>
              </a:rPr>
              <a:t>Euler’s method with </a:t>
            </a:r>
            <a:r>
              <a:rPr lang="en-US" sz="2400" i="1"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 = 0.1 to approximate </a:t>
            </a:r>
            <a:r>
              <a:rPr lang="en-US" sz="2400" dirty="0" smtClean="0">
                <a:latin typeface="Times New Roman" pitchFamily="18" charset="0"/>
                <a:cs typeface="Times New Roman" pitchFamily="18" charset="0"/>
              </a:rPr>
              <a:t>the solution </a:t>
            </a:r>
            <a:r>
              <a:rPr lang="en-US" sz="2400" dirty="0" smtClean="0">
                <a:latin typeface="Times New Roman" pitchFamily="18" charset="0"/>
                <a:cs typeface="Times New Roman" pitchFamily="18" charset="0"/>
              </a:rPr>
              <a:t>at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 1, 2, 3, and 4, as shown below.</a:t>
            </a:r>
          </a:p>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r>
              <a:rPr lang="en-US" sz="2400" dirty="0" smtClean="0">
                <a:latin typeface="Times New Roman" pitchFamily="18" charset="0"/>
                <a:cs typeface="Times New Roman" pitchFamily="18" charset="0"/>
              </a:rPr>
              <a:t>Exact solution (see Section 2.1):</a:t>
            </a:r>
            <a:r>
              <a:rPr lang="en-US" sz="2800" dirty="0" smtClean="0">
                <a:latin typeface="Times New Roman" pitchFamily="18" charset="0"/>
                <a:cs typeface="Times New Roman" pitchFamily="18" charset="0"/>
              </a:rPr>
              <a:t>     </a:t>
            </a:r>
          </a:p>
        </p:txBody>
      </p:sp>
      <p:graphicFrame>
        <p:nvGraphicFramePr>
          <p:cNvPr id="11266" name="Object 5"/>
          <p:cNvGraphicFramePr>
            <a:graphicFrameLocks noChangeAspect="1"/>
          </p:cNvGraphicFramePr>
          <p:nvPr>
            <p:extLst>
              <p:ext uri="{D42A27DB-BD31-4B8C-83A1-F6EECF244321}">
                <p14:modId xmlns:p14="http://schemas.microsoft.com/office/powerpoint/2010/main" val="1964572664"/>
              </p:ext>
            </p:extLst>
          </p:nvPr>
        </p:nvGraphicFramePr>
        <p:xfrm>
          <a:off x="1122363" y="2984500"/>
          <a:ext cx="5919787" cy="2032000"/>
        </p:xfrm>
        <a:graphic>
          <a:graphicData uri="http://schemas.openxmlformats.org/presentationml/2006/ole">
            <mc:AlternateContent xmlns:mc="http://schemas.openxmlformats.org/markup-compatibility/2006">
              <mc:Choice xmlns:v="urn:schemas-microsoft-com:vml" Requires="v">
                <p:oleObj spid="_x0000_s11349" name="Equation" r:id="rId3" imgW="3327120" imgH="1143000" progId="Equation.DSMT4">
                  <p:embed/>
                </p:oleObj>
              </mc:Choice>
              <mc:Fallback>
                <p:oleObj name="Equation" r:id="rId3" imgW="3327120" imgH="11430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2363" y="2984500"/>
                        <a:ext cx="5919787" cy="203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6"/>
          <p:cNvGraphicFramePr>
            <a:graphicFrameLocks noChangeAspect="1"/>
          </p:cNvGraphicFramePr>
          <p:nvPr>
            <p:extLst>
              <p:ext uri="{D42A27DB-BD31-4B8C-83A1-F6EECF244321}">
                <p14:modId xmlns:p14="http://schemas.microsoft.com/office/powerpoint/2010/main" val="2362140387"/>
              </p:ext>
            </p:extLst>
          </p:nvPr>
        </p:nvGraphicFramePr>
        <p:xfrm>
          <a:off x="1676400" y="1371600"/>
          <a:ext cx="3123509" cy="722311"/>
        </p:xfrm>
        <a:graphic>
          <a:graphicData uri="http://schemas.openxmlformats.org/presentationml/2006/ole">
            <mc:AlternateContent xmlns:mc="http://schemas.openxmlformats.org/markup-compatibility/2006">
              <mc:Choice xmlns:v="urn:schemas-microsoft-com:vml" Requires="v">
                <p:oleObj spid="_x0000_s11350" name="Equation" r:id="rId5" imgW="1511280" imgH="393480" progId="Equation.3">
                  <p:embed/>
                </p:oleObj>
              </mc:Choice>
              <mc:Fallback>
                <p:oleObj name="Equation" r:id="rId5" imgW="1511280" imgH="393480" progId="Equation.3">
                  <p:embed/>
                  <p:pic>
                    <p:nvPicPr>
                      <p:cNvPr id="0" name="Object 6"/>
                      <p:cNvPicPr>
                        <a:picLocks noChangeAspect="1" noChangeArrowheads="1"/>
                      </p:cNvPicPr>
                      <p:nvPr/>
                    </p:nvPicPr>
                    <p:blipFill>
                      <a:blip r:embed="rId6"/>
                      <a:srcRect/>
                      <a:stretch>
                        <a:fillRect/>
                      </a:stretch>
                    </p:blipFill>
                    <p:spPr bwMode="auto">
                      <a:xfrm>
                        <a:off x="1676400" y="1371600"/>
                        <a:ext cx="3123509" cy="722311"/>
                      </a:xfrm>
                      <a:prstGeom prst="rect">
                        <a:avLst/>
                      </a:prstGeom>
                      <a:noFill/>
                      <a:extLst/>
                    </p:spPr>
                  </p:pic>
                </p:oleObj>
              </mc:Fallback>
            </mc:AlternateContent>
          </a:graphicData>
        </a:graphic>
      </p:graphicFrame>
      <p:graphicFrame>
        <p:nvGraphicFramePr>
          <p:cNvPr id="11268" name="Object 10"/>
          <p:cNvGraphicFramePr>
            <a:graphicFrameLocks noChangeAspect="1"/>
          </p:cNvGraphicFramePr>
          <p:nvPr>
            <p:extLst>
              <p:ext uri="{D42A27DB-BD31-4B8C-83A1-F6EECF244321}">
                <p14:modId xmlns:p14="http://schemas.microsoft.com/office/powerpoint/2010/main" val="3814156702"/>
              </p:ext>
            </p:extLst>
          </p:nvPr>
        </p:nvGraphicFramePr>
        <p:xfrm>
          <a:off x="1219200" y="5410200"/>
          <a:ext cx="2362200" cy="739775"/>
        </p:xfrm>
        <a:graphic>
          <a:graphicData uri="http://schemas.openxmlformats.org/presentationml/2006/ole">
            <mc:AlternateContent xmlns:mc="http://schemas.openxmlformats.org/markup-compatibility/2006">
              <mc:Choice xmlns:v="urn:schemas-microsoft-com:vml" Requires="v">
                <p:oleObj spid="_x0000_s11351" name="Equation" r:id="rId7" imgW="1257120" imgH="393480" progId="Equation.3">
                  <p:embed/>
                </p:oleObj>
              </mc:Choice>
              <mc:Fallback>
                <p:oleObj name="Equation" r:id="rId7" imgW="1257120" imgH="3934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5410200"/>
                        <a:ext cx="2362200"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533400" y="12192"/>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3:  Error Analysis  </a:t>
            </a:r>
            <a:r>
              <a:rPr lang="en-US" sz="2400" b="1" dirty="0" smtClean="0">
                <a:solidFill>
                  <a:srgbClr val="2125D7"/>
                </a:solidFill>
                <a:latin typeface="Times New Roman" pitchFamily="18" charset="0"/>
                <a:cs typeface="Times New Roman" pitchFamily="18" charset="0"/>
              </a:rPr>
              <a:t>(2 of 3)</a:t>
            </a:r>
          </a:p>
        </p:txBody>
      </p:sp>
      <p:sp>
        <p:nvSpPr>
          <p:cNvPr id="12294" name="Rectangle 3"/>
          <p:cNvSpPr>
            <a:spLocks noGrp="1" noChangeArrowheads="1"/>
          </p:cNvSpPr>
          <p:nvPr>
            <p:ph idx="1"/>
          </p:nvPr>
        </p:nvSpPr>
        <p:spPr>
          <a:xfrm>
            <a:off x="381000" y="990600"/>
            <a:ext cx="7916863" cy="4876800"/>
          </a:xfrm>
        </p:spPr>
        <p:txBody>
          <a:bodyPr/>
          <a:lstStyle/>
          <a:p>
            <a:pPr eaLnBrk="1" hangingPunct="1"/>
            <a:r>
              <a:rPr lang="en-US" sz="2400" dirty="0" smtClean="0">
                <a:latin typeface="Times New Roman" pitchFamily="18" charset="0"/>
                <a:cs typeface="Times New Roman" pitchFamily="18" charset="0"/>
              </a:rPr>
              <a:t>The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ten Euler </a:t>
            </a:r>
            <a:r>
              <a:rPr lang="en-US" sz="2400" dirty="0" err="1" smtClean="0">
                <a:latin typeface="Times New Roman" pitchFamily="18" charset="0"/>
                <a:cs typeface="Times New Roman" pitchFamily="18" charset="0"/>
              </a:rPr>
              <a:t>approxs</a:t>
            </a:r>
            <a:r>
              <a:rPr lang="en-US" sz="2400" dirty="0" smtClean="0">
                <a:latin typeface="Times New Roman" pitchFamily="18" charset="0"/>
                <a:cs typeface="Times New Roman" pitchFamily="18" charset="0"/>
              </a:rPr>
              <a:t> (h=.1) are given in table on left.  A table of approximations for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 0, 1, 2, 3 is given on right.  See text for numerical results with </a:t>
            </a:r>
            <a:r>
              <a:rPr lang="en-US" sz="2400" i="1"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 = 0.05, 0.025, 0.01.</a:t>
            </a:r>
          </a:p>
          <a:p>
            <a:pPr eaLnBrk="1" hangingPunct="1"/>
            <a:r>
              <a:rPr lang="en-US" sz="2400" dirty="0" smtClean="0">
                <a:latin typeface="Times New Roman" pitchFamily="18" charset="0"/>
                <a:cs typeface="Times New Roman" pitchFamily="18" charset="0"/>
              </a:rPr>
              <a:t>The errors are small initially, but quickly reach an unacceptable level.  This suggests an asymptotically nonlinear solution. (Note the e</a:t>
            </a:r>
            <a:r>
              <a:rPr lang="en-US" sz="2400" baseline="30000" dirty="0" smtClean="0">
                <a:latin typeface="Times New Roman" pitchFamily="18" charset="0"/>
                <a:cs typeface="Times New Roman" pitchFamily="18" charset="0"/>
              </a:rPr>
              <a:t>2t</a:t>
            </a:r>
            <a:r>
              <a:rPr lang="en-US" sz="2400" dirty="0" smtClean="0">
                <a:latin typeface="Times New Roman" pitchFamily="18" charset="0"/>
                <a:cs typeface="Times New Roman" pitchFamily="18" charset="0"/>
              </a:rPr>
              <a:t> in the exact solution which does not fade away as t increases.)</a:t>
            </a:r>
          </a:p>
        </p:txBody>
      </p:sp>
      <p:graphicFrame>
        <p:nvGraphicFramePr>
          <p:cNvPr id="12290" name="Object 1024"/>
          <p:cNvGraphicFramePr>
            <a:graphicFrameLocks noChangeAspect="1"/>
          </p:cNvGraphicFramePr>
          <p:nvPr>
            <p:extLst>
              <p:ext uri="{D42A27DB-BD31-4B8C-83A1-F6EECF244321}">
                <p14:modId xmlns:p14="http://schemas.microsoft.com/office/powerpoint/2010/main" val="133966242"/>
              </p:ext>
            </p:extLst>
          </p:nvPr>
        </p:nvGraphicFramePr>
        <p:xfrm>
          <a:off x="180597" y="3733800"/>
          <a:ext cx="4114800" cy="2978488"/>
        </p:xfrm>
        <a:graphic>
          <a:graphicData uri="http://schemas.openxmlformats.org/presentationml/2006/ole">
            <mc:AlternateContent xmlns:mc="http://schemas.openxmlformats.org/markup-compatibility/2006">
              <mc:Choice xmlns:v="urn:schemas-microsoft-com:vml" Requires="v">
                <p:oleObj spid="_x0000_s12370" name="Worksheet" r:id="rId3" imgW="3084120" imgH="2210040" progId="Excel.Sheet.8">
                  <p:embed/>
                </p:oleObj>
              </mc:Choice>
              <mc:Fallback>
                <p:oleObj name="Worksheet" r:id="rId3" imgW="3084120" imgH="2210040" progId="Excel.Sheet.8">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597" y="3733800"/>
                        <a:ext cx="4114800" cy="2978488"/>
                      </a:xfrm>
                      <a:prstGeom prst="rect">
                        <a:avLst/>
                      </a:prstGeom>
                      <a:noFill/>
                      <a:ln>
                        <a:noFill/>
                      </a:ln>
                      <a:effectLst/>
                      <a:extLst/>
                    </p:spPr>
                  </p:pic>
                </p:oleObj>
              </mc:Fallback>
            </mc:AlternateContent>
          </a:graphicData>
        </a:graphic>
      </p:graphicFrame>
      <p:graphicFrame>
        <p:nvGraphicFramePr>
          <p:cNvPr id="12291" name="Object 1025"/>
          <p:cNvGraphicFramePr>
            <a:graphicFrameLocks noChangeAspect="1"/>
          </p:cNvGraphicFramePr>
          <p:nvPr>
            <p:extLst>
              <p:ext uri="{D42A27DB-BD31-4B8C-83A1-F6EECF244321}">
                <p14:modId xmlns:p14="http://schemas.microsoft.com/office/powerpoint/2010/main" val="389958372"/>
              </p:ext>
            </p:extLst>
          </p:nvPr>
        </p:nvGraphicFramePr>
        <p:xfrm>
          <a:off x="4453050" y="3733800"/>
          <a:ext cx="4539835" cy="1447800"/>
        </p:xfrm>
        <a:graphic>
          <a:graphicData uri="http://schemas.openxmlformats.org/presentationml/2006/ole">
            <mc:AlternateContent xmlns:mc="http://schemas.openxmlformats.org/markup-compatibility/2006">
              <mc:Choice xmlns:v="urn:schemas-microsoft-com:vml" Requires="v">
                <p:oleObj spid="_x0000_s12371" name="Worksheet" r:id="rId5" imgW="3520080" imgH="1110600" progId="Excel.Sheet.8">
                  <p:embed/>
                </p:oleObj>
              </mc:Choice>
              <mc:Fallback>
                <p:oleObj name="Worksheet" r:id="rId5" imgW="3520080" imgH="1110600" progId="Excel.Sheet.8">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3050" y="3733800"/>
                        <a:ext cx="4539835" cy="1447800"/>
                      </a:xfrm>
                      <a:prstGeom prst="rect">
                        <a:avLst/>
                      </a:prstGeom>
                      <a:noFill/>
                      <a:ln>
                        <a:noFill/>
                      </a:ln>
                      <a:effectLst/>
                      <a:extLst/>
                    </p:spPr>
                  </p:pic>
                </p:oleObj>
              </mc:Fallback>
            </mc:AlternateContent>
          </a:graphicData>
        </a:graphic>
      </p:graphicFrame>
      <p:graphicFrame>
        <p:nvGraphicFramePr>
          <p:cNvPr id="12292" name="Object 1026"/>
          <p:cNvGraphicFramePr>
            <a:graphicFrameLocks noChangeAspect="1"/>
          </p:cNvGraphicFramePr>
          <p:nvPr>
            <p:extLst>
              <p:ext uri="{D42A27DB-BD31-4B8C-83A1-F6EECF244321}">
                <p14:modId xmlns:p14="http://schemas.microsoft.com/office/powerpoint/2010/main" val="928362133"/>
              </p:ext>
            </p:extLst>
          </p:nvPr>
        </p:nvGraphicFramePr>
        <p:xfrm>
          <a:off x="4876800" y="5292894"/>
          <a:ext cx="2057400" cy="996950"/>
        </p:xfrm>
        <a:graphic>
          <a:graphicData uri="http://schemas.openxmlformats.org/presentationml/2006/ole">
            <mc:AlternateContent xmlns:mc="http://schemas.openxmlformats.org/markup-compatibility/2006">
              <mc:Choice xmlns:v="urn:schemas-microsoft-com:vml" Requires="v">
                <p:oleObj spid="_x0000_s12372" name="Equation" r:id="rId7" imgW="1257120" imgH="609480" progId="Equation.3">
                  <p:embed/>
                </p:oleObj>
              </mc:Choice>
              <mc:Fallback>
                <p:oleObj name="Equation" r:id="rId7" imgW="1257120" imgH="60948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5292894"/>
                        <a:ext cx="2057400" cy="99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81000" y="12192"/>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Example 3:  Error Analysis &amp; Graphs  </a:t>
            </a:r>
            <a:r>
              <a:rPr lang="en-US" sz="2400" b="1" dirty="0" smtClean="0">
                <a:solidFill>
                  <a:srgbClr val="2125D7"/>
                </a:solidFill>
                <a:latin typeface="Times New Roman" pitchFamily="18" charset="0"/>
                <a:cs typeface="Times New Roman" pitchFamily="18" charset="0"/>
              </a:rPr>
              <a:t>(3 of 3)</a:t>
            </a:r>
          </a:p>
        </p:txBody>
      </p:sp>
      <p:sp>
        <p:nvSpPr>
          <p:cNvPr id="13317" name="Rectangle 3"/>
          <p:cNvSpPr>
            <a:spLocks noGrp="1" noChangeArrowheads="1"/>
          </p:cNvSpPr>
          <p:nvPr>
            <p:ph idx="1"/>
          </p:nvPr>
        </p:nvSpPr>
        <p:spPr>
          <a:xfrm>
            <a:off x="533400" y="990600"/>
            <a:ext cx="7916863" cy="914400"/>
          </a:xfrm>
        </p:spPr>
        <p:txBody>
          <a:bodyPr>
            <a:normAutofit/>
          </a:bodyPr>
          <a:lstStyle/>
          <a:p>
            <a:pPr marL="0" indent="0" eaLnBrk="1" hangingPunct="1">
              <a:buNone/>
            </a:pPr>
            <a:r>
              <a:rPr lang="en-US" sz="2400" dirty="0">
                <a:latin typeface="Times New Roman" pitchFamily="18" charset="0"/>
                <a:cs typeface="Times New Roman" pitchFamily="18" charset="0"/>
              </a:rPr>
              <a:t>B</a:t>
            </a:r>
            <a:r>
              <a:rPr lang="en-US" sz="2400" dirty="0" smtClean="0">
                <a:latin typeface="Times New Roman" pitchFamily="18" charset="0"/>
                <a:cs typeface="Times New Roman" pitchFamily="18" charset="0"/>
              </a:rPr>
              <a:t>elow are graphs with the exact solution (red) plotted together with the Euler approximation (blue) for 2 different intervals.   </a:t>
            </a:r>
          </a:p>
        </p:txBody>
      </p:sp>
      <p:graphicFrame>
        <p:nvGraphicFramePr>
          <p:cNvPr id="13314" name="Object 1024"/>
          <p:cNvGraphicFramePr>
            <a:graphicFrameLocks noChangeAspect="1"/>
          </p:cNvGraphicFramePr>
          <p:nvPr>
            <p:extLst>
              <p:ext uri="{D42A27DB-BD31-4B8C-83A1-F6EECF244321}">
                <p14:modId xmlns:p14="http://schemas.microsoft.com/office/powerpoint/2010/main" val="2122559124"/>
              </p:ext>
            </p:extLst>
          </p:nvPr>
        </p:nvGraphicFramePr>
        <p:xfrm>
          <a:off x="184339" y="1847151"/>
          <a:ext cx="5437550" cy="1734249"/>
        </p:xfrm>
        <a:graphic>
          <a:graphicData uri="http://schemas.openxmlformats.org/presentationml/2006/ole">
            <mc:AlternateContent xmlns:mc="http://schemas.openxmlformats.org/markup-compatibility/2006">
              <mc:Choice xmlns:v="urn:schemas-microsoft-com:vml" Requires="v">
                <p:oleObj spid="_x0000_s13370" name="Worksheet" r:id="rId3" imgW="3520080" imgH="1110600" progId="Excel.Sheet.8">
                  <p:embed/>
                </p:oleObj>
              </mc:Choice>
              <mc:Fallback>
                <p:oleObj name="Worksheet" r:id="rId3" imgW="3520080" imgH="1110600" progId="Excel.Sheet.8">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339" y="1847151"/>
                        <a:ext cx="5437550" cy="1734249"/>
                      </a:xfrm>
                      <a:prstGeom prst="rect">
                        <a:avLst/>
                      </a:prstGeom>
                      <a:noFill/>
                      <a:ln>
                        <a:noFill/>
                      </a:ln>
                      <a:effectLst/>
                      <a:extLst/>
                    </p:spPr>
                  </p:pic>
                </p:oleObj>
              </mc:Fallback>
            </mc:AlternateContent>
          </a:graphicData>
        </a:graphic>
      </p:graphicFrame>
      <p:graphicFrame>
        <p:nvGraphicFramePr>
          <p:cNvPr id="13315" name="Object 1025"/>
          <p:cNvGraphicFramePr>
            <a:graphicFrameLocks noChangeAspect="1"/>
          </p:cNvGraphicFramePr>
          <p:nvPr>
            <p:extLst>
              <p:ext uri="{D42A27DB-BD31-4B8C-83A1-F6EECF244321}">
                <p14:modId xmlns:p14="http://schemas.microsoft.com/office/powerpoint/2010/main" val="97254216"/>
              </p:ext>
            </p:extLst>
          </p:nvPr>
        </p:nvGraphicFramePr>
        <p:xfrm>
          <a:off x="5969276" y="2042086"/>
          <a:ext cx="2133600" cy="1035050"/>
        </p:xfrm>
        <a:graphic>
          <a:graphicData uri="http://schemas.openxmlformats.org/presentationml/2006/ole">
            <mc:AlternateContent xmlns:mc="http://schemas.openxmlformats.org/markup-compatibility/2006">
              <mc:Choice xmlns:v="urn:schemas-microsoft-com:vml" Requires="v">
                <p:oleObj spid="_x0000_s13371" name="Equation" r:id="rId5" imgW="1257120" imgH="609480" progId="Equation.3">
                  <p:embed/>
                </p:oleObj>
              </mc:Choice>
              <mc:Fallback>
                <p:oleObj name="Equation" r:id="rId5" imgW="1257120" imgH="60948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9276" y="2042086"/>
                        <a:ext cx="2133600" cy="1035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318"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810000"/>
            <a:ext cx="3797679"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82896" y="3826944"/>
            <a:ext cx="3733800" cy="277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Error Bounds and Numerical Methods</a:t>
            </a:r>
            <a:endParaRPr lang="en-US" sz="2400" b="1" dirty="0" smtClean="0">
              <a:solidFill>
                <a:srgbClr val="2125D7"/>
              </a:solidFill>
              <a:latin typeface="Times New Roman" pitchFamily="18" charset="0"/>
              <a:cs typeface="Times New Roman" pitchFamily="18" charset="0"/>
            </a:endParaRPr>
          </a:p>
        </p:txBody>
      </p:sp>
      <p:sp>
        <p:nvSpPr>
          <p:cNvPr id="22531" name="Rectangle 3"/>
          <p:cNvSpPr>
            <a:spLocks noGrp="1" noChangeArrowheads="1"/>
          </p:cNvSpPr>
          <p:nvPr>
            <p:ph idx="1"/>
          </p:nvPr>
        </p:nvSpPr>
        <p:spPr>
          <a:xfrm>
            <a:off x="457200" y="990600"/>
            <a:ext cx="8229600" cy="4800600"/>
          </a:xfrm>
        </p:spPr>
        <p:txBody>
          <a:bodyPr/>
          <a:lstStyle/>
          <a:p>
            <a:pPr eaLnBrk="1" hangingPunct="1">
              <a:lnSpc>
                <a:spcPct val="90000"/>
              </a:lnSpc>
            </a:pPr>
            <a:r>
              <a:rPr lang="en-US" sz="2400" dirty="0" smtClean="0">
                <a:latin typeface="Times New Roman" pitchFamily="18" charset="0"/>
                <a:cs typeface="Times New Roman" pitchFamily="18" charset="0"/>
                <a:sym typeface="Symbol" pitchFamily="18" charset="2"/>
              </a:rPr>
              <a:t>In using a numerical procedure, keep in mind the question of whether the results are accurate enough to be useful.  </a:t>
            </a:r>
          </a:p>
          <a:p>
            <a:pPr eaLnBrk="1" hangingPunct="1">
              <a:lnSpc>
                <a:spcPct val="90000"/>
              </a:lnSpc>
            </a:pPr>
            <a:r>
              <a:rPr lang="en-US" sz="2400" dirty="0" smtClean="0">
                <a:latin typeface="Times New Roman" pitchFamily="18" charset="0"/>
                <a:cs typeface="Times New Roman" pitchFamily="18" charset="0"/>
                <a:sym typeface="Symbol" pitchFamily="18" charset="2"/>
              </a:rPr>
              <a:t>In our examples, we compared approximations with exact solutions.  However, numerical procedures are usually used when an exact solution is not available.  What is needed are bounds for (or estimates of) errors, which do not require knowledge of exact solution. More discussion on these issues and other numerical methods is given in Chapter 8.</a:t>
            </a:r>
          </a:p>
          <a:p>
            <a:pPr eaLnBrk="1" hangingPunct="1">
              <a:lnSpc>
                <a:spcPct val="90000"/>
              </a:lnSpc>
            </a:pPr>
            <a:r>
              <a:rPr lang="en-US" sz="2400" dirty="0" smtClean="0">
                <a:latin typeface="Times New Roman" pitchFamily="18" charset="0"/>
                <a:cs typeface="Times New Roman" pitchFamily="18" charset="0"/>
                <a:sym typeface="Symbol" pitchFamily="18" charset="2"/>
              </a:rPr>
              <a:t>Since numerical approximations ideally reflect behavior of solution, a member of a diverging family of solutions is harder to approximate than a member of a converging family.  </a:t>
            </a:r>
          </a:p>
          <a:p>
            <a:pPr eaLnBrk="1" hangingPunct="1">
              <a:lnSpc>
                <a:spcPct val="90000"/>
              </a:lnSpc>
            </a:pPr>
            <a:r>
              <a:rPr lang="en-US" sz="2400" dirty="0" smtClean="0">
                <a:latin typeface="Times New Roman" pitchFamily="18" charset="0"/>
                <a:cs typeface="Times New Roman" pitchFamily="18" charset="0"/>
                <a:sym typeface="Symbol" pitchFamily="18" charset="2"/>
              </a:rPr>
              <a:t>Also, direction fields are often a relatively easy first step in understanding behavior of solutions.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050"/>
          <p:cNvSpPr>
            <a:spLocks noGrp="1" noChangeArrowheads="1"/>
          </p:cNvSpPr>
          <p:nvPr>
            <p:ph type="title"/>
          </p:nvPr>
        </p:nvSpPr>
        <p:spPr>
          <a:xfrm>
            <a:off x="228600"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Numerical Methods</a:t>
            </a:r>
          </a:p>
        </p:txBody>
      </p:sp>
      <p:sp>
        <p:nvSpPr>
          <p:cNvPr id="3076" name="Rectangle 2051"/>
          <p:cNvSpPr>
            <a:spLocks noGrp="1" noChangeArrowheads="1"/>
          </p:cNvSpPr>
          <p:nvPr>
            <p:ph idx="1"/>
          </p:nvPr>
        </p:nvSpPr>
        <p:spPr>
          <a:xfrm>
            <a:off x="457200" y="914400"/>
            <a:ext cx="8153400" cy="4876800"/>
          </a:xfrm>
        </p:spPr>
        <p:txBody>
          <a:bodyPr/>
          <a:lstStyle/>
          <a:p>
            <a:pPr eaLnBrk="1" hangingPunct="1"/>
            <a:r>
              <a:rPr lang="en-US" sz="2400" dirty="0" smtClean="0">
                <a:latin typeface="Times New Roman" pitchFamily="18" charset="0"/>
                <a:cs typeface="Times New Roman" pitchFamily="18" charset="0"/>
              </a:rPr>
              <a:t>For our first order initial value problem</a:t>
            </a:r>
          </a:p>
          <a:p>
            <a:pPr eaLnBrk="1" hangingPunct="1"/>
            <a:endParaRPr lang="en-US" sz="2400" dirty="0" smtClean="0">
              <a:latin typeface="Times New Roman" pitchFamily="18" charset="0"/>
              <a:cs typeface="Times New Roman" pitchFamily="18" charset="0"/>
            </a:endParaRPr>
          </a:p>
          <a:p>
            <a:pPr eaLnBrk="1" hangingPunct="1">
              <a:buFontTx/>
              <a:buNone/>
            </a:pPr>
            <a:r>
              <a:rPr lang="en-US" sz="2400" dirty="0" smtClean="0">
                <a:latin typeface="Times New Roman" pitchFamily="18" charset="0"/>
                <a:cs typeface="Times New Roman" pitchFamily="18" charset="0"/>
              </a:rPr>
              <a:t>	an alternative is to compute approximate values of the solution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t</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at a selected set of</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t</a:t>
            </a:r>
            <a:r>
              <a:rPr lang="en-US" sz="2400" dirty="0" smtClean="0">
                <a:latin typeface="Times New Roman" pitchFamily="18" charset="0"/>
                <a:cs typeface="Times New Roman" pitchFamily="18" charset="0"/>
                <a:sym typeface="Symbol" pitchFamily="18" charset="2"/>
              </a:rPr>
              <a:t>-values.  </a:t>
            </a:r>
          </a:p>
          <a:p>
            <a:pPr eaLnBrk="1" hangingPunct="1"/>
            <a:r>
              <a:rPr lang="en-US" sz="2400" dirty="0" smtClean="0">
                <a:latin typeface="Times New Roman" pitchFamily="18" charset="0"/>
                <a:cs typeface="Times New Roman" pitchFamily="18" charset="0"/>
                <a:sym typeface="Symbol" pitchFamily="18" charset="2"/>
              </a:rPr>
              <a:t>Ideally, the approximate solution values will be accompanied by error bounds that ensure the level of accuracy. </a:t>
            </a:r>
          </a:p>
          <a:p>
            <a:pPr eaLnBrk="1" hangingPunct="1"/>
            <a:r>
              <a:rPr lang="en-US" sz="2400" dirty="0" smtClean="0">
                <a:latin typeface="Times New Roman" pitchFamily="18" charset="0"/>
                <a:cs typeface="Times New Roman" pitchFamily="18" charset="0"/>
                <a:sym typeface="Symbol" pitchFamily="18" charset="2"/>
              </a:rPr>
              <a:t>There are many numerical methods that produce numerical approximations to solutions of differential equations, some of which are discussed in Chapter 8.  </a:t>
            </a:r>
          </a:p>
          <a:p>
            <a:pPr eaLnBrk="1" hangingPunct="1"/>
            <a:r>
              <a:rPr lang="en-US" sz="2400" dirty="0" smtClean="0">
                <a:latin typeface="Times New Roman" pitchFamily="18" charset="0"/>
                <a:cs typeface="Times New Roman" pitchFamily="18" charset="0"/>
                <a:sym typeface="Symbol" pitchFamily="18" charset="2"/>
              </a:rPr>
              <a:t>In this section, we examine the easiest approach</a:t>
            </a:r>
            <a:r>
              <a:rPr lang="en-US" sz="2400" dirty="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sym typeface="Symbol" pitchFamily="18" charset="2"/>
              </a:rPr>
              <a:t> the </a:t>
            </a:r>
            <a:r>
              <a:rPr lang="en-US" sz="2400" b="1" dirty="0" smtClean="0">
                <a:latin typeface="Times New Roman" pitchFamily="18" charset="0"/>
                <a:cs typeface="Times New Roman" pitchFamily="18" charset="0"/>
                <a:sym typeface="Symbol" pitchFamily="18" charset="2"/>
              </a:rPr>
              <a:t>tangent line method</a:t>
            </a:r>
            <a:r>
              <a:rPr lang="en-US" sz="2400" dirty="0" smtClean="0">
                <a:latin typeface="Times New Roman" pitchFamily="18" charset="0"/>
                <a:cs typeface="Times New Roman" pitchFamily="18" charset="0"/>
                <a:sym typeface="Symbol" pitchFamily="18" charset="2"/>
              </a:rPr>
              <a:t>, also called </a:t>
            </a:r>
            <a:r>
              <a:rPr lang="en-US" sz="2400" b="1" dirty="0" smtClean="0">
                <a:latin typeface="Times New Roman" pitchFamily="18" charset="0"/>
                <a:cs typeface="Times New Roman" pitchFamily="18" charset="0"/>
                <a:sym typeface="Symbol" pitchFamily="18" charset="2"/>
              </a:rPr>
              <a:t>Euler’s Method</a:t>
            </a:r>
            <a:r>
              <a:rPr lang="en-US" sz="2400" dirty="0" smtClean="0">
                <a:latin typeface="Times New Roman" pitchFamily="18" charset="0"/>
                <a:cs typeface="Times New Roman" pitchFamily="18" charset="0"/>
                <a:sym typeface="Symbol" pitchFamily="18" charset="2"/>
              </a:rPr>
              <a:t>.</a:t>
            </a:r>
          </a:p>
        </p:txBody>
      </p:sp>
      <p:graphicFrame>
        <p:nvGraphicFramePr>
          <p:cNvPr id="3074" name="Object 2048"/>
          <p:cNvGraphicFramePr>
            <a:graphicFrameLocks noChangeAspect="1"/>
          </p:cNvGraphicFramePr>
          <p:nvPr>
            <p:extLst>
              <p:ext uri="{D42A27DB-BD31-4B8C-83A1-F6EECF244321}">
                <p14:modId xmlns:p14="http://schemas.microsoft.com/office/powerpoint/2010/main" val="1328965995"/>
              </p:ext>
            </p:extLst>
          </p:nvPr>
        </p:nvGraphicFramePr>
        <p:xfrm>
          <a:off x="1981200" y="1371600"/>
          <a:ext cx="2752725" cy="427038"/>
        </p:xfrm>
        <a:graphic>
          <a:graphicData uri="http://schemas.openxmlformats.org/presentationml/2006/ole">
            <mc:AlternateContent xmlns:mc="http://schemas.openxmlformats.org/markup-compatibility/2006">
              <mc:Choice xmlns:v="urn:schemas-microsoft-com:vml" Requires="v">
                <p:oleObj spid="_x0000_s3101" name="Equation" r:id="rId3" imgW="1473120" imgH="228600" progId="Equation.3">
                  <p:embed/>
                </p:oleObj>
              </mc:Choice>
              <mc:Fallback>
                <p:oleObj name="Equation" r:id="rId3" imgW="1473120" imgH="228600" progId="Equation.3">
                  <p:embed/>
                  <p:pic>
                    <p:nvPicPr>
                      <p:cNvPr id="0" name="Object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371600"/>
                        <a:ext cx="2752725"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14338" y="0"/>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Euler’s Method: Tangent Line Approximation</a:t>
            </a:r>
          </a:p>
        </p:txBody>
      </p:sp>
      <p:sp>
        <p:nvSpPr>
          <p:cNvPr id="4102" name="Rectangle 3"/>
          <p:cNvSpPr>
            <a:spLocks noGrp="1" noChangeArrowheads="1"/>
          </p:cNvSpPr>
          <p:nvPr>
            <p:ph idx="1"/>
          </p:nvPr>
        </p:nvSpPr>
        <p:spPr>
          <a:xfrm>
            <a:off x="152400" y="990600"/>
            <a:ext cx="8153400" cy="4876800"/>
          </a:xfrm>
        </p:spPr>
        <p:txBody>
          <a:bodyPr/>
          <a:lstStyle/>
          <a:p>
            <a:pPr eaLnBrk="1" hangingPunct="1"/>
            <a:r>
              <a:rPr lang="en-US" sz="2400" dirty="0" smtClean="0">
                <a:latin typeface="Times New Roman" pitchFamily="18" charset="0"/>
                <a:cs typeface="Times New Roman" pitchFamily="18" charset="0"/>
              </a:rPr>
              <a:t>For the initial value problem </a:t>
            </a:r>
          </a:p>
          <a:p>
            <a:pPr eaLnBrk="1" hangingPunct="1"/>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we approximate a solution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t</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that begins at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0 </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 y</a:t>
            </a:r>
            <a:r>
              <a:rPr lang="en-US" sz="2400" baseline="-25000" dirty="0" smtClean="0">
                <a:latin typeface="Times New Roman" pitchFamily="18" charset="0"/>
                <a:cs typeface="Times New Roman" pitchFamily="18" charset="0"/>
                <a:sym typeface="Symbol" pitchFamily="18" charset="2"/>
              </a:rPr>
              <a:t>0</a:t>
            </a:r>
            <a:r>
              <a:rPr lang="en-US" sz="2400" dirty="0" smtClean="0">
                <a:latin typeface="Times New Roman" pitchFamily="18" charset="0"/>
                <a:cs typeface="Times New Roman" pitchFamily="18" charset="0"/>
                <a:sym typeface="Symbol" pitchFamily="18" charset="2"/>
              </a:rPr>
              <a:t>). </a:t>
            </a:r>
          </a:p>
          <a:p>
            <a:pPr eaLnBrk="1" hangingPunct="1"/>
            <a:r>
              <a:rPr lang="en-US" sz="2400" dirty="0" smtClean="0">
                <a:latin typeface="Times New Roman" pitchFamily="18" charset="0"/>
                <a:cs typeface="Times New Roman" pitchFamily="18" charset="0"/>
                <a:sym typeface="Symbol" pitchFamily="18" charset="2"/>
              </a:rPr>
              <a:t>The solution passes through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0 </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r>
              <a:rPr lang="en-US" sz="2400" baseline="-25000" dirty="0" smtClean="0">
                <a:latin typeface="Times New Roman" pitchFamily="18" charset="0"/>
                <a:cs typeface="Times New Roman" pitchFamily="18" charset="0"/>
                <a:sym typeface="Symbol" pitchFamily="18" charset="2"/>
              </a:rPr>
              <a:t>0</a:t>
            </a:r>
            <a:r>
              <a:rPr lang="en-US" sz="2400" dirty="0" smtClean="0">
                <a:latin typeface="Times New Roman" pitchFamily="18" charset="0"/>
                <a:cs typeface="Times New Roman" pitchFamily="18" charset="0"/>
                <a:sym typeface="Symbol" pitchFamily="18" charset="2"/>
              </a:rPr>
              <a:t>) with slope </a:t>
            </a:r>
            <a:r>
              <a:rPr lang="en-US" sz="2400" i="1" dirty="0" smtClean="0">
                <a:latin typeface="Times New Roman" pitchFamily="18" charset="0"/>
                <a:cs typeface="Times New Roman" pitchFamily="18" charset="0"/>
                <a:sym typeface="Symbol" pitchFamily="18" charset="2"/>
              </a:rPr>
              <a:t>f</a:t>
            </a:r>
            <a:r>
              <a:rPr lang="en-US" sz="8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0</a:t>
            </a:r>
            <a:r>
              <a:rPr lang="en-US" sz="2400" dirty="0" smtClean="0">
                <a:latin typeface="Times New Roman" pitchFamily="18" charset="0"/>
                <a:cs typeface="Times New Roman" pitchFamily="18" charset="0"/>
                <a:sym typeface="Symbol" pitchFamily="18" charset="2"/>
              </a:rPr>
              <a:t>,</a:t>
            </a:r>
            <a:r>
              <a:rPr lang="en-US" sz="8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r>
              <a:rPr lang="en-US" sz="2400" baseline="-25000" dirty="0" smtClean="0">
                <a:latin typeface="Times New Roman" pitchFamily="18" charset="0"/>
                <a:cs typeface="Times New Roman" pitchFamily="18" charset="0"/>
                <a:sym typeface="Symbol" pitchFamily="18" charset="2"/>
              </a:rPr>
              <a:t>0</a:t>
            </a:r>
            <a:r>
              <a:rPr lang="en-US" sz="2400" dirty="0" smtClean="0">
                <a:latin typeface="Times New Roman" pitchFamily="18" charset="0"/>
                <a:cs typeface="Times New Roman" pitchFamily="18" charset="0"/>
                <a:sym typeface="Symbol" pitchFamily="18" charset="2"/>
              </a:rPr>
              <a:t>). T</a:t>
            </a:r>
            <a:r>
              <a:rPr lang="en-US" sz="2400" dirty="0" smtClean="0">
                <a:latin typeface="Times New Roman" pitchFamily="18" charset="0"/>
                <a:cs typeface="Times New Roman" pitchFamily="18" charset="0"/>
              </a:rPr>
              <a:t>he line tangent to the solution at this initial point is</a:t>
            </a:r>
          </a:p>
          <a:p>
            <a:pPr eaLnBrk="1" hangingPunct="1">
              <a:buFontTx/>
              <a:buNone/>
            </a:pPr>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The tangent line is a good approximation to solution curve on an interval short enough.</a:t>
            </a:r>
          </a:p>
          <a:p>
            <a:pPr eaLnBrk="1" hangingPunct="1"/>
            <a:r>
              <a:rPr lang="en-US" sz="2400" dirty="0" smtClean="0">
                <a:latin typeface="Times New Roman" pitchFamily="18" charset="0"/>
                <a:cs typeface="Times New Roman" pitchFamily="18" charset="0"/>
              </a:rPr>
              <a:t>Thus if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 is close to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0</a:t>
            </a:r>
            <a:r>
              <a:rPr lang="en-US" sz="2400" dirty="0" smtClean="0">
                <a:latin typeface="Times New Roman" pitchFamily="18" charset="0"/>
                <a:cs typeface="Times New Roman" pitchFamily="18" charset="0"/>
                <a:sym typeface="Symbol" pitchFamily="18" charset="2"/>
              </a:rPr>
              <a:t>, we get</a:t>
            </a:r>
          </a:p>
        </p:txBody>
      </p:sp>
      <p:graphicFrame>
        <p:nvGraphicFramePr>
          <p:cNvPr id="4098" name="Object 1024"/>
          <p:cNvGraphicFramePr>
            <a:graphicFrameLocks noChangeAspect="1"/>
          </p:cNvGraphicFramePr>
          <p:nvPr>
            <p:extLst>
              <p:ext uri="{D42A27DB-BD31-4B8C-83A1-F6EECF244321}">
                <p14:modId xmlns:p14="http://schemas.microsoft.com/office/powerpoint/2010/main" val="4011642422"/>
              </p:ext>
            </p:extLst>
          </p:nvPr>
        </p:nvGraphicFramePr>
        <p:xfrm>
          <a:off x="2715417" y="3090862"/>
          <a:ext cx="2624138" cy="414338"/>
        </p:xfrm>
        <a:graphic>
          <a:graphicData uri="http://schemas.openxmlformats.org/presentationml/2006/ole">
            <mc:AlternateContent xmlns:mc="http://schemas.openxmlformats.org/markup-compatibility/2006">
              <mc:Choice xmlns:v="urn:schemas-microsoft-com:vml" Requires="v">
                <p:oleObj spid="_x0000_s4176" name="Equation" r:id="rId3" imgW="1447560" imgH="228600" progId="Equation.3">
                  <p:embed/>
                </p:oleObj>
              </mc:Choice>
              <mc:Fallback>
                <p:oleObj name="Equation" r:id="rId3" imgW="1447560" imgH="2286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5417" y="3090862"/>
                        <a:ext cx="2624138" cy="41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1025"/>
          <p:cNvGraphicFramePr>
            <a:graphicFrameLocks noChangeAspect="1"/>
          </p:cNvGraphicFramePr>
          <p:nvPr>
            <p:extLst>
              <p:ext uri="{D42A27DB-BD31-4B8C-83A1-F6EECF244321}">
                <p14:modId xmlns:p14="http://schemas.microsoft.com/office/powerpoint/2010/main" val="3620777111"/>
              </p:ext>
            </p:extLst>
          </p:nvPr>
        </p:nvGraphicFramePr>
        <p:xfrm>
          <a:off x="2651124" y="1408499"/>
          <a:ext cx="2752725" cy="427038"/>
        </p:xfrm>
        <a:graphic>
          <a:graphicData uri="http://schemas.openxmlformats.org/presentationml/2006/ole">
            <mc:AlternateContent xmlns:mc="http://schemas.openxmlformats.org/markup-compatibility/2006">
              <mc:Choice xmlns:v="urn:schemas-microsoft-com:vml" Requires="v">
                <p:oleObj spid="_x0000_s4177" name="Equation" r:id="rId5" imgW="1473120" imgH="228600" progId="Equation.3">
                  <p:embed/>
                </p:oleObj>
              </mc:Choice>
              <mc:Fallback>
                <p:oleObj name="Equation" r:id="rId5" imgW="1473120" imgH="22860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1124" y="1408499"/>
                        <a:ext cx="2752725"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03" name="Picture 12" descr="C:\b\BOYCEALL\Art\ch02\w032.jpg"/>
          <p:cNvPicPr>
            <a:picLocks noChangeAspect="1" noChangeArrowheads="1"/>
          </p:cNvPicPr>
          <p:nvPr/>
        </p:nvPicPr>
        <p:blipFill>
          <a:blip r:embed="rId7" cstate="print">
            <a:extLst>
              <a:ext uri="{28A0092B-C50C-407E-A947-70E740481C1C}">
                <a14:useLocalDpi xmlns:a14="http://schemas.microsoft.com/office/drawing/2010/main" val="0"/>
              </a:ext>
            </a:extLst>
          </a:blip>
          <a:srcRect b="30257"/>
          <a:stretch>
            <a:fillRect/>
          </a:stretch>
        </p:blipFill>
        <p:spPr bwMode="auto">
          <a:xfrm>
            <a:off x="4419600" y="3962400"/>
            <a:ext cx="4573901" cy="282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100" name="Object 1026"/>
          <p:cNvGraphicFramePr>
            <a:graphicFrameLocks noChangeAspect="1"/>
          </p:cNvGraphicFramePr>
          <p:nvPr>
            <p:extLst>
              <p:ext uri="{D42A27DB-BD31-4B8C-83A1-F6EECF244321}">
                <p14:modId xmlns:p14="http://schemas.microsoft.com/office/powerpoint/2010/main" val="1797462993"/>
              </p:ext>
            </p:extLst>
          </p:nvPr>
        </p:nvGraphicFramePr>
        <p:xfrm>
          <a:off x="585283" y="4813025"/>
          <a:ext cx="3683000" cy="460375"/>
        </p:xfrm>
        <a:graphic>
          <a:graphicData uri="http://schemas.openxmlformats.org/presentationml/2006/ole">
            <mc:AlternateContent xmlns:mc="http://schemas.openxmlformats.org/markup-compatibility/2006">
              <mc:Choice xmlns:v="urn:schemas-microsoft-com:vml" Requires="v">
                <p:oleObj spid="_x0000_s4178" name="Equation" r:id="rId8" imgW="2031840" imgH="253800" progId="Equation.DSMT4">
                  <p:embed/>
                </p:oleObj>
              </mc:Choice>
              <mc:Fallback>
                <p:oleObj name="Equation" r:id="rId8" imgW="2031840" imgH="253800" progId="Equation.DSMT4">
                  <p:embed/>
                  <p:pic>
                    <p:nvPicPr>
                      <p:cNvPr id="0" name="Object 1026"/>
                      <p:cNvPicPr>
                        <a:picLocks noChangeAspect="1" noChangeArrowheads="1"/>
                      </p:cNvPicPr>
                      <p:nvPr/>
                    </p:nvPicPr>
                    <p:blipFill>
                      <a:blip r:embed="rId9"/>
                      <a:srcRect/>
                      <a:stretch>
                        <a:fillRect/>
                      </a:stretch>
                    </p:blipFill>
                    <p:spPr bwMode="auto">
                      <a:xfrm>
                        <a:off x="585283" y="4813025"/>
                        <a:ext cx="368300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228600" y="3175"/>
            <a:ext cx="8229600" cy="1143000"/>
          </a:xfrm>
        </p:spPr>
        <p:txBody>
          <a:bodyPr/>
          <a:lstStyle/>
          <a:p>
            <a:pPr eaLnBrk="1" hangingPunct="1"/>
            <a:r>
              <a:rPr lang="en-US" sz="3200" b="1" dirty="0" smtClean="0">
                <a:solidFill>
                  <a:srgbClr val="2125D7"/>
                </a:solidFill>
                <a:latin typeface="Times New Roman" pitchFamily="18" charset="0"/>
                <a:cs typeface="Times New Roman" pitchFamily="18" charset="0"/>
              </a:rPr>
              <a:t>Iteration and Euler’s Formula</a:t>
            </a:r>
          </a:p>
        </p:txBody>
      </p:sp>
      <p:sp>
        <p:nvSpPr>
          <p:cNvPr id="5126" name="Rectangle 3"/>
          <p:cNvSpPr>
            <a:spLocks noGrp="1" noChangeArrowheads="1"/>
          </p:cNvSpPr>
          <p:nvPr>
            <p:ph idx="1"/>
          </p:nvPr>
        </p:nvSpPr>
        <p:spPr>
          <a:xfrm>
            <a:off x="386697" y="914400"/>
            <a:ext cx="8077200" cy="4953000"/>
          </a:xfrm>
        </p:spPr>
        <p:txBody>
          <a:bodyPr/>
          <a:lstStyle/>
          <a:p>
            <a:pPr eaLnBrk="1" hangingPunct="1"/>
            <a:r>
              <a:rPr lang="en-US" sz="2400" dirty="0" smtClean="0">
                <a:latin typeface="Times New Roman" pitchFamily="18" charset="0"/>
                <a:cs typeface="Times New Roman" pitchFamily="18" charset="0"/>
              </a:rPr>
              <a:t>For a point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2</a:t>
            </a:r>
            <a:r>
              <a:rPr lang="en-US" sz="2400" dirty="0" smtClean="0">
                <a:latin typeface="Times New Roman" pitchFamily="18" charset="0"/>
                <a:cs typeface="Times New Roman" pitchFamily="18" charset="0"/>
                <a:sym typeface="Symbol" pitchFamily="18" charset="2"/>
              </a:rPr>
              <a:t> close to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 we approximate </a:t>
            </a:r>
            <a:r>
              <a:rPr lang="en-US" sz="2400" i="1"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2</a:t>
            </a:r>
            <a:r>
              <a:rPr lang="en-US" sz="2400" dirty="0" smtClean="0">
                <a:latin typeface="Times New Roman" pitchFamily="18" charset="0"/>
                <a:cs typeface="Times New Roman" pitchFamily="18" charset="0"/>
                <a:sym typeface="Symbol" pitchFamily="18" charset="2"/>
              </a:rPr>
              <a:t>) using the line passing through (</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 with slope </a:t>
            </a:r>
            <a:r>
              <a:rPr lang="en-US" sz="2400" i="1" dirty="0" smtClean="0">
                <a:latin typeface="Times New Roman" pitchFamily="18" charset="0"/>
                <a:cs typeface="Times New Roman" pitchFamily="18" charset="0"/>
                <a:sym typeface="Symbol" pitchFamily="18" charset="2"/>
              </a:rPr>
              <a:t>f</a:t>
            </a:r>
            <a:r>
              <a:rPr lang="en-US" sz="8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Symbol" pitchFamily="18" charset="2"/>
              </a:rPr>
              <a:t>t</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a:t>
            </a:r>
            <a:r>
              <a:rPr lang="en-US" sz="8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 </a:t>
            </a:r>
            <a:endParaRPr lang="en-US" sz="2400" dirty="0" smtClean="0">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Thus we create a sequence </a:t>
            </a:r>
            <a:r>
              <a:rPr lang="en-US" sz="2400" i="1" dirty="0" err="1" smtClean="0">
                <a:latin typeface="Times New Roman" pitchFamily="18" charset="0"/>
                <a:cs typeface="Times New Roman" pitchFamily="18" charset="0"/>
                <a:sym typeface="Symbol" pitchFamily="18" charset="2"/>
              </a:rPr>
              <a:t>y</a:t>
            </a:r>
            <a:r>
              <a:rPr lang="en-US" sz="2400" i="1" baseline="-25000" dirty="0" err="1" smtClean="0">
                <a:latin typeface="Times New Roman" pitchFamily="18" charset="0"/>
                <a:cs typeface="Times New Roman" pitchFamily="18" charset="0"/>
                <a:sym typeface="Symbol" pitchFamily="18" charset="2"/>
              </a:rPr>
              <a:t>n</a:t>
            </a:r>
            <a:r>
              <a:rPr lang="en-US" sz="2400" dirty="0" smtClean="0">
                <a:latin typeface="Times New Roman" pitchFamily="18" charset="0"/>
                <a:cs typeface="Times New Roman" pitchFamily="18" charset="0"/>
                <a:sym typeface="Symbol" pitchFamily="18" charset="2"/>
              </a:rPr>
              <a:t> of a</a:t>
            </a:r>
            <a:r>
              <a:rPr lang="en-US" sz="2400" dirty="0" smtClean="0">
                <a:latin typeface="Times New Roman" pitchFamily="18" charset="0"/>
                <a:cs typeface="Times New Roman" pitchFamily="18" charset="0"/>
              </a:rPr>
              <a:t>pproximations to </a:t>
            </a:r>
            <a:r>
              <a:rPr lang="en-US" sz="2400" i="1"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sym typeface="Symbol" pitchFamily="18" charset="2"/>
              </a:rPr>
              <a:t>(</a:t>
            </a:r>
            <a:r>
              <a:rPr lang="en-US" sz="2400" i="1" dirty="0" err="1" smtClean="0">
                <a:latin typeface="Times New Roman" pitchFamily="18" charset="0"/>
                <a:cs typeface="Times New Roman" pitchFamily="18" charset="0"/>
                <a:sym typeface="Symbol" pitchFamily="18" charset="2"/>
              </a:rPr>
              <a:t>t</a:t>
            </a:r>
            <a:r>
              <a:rPr lang="en-US" sz="2400" i="1" baseline="-25000" dirty="0" err="1" smtClean="0">
                <a:latin typeface="Times New Roman" pitchFamily="18" charset="0"/>
                <a:cs typeface="Times New Roman" pitchFamily="18" charset="0"/>
                <a:sym typeface="Symbol" pitchFamily="18" charset="2"/>
              </a:rPr>
              <a:t>n</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p>
          <a:p>
            <a:pPr eaLnBrk="1" hangingPunct="1"/>
            <a:endParaRPr lang="en-US" sz="2400" dirty="0" smtClean="0">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a:p>
            <a:pPr eaLnBrk="1" hangingPunct="1"/>
            <a:endParaRPr lang="en-US" sz="1200" dirty="0" smtClean="0">
              <a:latin typeface="Times New Roman" pitchFamily="18" charset="0"/>
              <a:cs typeface="Times New Roman" pitchFamily="18" charset="0"/>
            </a:endParaRPr>
          </a:p>
          <a:p>
            <a:pPr eaLnBrk="1" hangingPunct="1">
              <a:buFontTx/>
              <a:buNone/>
            </a:pPr>
            <a:r>
              <a:rPr lang="en-US" sz="1200" dirty="0" smtClean="0">
                <a:latin typeface="Times New Roman" pitchFamily="18" charset="0"/>
                <a:cs typeface="Times New Roman" pitchFamily="18" charset="0"/>
              </a:rPr>
              <a:t>	</a:t>
            </a:r>
          </a:p>
          <a:p>
            <a:pPr eaLnBrk="1" hangingPunct="1">
              <a:buFontTx/>
              <a:buNone/>
            </a:pPr>
            <a:r>
              <a:rPr lang="en-US" sz="2400" dirty="0" smtClean="0">
                <a:latin typeface="Times New Roman" pitchFamily="18" charset="0"/>
                <a:cs typeface="Times New Roman" pitchFamily="18" charset="0"/>
              </a:rPr>
              <a:t>	where </a:t>
            </a:r>
            <a:r>
              <a:rPr lang="en-US" sz="2400" i="1" dirty="0" err="1" smtClean="0">
                <a:latin typeface="Times New Roman" pitchFamily="18" charset="0"/>
                <a:cs typeface="Times New Roman" pitchFamily="18" charset="0"/>
                <a:sym typeface="Symbol" pitchFamily="18" charset="2"/>
              </a:rPr>
              <a:t>f</a:t>
            </a:r>
            <a:r>
              <a:rPr lang="en-US" sz="2400" i="1" baseline="-25000" dirty="0" err="1" smtClean="0">
                <a:latin typeface="Times New Roman" pitchFamily="18" charset="0"/>
                <a:cs typeface="Times New Roman" pitchFamily="18" charset="0"/>
                <a:sym typeface="Symbol" pitchFamily="18" charset="2"/>
              </a:rPr>
              <a:t>n</a:t>
            </a:r>
            <a:r>
              <a:rPr lang="en-US" sz="2400" dirty="0" smtClean="0">
                <a:latin typeface="Times New Roman" pitchFamily="18" charset="0"/>
                <a:cs typeface="Times New Roman" pitchFamily="18" charset="0"/>
                <a:sym typeface="Symbol" pitchFamily="18" charset="2"/>
              </a:rPr>
              <a:t> = </a:t>
            </a:r>
            <a:r>
              <a:rPr lang="en-US" sz="2400" i="1" dirty="0" smtClean="0">
                <a:latin typeface="Times New Roman" pitchFamily="18" charset="0"/>
                <a:cs typeface="Times New Roman" pitchFamily="18" charset="0"/>
                <a:sym typeface="Symbol" pitchFamily="18" charset="2"/>
              </a:rPr>
              <a:t>f</a:t>
            </a:r>
            <a:r>
              <a:rPr lang="en-US" sz="8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a:t>
            </a:r>
            <a:r>
              <a:rPr lang="en-US" sz="2400" i="1" dirty="0" err="1" smtClean="0">
                <a:latin typeface="Times New Roman" pitchFamily="18" charset="0"/>
                <a:cs typeface="Times New Roman" pitchFamily="18" charset="0"/>
                <a:sym typeface="Symbol" pitchFamily="18" charset="2"/>
              </a:rPr>
              <a:t>t</a:t>
            </a:r>
            <a:r>
              <a:rPr lang="en-US" sz="2400" i="1" baseline="-25000" dirty="0" err="1" smtClean="0">
                <a:latin typeface="Times New Roman" pitchFamily="18" charset="0"/>
                <a:cs typeface="Times New Roman" pitchFamily="18" charset="0"/>
                <a:sym typeface="Symbol" pitchFamily="18" charset="2"/>
              </a:rPr>
              <a:t>n</a:t>
            </a:r>
            <a:r>
              <a:rPr lang="en-US" sz="2400" dirty="0" smtClean="0">
                <a:latin typeface="Times New Roman" pitchFamily="18" charset="0"/>
                <a:cs typeface="Times New Roman" pitchFamily="18" charset="0"/>
                <a:sym typeface="Symbol" pitchFamily="18" charset="2"/>
              </a:rPr>
              <a:t>,</a:t>
            </a:r>
            <a:r>
              <a:rPr lang="en-US" sz="800" dirty="0" smtClean="0">
                <a:latin typeface="Times New Roman" pitchFamily="18" charset="0"/>
                <a:cs typeface="Times New Roman" pitchFamily="18" charset="0"/>
                <a:sym typeface="Symbol" pitchFamily="18" charset="2"/>
              </a:rPr>
              <a:t> </a:t>
            </a:r>
            <a:r>
              <a:rPr lang="en-US" sz="2400" i="1" dirty="0" err="1" smtClean="0">
                <a:latin typeface="Times New Roman" pitchFamily="18" charset="0"/>
                <a:cs typeface="Times New Roman" pitchFamily="18" charset="0"/>
                <a:sym typeface="Symbol" pitchFamily="18" charset="2"/>
              </a:rPr>
              <a:t>y</a:t>
            </a:r>
            <a:r>
              <a:rPr lang="en-US" sz="2400" i="1" baseline="-25000" dirty="0" err="1" smtClean="0">
                <a:latin typeface="Times New Roman" pitchFamily="18" charset="0"/>
                <a:cs typeface="Times New Roman" pitchFamily="18" charset="0"/>
                <a:sym typeface="Symbol" pitchFamily="18" charset="2"/>
              </a:rPr>
              <a:t>n</a:t>
            </a:r>
            <a:r>
              <a:rPr lang="en-US" sz="2400" dirty="0" smtClean="0">
                <a:latin typeface="Times New Roman" pitchFamily="18" charset="0"/>
                <a:cs typeface="Times New Roman" pitchFamily="18" charset="0"/>
                <a:sym typeface="Symbol" pitchFamily="18" charset="2"/>
              </a:rPr>
              <a:t>).  </a:t>
            </a:r>
          </a:p>
          <a:p>
            <a:pPr eaLnBrk="1" hangingPunct="1"/>
            <a:r>
              <a:rPr lang="en-US" sz="2400" dirty="0" smtClean="0">
                <a:latin typeface="Times New Roman" pitchFamily="18" charset="0"/>
                <a:cs typeface="Times New Roman" pitchFamily="18" charset="0"/>
              </a:rPr>
              <a:t>For a uniform step size </a:t>
            </a:r>
            <a:r>
              <a:rPr lang="en-US" sz="2400" i="1"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sym typeface="Symbol" pitchFamily="18" charset="2"/>
              </a:rPr>
              <a:t>t</a:t>
            </a:r>
            <a:r>
              <a:rPr lang="en-US" sz="2400" i="1" baseline="-25000" dirty="0" err="1" smtClean="0">
                <a:latin typeface="Times New Roman" pitchFamily="18" charset="0"/>
                <a:cs typeface="Times New Roman" pitchFamily="18" charset="0"/>
                <a:sym typeface="Symbol" pitchFamily="18" charset="2"/>
              </a:rPr>
              <a:t>n</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sym typeface="Symbol" pitchFamily="18" charset="2"/>
              </a:rPr>
              <a:t>t</a:t>
            </a:r>
            <a:r>
              <a:rPr lang="en-US" sz="2400" i="1" baseline="-25000" dirty="0" smtClean="0">
                <a:latin typeface="Times New Roman" pitchFamily="18" charset="0"/>
                <a:cs typeface="Times New Roman" pitchFamily="18" charset="0"/>
                <a:sym typeface="Symbol" pitchFamily="18" charset="2"/>
              </a:rPr>
              <a:t>n</a:t>
            </a:r>
            <a:r>
              <a:rPr lang="en-US" sz="2400" baseline="-25000" dirty="0" smtClean="0">
                <a:latin typeface="Times New Roman" pitchFamily="18" charset="0"/>
                <a:cs typeface="Times New Roman" pitchFamily="18" charset="0"/>
                <a:sym typeface="Symbol" pitchFamily="18" charset="2"/>
              </a:rPr>
              <a:t>-1</a:t>
            </a:r>
            <a:r>
              <a:rPr lang="en-US" sz="2400" dirty="0" smtClean="0">
                <a:latin typeface="Times New Roman" pitchFamily="18" charset="0"/>
                <a:cs typeface="Times New Roman" pitchFamily="18" charset="0"/>
                <a:sym typeface="Symbol" pitchFamily="18" charset="2"/>
              </a:rPr>
              <a:t>, Euler’s formula becomes</a:t>
            </a:r>
            <a:endParaRPr lang="en-US" sz="2400" dirty="0" smtClean="0">
              <a:latin typeface="Times New Roman" pitchFamily="18" charset="0"/>
              <a:cs typeface="Times New Roman" pitchFamily="18" charset="0"/>
            </a:endParaRPr>
          </a:p>
        </p:txBody>
      </p:sp>
      <p:graphicFrame>
        <p:nvGraphicFramePr>
          <p:cNvPr id="5122" name="Object 1024"/>
          <p:cNvGraphicFramePr>
            <a:graphicFrameLocks noChangeAspect="1"/>
          </p:cNvGraphicFramePr>
          <p:nvPr>
            <p:extLst>
              <p:ext uri="{D42A27DB-BD31-4B8C-83A1-F6EECF244321}">
                <p14:modId xmlns:p14="http://schemas.microsoft.com/office/powerpoint/2010/main" val="2961172697"/>
              </p:ext>
            </p:extLst>
          </p:nvPr>
        </p:nvGraphicFramePr>
        <p:xfrm>
          <a:off x="2819400" y="2619107"/>
          <a:ext cx="2635250" cy="1649413"/>
        </p:xfrm>
        <a:graphic>
          <a:graphicData uri="http://schemas.openxmlformats.org/presentationml/2006/ole">
            <mc:AlternateContent xmlns:mc="http://schemas.openxmlformats.org/markup-compatibility/2006">
              <mc:Choice xmlns:v="urn:schemas-microsoft-com:vml" Requires="v">
                <p:oleObj spid="_x0000_s5202" name="Equation" r:id="rId3" imgW="1460160" imgH="914400" progId="Equation.3">
                  <p:embed/>
                </p:oleObj>
              </mc:Choice>
              <mc:Fallback>
                <p:oleObj name="Equation" r:id="rId3" imgW="1460160" imgH="9144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619107"/>
                        <a:ext cx="2635250" cy="164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025"/>
          <p:cNvGraphicFramePr>
            <a:graphicFrameLocks noChangeAspect="1"/>
          </p:cNvGraphicFramePr>
          <p:nvPr>
            <p:extLst>
              <p:ext uri="{D42A27DB-BD31-4B8C-83A1-F6EECF244321}">
                <p14:modId xmlns:p14="http://schemas.microsoft.com/office/powerpoint/2010/main" val="2562655982"/>
              </p:ext>
            </p:extLst>
          </p:nvPr>
        </p:nvGraphicFramePr>
        <p:xfrm>
          <a:off x="2433638" y="1692275"/>
          <a:ext cx="3592512" cy="452438"/>
        </p:xfrm>
        <a:graphic>
          <a:graphicData uri="http://schemas.openxmlformats.org/presentationml/2006/ole">
            <mc:AlternateContent xmlns:mc="http://schemas.openxmlformats.org/markup-compatibility/2006">
              <mc:Choice xmlns:v="urn:schemas-microsoft-com:vml" Requires="v">
                <p:oleObj spid="_x0000_s5203" name="Equation" r:id="rId5" imgW="2019240" imgH="253800" progId="Equation.DSMT4">
                  <p:embed/>
                </p:oleObj>
              </mc:Choice>
              <mc:Fallback>
                <p:oleObj name="Equation" r:id="rId5" imgW="2019240" imgH="253800" progId="Equation.DSMT4">
                  <p:embed/>
                  <p:pic>
                    <p:nvPicPr>
                      <p:cNvPr id="0" name="Object 1025"/>
                      <p:cNvPicPr>
                        <a:picLocks noChangeAspect="1" noChangeArrowheads="1"/>
                      </p:cNvPicPr>
                      <p:nvPr/>
                    </p:nvPicPr>
                    <p:blipFill>
                      <a:blip r:embed="rId6"/>
                      <a:srcRect/>
                      <a:stretch>
                        <a:fillRect/>
                      </a:stretch>
                    </p:blipFill>
                    <p:spPr bwMode="auto">
                      <a:xfrm>
                        <a:off x="2433638" y="1692275"/>
                        <a:ext cx="3592512"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1026"/>
          <p:cNvGraphicFramePr>
            <a:graphicFrameLocks noChangeAspect="1"/>
          </p:cNvGraphicFramePr>
          <p:nvPr>
            <p:extLst>
              <p:ext uri="{D42A27DB-BD31-4B8C-83A1-F6EECF244321}">
                <p14:modId xmlns:p14="http://schemas.microsoft.com/office/powerpoint/2010/main" val="851272967"/>
              </p:ext>
            </p:extLst>
          </p:nvPr>
        </p:nvGraphicFramePr>
        <p:xfrm>
          <a:off x="2368550" y="5257800"/>
          <a:ext cx="3733800" cy="457200"/>
        </p:xfrm>
        <a:graphic>
          <a:graphicData uri="http://schemas.openxmlformats.org/presentationml/2006/ole">
            <mc:AlternateContent xmlns:mc="http://schemas.openxmlformats.org/markup-compatibility/2006">
              <mc:Choice xmlns:v="urn:schemas-microsoft-com:vml" Requires="v">
                <p:oleObj spid="_x0000_s5204" name="Equation" r:id="rId7" imgW="1866600" imgH="228600" progId="Equation.DSMT4">
                  <p:embed/>
                </p:oleObj>
              </mc:Choice>
              <mc:Fallback>
                <p:oleObj name="Equation" r:id="rId7" imgW="1866600" imgH="228600" progId="Equation.DSMT4">
                  <p:embed/>
                  <p:pic>
                    <p:nvPicPr>
                      <p:cNvPr id="0" name="Object 1026"/>
                      <p:cNvPicPr>
                        <a:picLocks noChangeAspect="1" noChangeArrowheads="1"/>
                      </p:cNvPicPr>
                      <p:nvPr/>
                    </p:nvPicPr>
                    <p:blipFill>
                      <a:blip r:embed="rId8"/>
                      <a:srcRect/>
                      <a:stretch>
                        <a:fillRect/>
                      </a:stretch>
                    </p:blipFill>
                    <p:spPr bwMode="auto">
                      <a:xfrm>
                        <a:off x="2368550" y="5257800"/>
                        <a:ext cx="373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0622" y="0"/>
            <a:ext cx="6096000" cy="1143000"/>
          </a:xfrm>
        </p:spPr>
        <p:txBody>
          <a:bodyPr/>
          <a:lstStyle/>
          <a:p>
            <a:pPr eaLnBrk="1" hangingPunct="1"/>
            <a:r>
              <a:rPr lang="en-US" sz="3200" b="1" dirty="0" smtClean="0">
                <a:solidFill>
                  <a:srgbClr val="2125D7"/>
                </a:solidFill>
                <a:latin typeface="Times New Roman" pitchFamily="18" charset="0"/>
                <a:cs typeface="Times New Roman" pitchFamily="18" charset="0"/>
              </a:rPr>
              <a:t>Graph of Euler Approximation:</a:t>
            </a:r>
          </a:p>
        </p:txBody>
      </p:sp>
      <p:sp>
        <p:nvSpPr>
          <p:cNvPr id="6148" name="Rectangle 3"/>
          <p:cNvSpPr>
            <a:spLocks noGrp="1" noChangeArrowheads="1"/>
          </p:cNvSpPr>
          <p:nvPr>
            <p:ph idx="1"/>
          </p:nvPr>
        </p:nvSpPr>
        <p:spPr>
          <a:xfrm>
            <a:off x="152400" y="1283977"/>
            <a:ext cx="8915400" cy="1383024"/>
          </a:xfrm>
        </p:spPr>
        <p:txBody>
          <a:bodyPr/>
          <a:lstStyle/>
          <a:p>
            <a:pPr marL="0" indent="0" eaLnBrk="1" hangingPunct="1">
              <a:buNone/>
            </a:pPr>
            <a:r>
              <a:rPr lang="en-US" sz="2400" dirty="0" smtClean="0">
                <a:latin typeface="Times New Roman" pitchFamily="18" charset="0"/>
                <a:cs typeface="Times New Roman" pitchFamily="18" charset="0"/>
              </a:rPr>
              <a:t>To graph an Euler approximation, we plot the points </a:t>
            </a:r>
          </a:p>
          <a:p>
            <a:pPr eaLnBrk="1" hangingPunct="1">
              <a:buFontTx/>
              <a:buNone/>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y</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y</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t>
            </a:r>
            <a:r>
              <a:rPr lang="en-US" sz="2400" i="1" baseline="-25000" dirty="0" err="1"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p>
          <a:p>
            <a:pPr eaLnBrk="1" hangingPunct="1">
              <a:buFontTx/>
              <a:buNone/>
            </a:pPr>
            <a:r>
              <a:rPr lang="en-US" sz="2400" dirty="0" smtClean="0">
                <a:latin typeface="Times New Roman" pitchFamily="18" charset="0"/>
                <a:cs typeface="Times New Roman" pitchFamily="18" charset="0"/>
              </a:rPr>
              <a:t>&amp; then connect these points with line segments</a:t>
            </a:r>
            <a:r>
              <a:rPr lang="en-US" sz="2400" dirty="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667000"/>
            <a:ext cx="5334000" cy="395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2807978"/>
            <a:ext cx="3429000" cy="1569660"/>
          </a:xfrm>
          <a:prstGeom prst="rect">
            <a:avLst/>
          </a:prstGeom>
          <a:noFill/>
        </p:spPr>
        <p:txBody>
          <a:bodyPr wrap="square" rtlCol="0">
            <a:spAutoFit/>
          </a:bodyPr>
          <a:lstStyle/>
          <a:p>
            <a:pPr eaLnBrk="1" hangingPunct="1"/>
            <a:r>
              <a:rPr lang="en-US" dirty="0" smtClean="0">
                <a:cs typeface="Times New Roman" pitchFamily="18" charset="0"/>
              </a:rPr>
              <a:t>For example pictured:</a:t>
            </a:r>
          </a:p>
          <a:p>
            <a:pPr marL="342900" indent="-342900" eaLnBrk="1" hangingPunct="1">
              <a:buFont typeface="Arial" panose="020B0604020202020204" pitchFamily="34" charset="0"/>
              <a:buChar char="•"/>
            </a:pPr>
            <a:r>
              <a:rPr lang="en-US" dirty="0" smtClean="0">
                <a:cs typeface="Times New Roman" pitchFamily="18" charset="0"/>
              </a:rPr>
              <a:t>IV </a:t>
            </a:r>
            <a:r>
              <a:rPr lang="en-US" dirty="0">
                <a:cs typeface="Times New Roman" pitchFamily="18" charset="0"/>
              </a:rPr>
              <a:t>is (0,0</a:t>
            </a:r>
            <a:r>
              <a:rPr lang="en-US" dirty="0" smtClean="0">
                <a:cs typeface="Times New Roman" pitchFamily="18" charset="0"/>
              </a:rPr>
              <a:t>)</a:t>
            </a:r>
          </a:p>
          <a:p>
            <a:pPr marL="342900" indent="-342900" eaLnBrk="1" hangingPunct="1">
              <a:buFont typeface="Arial" panose="020B0604020202020204" pitchFamily="34" charset="0"/>
              <a:buChar char="•"/>
            </a:pPr>
            <a:r>
              <a:rPr lang="en-US" dirty="0" smtClean="0">
                <a:cs typeface="Times New Roman" pitchFamily="18" charset="0"/>
              </a:rPr>
              <a:t>5 iterations (jumps)</a:t>
            </a:r>
          </a:p>
          <a:p>
            <a:pPr marL="342900" indent="-342900" eaLnBrk="1" hangingPunct="1">
              <a:buFont typeface="Arial" panose="020B0604020202020204" pitchFamily="34" charset="0"/>
              <a:buChar char="•"/>
            </a:pPr>
            <a:r>
              <a:rPr lang="en-US" dirty="0" smtClean="0">
                <a:cs typeface="Times New Roman" pitchFamily="18" charset="0"/>
              </a:rPr>
              <a:t>uniform step </a:t>
            </a:r>
            <a:r>
              <a:rPr lang="en-US" i="1" dirty="0" smtClean="0">
                <a:cs typeface="Times New Roman" pitchFamily="18" charset="0"/>
              </a:rPr>
              <a:t>h </a:t>
            </a:r>
            <a:r>
              <a:rPr lang="en-US" dirty="0" smtClean="0">
                <a:cs typeface="Times New Roman" pitchFamily="18" charset="0"/>
              </a:rPr>
              <a:t>= 0.2</a:t>
            </a:r>
            <a:endParaRPr lang="en-US" dirty="0">
              <a:cs typeface="Times New Roman" pitchFamily="18" charset="0"/>
            </a:endParaRPr>
          </a:p>
        </p:txBody>
      </p:sp>
      <p:graphicFrame>
        <p:nvGraphicFramePr>
          <p:cNvPr id="7" name="Object 1"/>
          <p:cNvGraphicFramePr>
            <a:graphicFrameLocks noChangeAspect="1"/>
          </p:cNvGraphicFramePr>
          <p:nvPr>
            <p:extLst>
              <p:ext uri="{D42A27DB-BD31-4B8C-83A1-F6EECF244321}">
                <p14:modId xmlns:p14="http://schemas.microsoft.com/office/powerpoint/2010/main" val="3338487344"/>
              </p:ext>
            </p:extLst>
          </p:nvPr>
        </p:nvGraphicFramePr>
        <p:xfrm>
          <a:off x="914400" y="850589"/>
          <a:ext cx="3957638" cy="433387"/>
        </p:xfrm>
        <a:graphic>
          <a:graphicData uri="http://schemas.openxmlformats.org/presentationml/2006/ole">
            <mc:AlternateContent xmlns:mc="http://schemas.openxmlformats.org/markup-compatibility/2006">
              <mc:Choice xmlns:v="urn:schemas-microsoft-com:vml" Requires="v">
                <p:oleObj spid="_x0000_s6176" name="Equation" r:id="rId4" imgW="2082600" imgH="228600" progId="Equation.DSMT4">
                  <p:embed/>
                </p:oleObj>
              </mc:Choice>
              <mc:Fallback>
                <p:oleObj name="Equation" r:id="rId4" imgW="2082600" imgH="228600" progId="Equation.DSMT4">
                  <p:embed/>
                  <p:pic>
                    <p:nvPicPr>
                      <p:cNvPr id="0" name=""/>
                      <p:cNvPicPr>
                        <a:picLocks noChangeAspect="1" noChangeArrowheads="1"/>
                      </p:cNvPicPr>
                      <p:nvPr/>
                    </p:nvPicPr>
                    <p:blipFill>
                      <a:blip r:embed="rId5"/>
                      <a:srcRect/>
                      <a:stretch>
                        <a:fillRect/>
                      </a:stretch>
                    </p:blipFill>
                    <p:spPr bwMode="auto">
                      <a:xfrm>
                        <a:off x="914400" y="850589"/>
                        <a:ext cx="3957638"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304800" y="0"/>
            <a:ext cx="7772400" cy="1143000"/>
          </a:xfrm>
        </p:spPr>
        <p:txBody>
          <a:bodyPr/>
          <a:lstStyle/>
          <a:p>
            <a:r>
              <a:rPr lang="en-US" sz="3200" b="1" dirty="0" smtClean="0">
                <a:solidFill>
                  <a:srgbClr val="2125D7"/>
                </a:solidFill>
                <a:latin typeface="Times New Roman" pitchFamily="18" charset="0"/>
                <a:cs typeface="Times New Roman" pitchFamily="18" charset="0"/>
              </a:rPr>
              <a:t>Example </a:t>
            </a:r>
            <a:r>
              <a:rPr lang="en-US" sz="3200" b="1" dirty="0">
                <a:solidFill>
                  <a:srgbClr val="2125D7"/>
                </a:solidFill>
                <a:latin typeface="Times New Roman" pitchFamily="18" charset="0"/>
                <a:cs typeface="Times New Roman" pitchFamily="18" charset="0"/>
              </a:rPr>
              <a:t>1 </a:t>
            </a:r>
            <a:r>
              <a:rPr lang="en-US" sz="2400" b="1" dirty="0">
                <a:solidFill>
                  <a:srgbClr val="2125D7"/>
                </a:solidFill>
                <a:latin typeface="Times New Roman" pitchFamily="18" charset="0"/>
                <a:cs typeface="Times New Roman" pitchFamily="18" charset="0"/>
              </a:rPr>
              <a:t>(1 of 7</a:t>
            </a:r>
            <a:r>
              <a:rPr lang="en-US" sz="2400" b="1" dirty="0" smtClean="0">
                <a:solidFill>
                  <a:srgbClr val="2125D7"/>
                </a:solidFill>
                <a:latin typeface="Times New Roman" pitchFamily="18" charset="0"/>
                <a:cs typeface="Times New Roman" pitchFamily="18" charset="0"/>
              </a:rPr>
              <a:t>)</a:t>
            </a:r>
            <a:r>
              <a:rPr lang="en-US" sz="3200" b="1" dirty="0" smtClean="0">
                <a:solidFill>
                  <a:srgbClr val="2125D7"/>
                </a:solidFill>
                <a:latin typeface="Times New Roman" pitchFamily="18" charset="0"/>
                <a:cs typeface="Times New Roman" pitchFamily="18" charset="0"/>
              </a:rPr>
              <a:t>:  Euler’s Method</a:t>
            </a:r>
            <a:endParaRPr lang="en-US" sz="2400" b="1" dirty="0" smtClean="0">
              <a:solidFill>
                <a:srgbClr val="2125D7"/>
              </a:solidFill>
              <a:latin typeface="Times New Roman" pitchFamily="18" charset="0"/>
              <a:cs typeface="Times New Roman" pitchFamily="18" charset="0"/>
            </a:endParaRPr>
          </a:p>
        </p:txBody>
      </p:sp>
      <p:sp>
        <p:nvSpPr>
          <p:cNvPr id="7173" name="Rectangle 3"/>
          <p:cNvSpPr>
            <a:spLocks noGrp="1" noChangeArrowheads="1"/>
          </p:cNvSpPr>
          <p:nvPr>
            <p:ph type="body" sz="half" idx="1"/>
          </p:nvPr>
        </p:nvSpPr>
        <p:spPr>
          <a:xfrm>
            <a:off x="152400" y="990600"/>
            <a:ext cx="8610600" cy="5867400"/>
          </a:xfrm>
        </p:spPr>
        <p:txBody>
          <a:bodyPr>
            <a:normAutofit lnSpcReduction="10000"/>
          </a:bodyPr>
          <a:lstStyle/>
          <a:p>
            <a:pPr marL="0" indent="0" eaLnBrk="1" hangingPunct="1">
              <a:buNone/>
            </a:pPr>
            <a:r>
              <a:rPr lang="en-US" sz="2400" dirty="0" smtClean="0">
                <a:latin typeface="Times New Roman" pitchFamily="18" charset="0"/>
                <a:cs typeface="Times New Roman" pitchFamily="18" charset="0"/>
              </a:rPr>
              <a:t>For the initial value problem</a:t>
            </a:r>
          </a:p>
          <a:p>
            <a:pPr>
              <a:buNone/>
            </a:pPr>
            <a:r>
              <a:rPr lang="en-US" sz="2400" dirty="0" smtClean="0">
                <a:latin typeface="Times New Roman" pitchFamily="18" charset="0"/>
                <a:cs typeface="Times New Roman" pitchFamily="18" charset="0"/>
              </a:rPr>
              <a:t>we use Euler’s method </a:t>
            </a:r>
          </a:p>
          <a:p>
            <a:pPr>
              <a:buNone/>
            </a:pPr>
            <a:r>
              <a:rPr lang="en-US" sz="2400" dirty="0" smtClean="0">
                <a:latin typeface="Times New Roman" pitchFamily="18" charset="0"/>
                <a:cs typeface="Times New Roman" pitchFamily="18" charset="0"/>
              </a:rPr>
              <a:t>with </a:t>
            </a:r>
            <a:r>
              <a:rPr lang="en-US" sz="2400" i="1"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 = 0.2 to approximate the solution </a:t>
            </a:r>
            <a:r>
              <a:rPr lang="en-US" sz="2400" dirty="0">
                <a:latin typeface="Times New Roman" pitchFamily="18" charset="0"/>
                <a:cs typeface="Times New Roman" pitchFamily="18" charset="0"/>
              </a:rPr>
              <a:t>at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 0.2, 0.4, 0.6, 0.8, and</a:t>
            </a:r>
            <a:endParaRPr lang="en-US"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1.0 as shown below</a:t>
            </a:r>
            <a:r>
              <a:rPr lang="en-US" sz="2400" dirty="0" smtClean="0">
                <a:latin typeface="Times New Roman" pitchFamily="18" charset="0"/>
                <a:cs typeface="Times New Roman" pitchFamily="18" charset="0"/>
              </a:rPr>
              <a:t>:</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eaLnBrk="1" hangingPunct="1">
              <a:buFontTx/>
              <a:buNone/>
            </a:pPr>
            <a:endParaRPr lang="en-US" sz="2400" dirty="0" smtClean="0">
              <a:latin typeface="Times New Roman" pitchFamily="18" charset="0"/>
              <a:cs typeface="Times New Roman" pitchFamily="18" charset="0"/>
            </a:endParaRPr>
          </a:p>
          <a:p>
            <a:pPr eaLnBrk="1" hangingPunct="1">
              <a:buFontTx/>
              <a:buNone/>
            </a:pPr>
            <a:endParaRPr lang="en-US" sz="2400" dirty="0">
              <a:latin typeface="Times New Roman" pitchFamily="18" charset="0"/>
              <a:cs typeface="Times New Roman" pitchFamily="18" charset="0"/>
            </a:endParaRPr>
          </a:p>
          <a:p>
            <a:pPr eaLnBrk="1" hangingPunct="1">
              <a:buFontTx/>
              <a:buNone/>
            </a:pPr>
            <a:endParaRPr lang="en-US" sz="2400" dirty="0" smtClean="0">
              <a:latin typeface="Times New Roman" pitchFamily="18" charset="0"/>
              <a:cs typeface="Times New Roman" pitchFamily="18" charset="0"/>
            </a:endParaRPr>
          </a:p>
          <a:p>
            <a:pPr eaLnBrk="1" hangingPunct="1">
              <a:buFontTx/>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When doing the problems by hand or using technology, organize the data using a table. We first find the exact </a:t>
            </a:r>
            <a:r>
              <a:rPr lang="en-US" sz="2400" dirty="0" err="1" smtClean="0">
                <a:latin typeface="Times New Roman" pitchFamily="18" charset="0"/>
                <a:cs typeface="Times New Roman" pitchFamily="18" charset="0"/>
              </a:rPr>
              <a:t>sol’n</a:t>
            </a:r>
            <a:r>
              <a:rPr lang="en-US" sz="2400" dirty="0" smtClean="0">
                <a:latin typeface="Times New Roman" pitchFamily="18" charset="0"/>
                <a:cs typeface="Times New Roman" pitchFamily="18" charset="0"/>
              </a:rPr>
              <a:t>, do an error analysis and then illustrate how to use JODE, MS Excel, MATLAB and a TI-84 calculator as technological aids. </a:t>
            </a:r>
            <a:r>
              <a:rPr lang="en-US" sz="2400" b="1" dirty="0">
                <a:latin typeface="Times New Roman" pitchFamily="18" charset="0"/>
                <a:cs typeface="Times New Roman" pitchFamily="18" charset="0"/>
              </a:rPr>
              <a:t>O</a:t>
            </a:r>
            <a:r>
              <a:rPr lang="en-US" sz="2400" b="1" dirty="0" smtClean="0">
                <a:latin typeface="Times New Roman" pitchFamily="18" charset="0"/>
                <a:cs typeface="Times New Roman" pitchFamily="18" charset="0"/>
              </a:rPr>
              <a:t>n an exam, only the TI-84 (or other non-CAS model) can be used.</a:t>
            </a:r>
            <a:endParaRPr lang="en-US" sz="2400" b="1" dirty="0">
              <a:latin typeface="Times New Roman" pitchFamily="18" charset="0"/>
              <a:cs typeface="Times New Roman" pitchFamily="18" charset="0"/>
            </a:endParaRPr>
          </a:p>
        </p:txBody>
      </p:sp>
      <p:graphicFrame>
        <p:nvGraphicFramePr>
          <p:cNvPr id="7170" name="Object 0"/>
          <p:cNvGraphicFramePr>
            <a:graphicFrameLocks noChangeAspect="1"/>
          </p:cNvGraphicFramePr>
          <p:nvPr>
            <p:extLst>
              <p:ext uri="{D42A27DB-BD31-4B8C-83A1-F6EECF244321}">
                <p14:modId xmlns:p14="http://schemas.microsoft.com/office/powerpoint/2010/main" val="201617781"/>
              </p:ext>
            </p:extLst>
          </p:nvPr>
        </p:nvGraphicFramePr>
        <p:xfrm>
          <a:off x="789091" y="2649934"/>
          <a:ext cx="7035800" cy="2327275"/>
        </p:xfrm>
        <a:graphic>
          <a:graphicData uri="http://schemas.openxmlformats.org/presentationml/2006/ole">
            <mc:AlternateContent xmlns:mc="http://schemas.openxmlformats.org/markup-compatibility/2006">
              <mc:Choice xmlns:v="urn:schemas-microsoft-com:vml" Requires="v">
                <p:oleObj spid="_x0000_s7238" name="Equation" r:id="rId3" imgW="4063680" imgH="1346040" progId="Equation.DSMT4">
                  <p:embed/>
                </p:oleObj>
              </mc:Choice>
              <mc:Fallback>
                <p:oleObj name="Equation" r:id="rId3" imgW="4063680" imgH="1346040" progId="Equation.DSMT4">
                  <p:embed/>
                  <p:pic>
                    <p:nvPicPr>
                      <p:cNvPr id="0" name="Object 0"/>
                      <p:cNvPicPr>
                        <a:picLocks noChangeAspect="1" noChangeArrowheads="1"/>
                      </p:cNvPicPr>
                      <p:nvPr/>
                    </p:nvPicPr>
                    <p:blipFill>
                      <a:blip r:embed="rId4"/>
                      <a:srcRect/>
                      <a:stretch>
                        <a:fillRect/>
                      </a:stretch>
                    </p:blipFill>
                    <p:spPr bwMode="auto">
                      <a:xfrm>
                        <a:off x="789091" y="2649934"/>
                        <a:ext cx="7035800" cy="232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1"/>
          <p:cNvGraphicFramePr>
            <a:graphicFrameLocks noChangeAspect="1"/>
          </p:cNvGraphicFramePr>
          <p:nvPr>
            <p:extLst>
              <p:ext uri="{D42A27DB-BD31-4B8C-83A1-F6EECF244321}">
                <p14:modId xmlns:p14="http://schemas.microsoft.com/office/powerpoint/2010/main" val="659335501"/>
              </p:ext>
            </p:extLst>
          </p:nvPr>
        </p:nvGraphicFramePr>
        <p:xfrm>
          <a:off x="3836194" y="741711"/>
          <a:ext cx="3209925" cy="747713"/>
        </p:xfrm>
        <a:graphic>
          <a:graphicData uri="http://schemas.openxmlformats.org/presentationml/2006/ole">
            <mc:AlternateContent xmlns:mc="http://schemas.openxmlformats.org/markup-compatibility/2006">
              <mc:Choice xmlns:v="urn:schemas-microsoft-com:vml" Requires="v">
                <p:oleObj spid="_x0000_s7239" name="Equation" r:id="rId5" imgW="1688760" imgH="393480" progId="Equation.3">
                  <p:embed/>
                </p:oleObj>
              </mc:Choice>
              <mc:Fallback>
                <p:oleObj name="Equation" r:id="rId5" imgW="1688760" imgH="393480" progId="Equation.3">
                  <p:embed/>
                  <p:pic>
                    <p:nvPicPr>
                      <p:cNvPr id="0" name="Object 1"/>
                      <p:cNvPicPr>
                        <a:picLocks noChangeAspect="1" noChangeArrowheads="1"/>
                      </p:cNvPicPr>
                      <p:nvPr/>
                    </p:nvPicPr>
                    <p:blipFill>
                      <a:blip r:embed="rId6"/>
                      <a:srcRect/>
                      <a:stretch>
                        <a:fillRect/>
                      </a:stretch>
                    </p:blipFill>
                    <p:spPr bwMode="auto">
                      <a:xfrm>
                        <a:off x="3836194" y="741711"/>
                        <a:ext cx="3209925"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1"/>
          <p:cNvGraphicFramePr>
            <a:graphicFrameLocks noChangeAspect="1"/>
          </p:cNvGraphicFramePr>
          <p:nvPr>
            <p:extLst>
              <p:ext uri="{D42A27DB-BD31-4B8C-83A1-F6EECF244321}">
                <p14:modId xmlns:p14="http://schemas.microsoft.com/office/powerpoint/2010/main" val="1012874820"/>
              </p:ext>
            </p:extLst>
          </p:nvPr>
        </p:nvGraphicFramePr>
        <p:xfrm>
          <a:off x="3200400" y="1406208"/>
          <a:ext cx="3957638" cy="433387"/>
        </p:xfrm>
        <a:graphic>
          <a:graphicData uri="http://schemas.openxmlformats.org/presentationml/2006/ole">
            <mc:AlternateContent xmlns:mc="http://schemas.openxmlformats.org/markup-compatibility/2006">
              <mc:Choice xmlns:v="urn:schemas-microsoft-com:vml" Requires="v">
                <p:oleObj spid="_x0000_s7240" name="Equation" r:id="rId7" imgW="2082600" imgH="228600" progId="Equation.DSMT4">
                  <p:embed/>
                </p:oleObj>
              </mc:Choice>
              <mc:Fallback>
                <p:oleObj name="Equation" r:id="rId7" imgW="2082600" imgH="228600" progId="Equation.DSMT4">
                  <p:embed/>
                  <p:pic>
                    <p:nvPicPr>
                      <p:cNvPr id="0" name=""/>
                      <p:cNvPicPr>
                        <a:picLocks noChangeAspect="1" noChangeArrowheads="1"/>
                      </p:cNvPicPr>
                      <p:nvPr/>
                    </p:nvPicPr>
                    <p:blipFill>
                      <a:blip r:embed="rId8"/>
                      <a:srcRect/>
                      <a:stretch>
                        <a:fillRect/>
                      </a:stretch>
                    </p:blipFill>
                    <p:spPr bwMode="auto">
                      <a:xfrm>
                        <a:off x="3200400" y="1406208"/>
                        <a:ext cx="3957638"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6"/>
          <p:cNvSpPr>
            <a:spLocks noGrp="1" noChangeArrowheads="1"/>
          </p:cNvSpPr>
          <p:nvPr>
            <p:ph type="title"/>
          </p:nvPr>
        </p:nvSpPr>
        <p:spPr>
          <a:xfrm>
            <a:off x="76200" y="0"/>
            <a:ext cx="8229600" cy="1143000"/>
          </a:xfrm>
        </p:spPr>
        <p:txBody>
          <a:bodyPr/>
          <a:lstStyle/>
          <a:p>
            <a:r>
              <a:rPr lang="en-US" sz="3200" b="1" dirty="0" smtClean="0">
                <a:solidFill>
                  <a:srgbClr val="2125D7"/>
                </a:solidFill>
                <a:latin typeface="Times New Roman" pitchFamily="18" charset="0"/>
                <a:cs typeface="Times New Roman" pitchFamily="18" charset="0"/>
              </a:rPr>
              <a:t>Example 1 </a:t>
            </a:r>
            <a:r>
              <a:rPr lang="en-US" sz="2400" b="1" dirty="0" smtClean="0">
                <a:solidFill>
                  <a:srgbClr val="2125D7"/>
                </a:solidFill>
                <a:latin typeface="Times New Roman" pitchFamily="18" charset="0"/>
                <a:cs typeface="Times New Roman" pitchFamily="18" charset="0"/>
              </a:rPr>
              <a:t>(</a:t>
            </a:r>
            <a:r>
              <a:rPr lang="en-US" sz="2400" b="1" dirty="0">
                <a:solidFill>
                  <a:srgbClr val="2125D7"/>
                </a:solidFill>
                <a:latin typeface="Times New Roman" pitchFamily="18" charset="0"/>
                <a:cs typeface="Times New Roman" pitchFamily="18" charset="0"/>
              </a:rPr>
              <a:t>2 of </a:t>
            </a:r>
            <a:r>
              <a:rPr lang="en-US" sz="2400" b="1" dirty="0" smtClean="0">
                <a:solidFill>
                  <a:srgbClr val="2125D7"/>
                </a:solidFill>
                <a:latin typeface="Times New Roman" pitchFamily="18" charset="0"/>
                <a:cs typeface="Times New Roman" pitchFamily="18" charset="0"/>
              </a:rPr>
              <a:t>7)</a:t>
            </a:r>
            <a:r>
              <a:rPr lang="en-US" sz="3200" b="1" dirty="0" smtClean="0">
                <a:solidFill>
                  <a:srgbClr val="2125D7"/>
                </a:solidFill>
                <a:latin typeface="Times New Roman" pitchFamily="18" charset="0"/>
                <a:cs typeface="Times New Roman" pitchFamily="18" charset="0"/>
              </a:rPr>
              <a:t>:  Exact Solution</a:t>
            </a:r>
            <a:endParaRPr lang="en-US" sz="2400" b="1" dirty="0" smtClean="0">
              <a:solidFill>
                <a:srgbClr val="2125D7"/>
              </a:solidFill>
              <a:latin typeface="Times New Roman" pitchFamily="18" charset="0"/>
              <a:cs typeface="Times New Roman" pitchFamily="18" charset="0"/>
            </a:endParaRPr>
          </a:p>
        </p:txBody>
      </p:sp>
      <p:sp>
        <p:nvSpPr>
          <p:cNvPr id="8196" name="Rectangle 1027"/>
          <p:cNvSpPr>
            <a:spLocks noGrp="1" noChangeArrowheads="1"/>
          </p:cNvSpPr>
          <p:nvPr>
            <p:ph idx="1"/>
          </p:nvPr>
        </p:nvSpPr>
        <p:spPr>
          <a:xfrm>
            <a:off x="388937" y="1066801"/>
            <a:ext cx="7916863" cy="478630"/>
          </a:xfrm>
        </p:spPr>
        <p:txBody>
          <a:bodyPr/>
          <a:lstStyle/>
          <a:p>
            <a:pPr eaLnBrk="1" hangingPunct="1"/>
            <a:r>
              <a:rPr lang="en-US" sz="2400" dirty="0" smtClean="0">
                <a:latin typeface="Times New Roman" pitchFamily="18" charset="0"/>
                <a:cs typeface="Times New Roman" pitchFamily="18" charset="0"/>
              </a:rPr>
              <a:t>We can find the exact solution to our IVP, as in Chapter 2.1:</a:t>
            </a:r>
          </a:p>
        </p:txBody>
      </p:sp>
      <p:graphicFrame>
        <p:nvGraphicFramePr>
          <p:cNvPr id="8194" name="Object 1024"/>
          <p:cNvGraphicFramePr>
            <a:graphicFrameLocks noChangeAspect="1"/>
          </p:cNvGraphicFramePr>
          <p:nvPr>
            <p:extLst>
              <p:ext uri="{D42A27DB-BD31-4B8C-83A1-F6EECF244321}">
                <p14:modId xmlns:p14="http://schemas.microsoft.com/office/powerpoint/2010/main" val="3181343720"/>
              </p:ext>
            </p:extLst>
          </p:nvPr>
        </p:nvGraphicFramePr>
        <p:xfrm>
          <a:off x="457200" y="1708943"/>
          <a:ext cx="3352800" cy="2828925"/>
        </p:xfrm>
        <a:graphic>
          <a:graphicData uri="http://schemas.openxmlformats.org/presentationml/2006/ole">
            <mc:AlternateContent xmlns:mc="http://schemas.openxmlformats.org/markup-compatibility/2006">
              <mc:Choice xmlns:v="urn:schemas-microsoft-com:vml" Requires="v">
                <p:oleObj spid="_x0000_s8225" name="Equation" r:id="rId3" imgW="1866600" imgH="1574640" progId="Equation.DSMT4">
                  <p:embed/>
                </p:oleObj>
              </mc:Choice>
              <mc:Fallback>
                <p:oleObj name="Equation" r:id="rId3" imgW="1866600" imgH="1574640" progId="Equation.DSMT4">
                  <p:embed/>
                  <p:pic>
                    <p:nvPicPr>
                      <p:cNvPr id="0" name="Object 1024"/>
                      <p:cNvPicPr>
                        <a:picLocks noChangeAspect="1" noChangeArrowheads="1"/>
                      </p:cNvPicPr>
                      <p:nvPr/>
                    </p:nvPicPr>
                    <p:blipFill>
                      <a:blip r:embed="rId4"/>
                      <a:srcRect/>
                      <a:stretch>
                        <a:fillRect/>
                      </a:stretch>
                    </p:blipFill>
                    <p:spPr bwMode="auto">
                      <a:xfrm>
                        <a:off x="457200" y="1708943"/>
                        <a:ext cx="3352800" cy="282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197" name="Picture 10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8262" y="1545430"/>
            <a:ext cx="4921693" cy="409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76200" y="64093"/>
            <a:ext cx="8915400" cy="1143000"/>
          </a:xfrm>
        </p:spPr>
        <p:txBody>
          <a:bodyPr/>
          <a:lstStyle/>
          <a:p>
            <a:r>
              <a:rPr lang="en-US" sz="3200" b="1" dirty="0" smtClean="0">
                <a:solidFill>
                  <a:srgbClr val="2125D7"/>
                </a:solidFill>
                <a:latin typeface="Times New Roman" pitchFamily="18" charset="0"/>
                <a:cs typeface="Times New Roman" pitchFamily="18" charset="0"/>
              </a:rPr>
              <a:t>Example 1 </a:t>
            </a:r>
            <a:r>
              <a:rPr lang="en-US" sz="2400" b="1" dirty="0" smtClean="0">
                <a:solidFill>
                  <a:srgbClr val="2125D7"/>
                </a:solidFill>
                <a:latin typeface="Times New Roman" pitchFamily="18" charset="0"/>
                <a:cs typeface="Times New Roman" pitchFamily="18" charset="0"/>
              </a:rPr>
              <a:t>(</a:t>
            </a:r>
            <a:r>
              <a:rPr lang="en-US" sz="2400" b="1" dirty="0">
                <a:solidFill>
                  <a:srgbClr val="2125D7"/>
                </a:solidFill>
                <a:latin typeface="Times New Roman" pitchFamily="18" charset="0"/>
                <a:cs typeface="Times New Roman" pitchFamily="18" charset="0"/>
              </a:rPr>
              <a:t>3 of </a:t>
            </a:r>
            <a:r>
              <a:rPr lang="en-US" sz="2400" b="1" dirty="0" smtClean="0">
                <a:solidFill>
                  <a:srgbClr val="2125D7"/>
                </a:solidFill>
                <a:latin typeface="Times New Roman" pitchFamily="18" charset="0"/>
                <a:cs typeface="Times New Roman" pitchFamily="18" charset="0"/>
              </a:rPr>
              <a:t>7)</a:t>
            </a:r>
            <a:r>
              <a:rPr lang="en-US" sz="3200" b="1" dirty="0" smtClean="0">
                <a:solidFill>
                  <a:srgbClr val="2125D7"/>
                </a:solidFill>
                <a:latin typeface="Times New Roman" pitchFamily="18" charset="0"/>
                <a:cs typeface="Times New Roman" pitchFamily="18" charset="0"/>
              </a:rPr>
              <a:t>:  Error Analysis</a:t>
            </a:r>
            <a:endParaRPr lang="en-US" sz="2400" b="1" dirty="0" smtClean="0">
              <a:solidFill>
                <a:srgbClr val="2125D7"/>
              </a:solidFill>
              <a:latin typeface="Times New Roman" pitchFamily="18" charset="0"/>
              <a:cs typeface="Times New Roman" pitchFamily="18" charset="0"/>
            </a:endParaRPr>
          </a:p>
        </p:txBody>
      </p:sp>
      <p:sp>
        <p:nvSpPr>
          <p:cNvPr id="9221" name="Rectangle 3"/>
          <p:cNvSpPr>
            <a:spLocks noGrp="1" noChangeArrowheads="1"/>
          </p:cNvSpPr>
          <p:nvPr>
            <p:ph type="body" sz="half" idx="1"/>
          </p:nvPr>
        </p:nvSpPr>
        <p:spPr>
          <a:xfrm>
            <a:off x="0" y="990600"/>
            <a:ext cx="4252245" cy="4343400"/>
          </a:xfrm>
        </p:spPr>
        <p:txBody>
          <a:bodyPr/>
          <a:lstStyle/>
          <a:p>
            <a:pPr marL="0" indent="0" eaLnBrk="1" hangingPunct="1">
              <a:buNone/>
            </a:pPr>
            <a:r>
              <a:rPr lang="en-US" sz="2400" dirty="0" smtClean="0">
                <a:latin typeface="Times New Roman" pitchFamily="18" charset="0"/>
                <a:cs typeface="Times New Roman" pitchFamily="18" charset="0"/>
              </a:rPr>
              <a:t>From table to right, we see that </a:t>
            </a:r>
            <a:endParaRPr lang="en-US" sz="2400" dirty="0">
              <a:latin typeface="Times New Roman" pitchFamily="18" charset="0"/>
              <a:cs typeface="Times New Roman" pitchFamily="18" charset="0"/>
            </a:endParaRPr>
          </a:p>
          <a:p>
            <a:pPr marL="0" indent="0" eaLnBrk="1" hangingPunct="1">
              <a:buNone/>
            </a:pPr>
            <a:r>
              <a:rPr lang="en-US" sz="2400" dirty="0" smtClean="0">
                <a:latin typeface="Times New Roman" pitchFamily="18" charset="0"/>
                <a:cs typeface="Times New Roman" pitchFamily="18" charset="0"/>
              </a:rPr>
              <a:t>errors start small, but get larger. </a:t>
            </a:r>
          </a:p>
          <a:p>
            <a:pPr marL="0" indent="0" eaLnBrk="1" hangingPunct="1">
              <a:buNone/>
            </a:pPr>
            <a:r>
              <a:rPr lang="en-US" sz="2400" dirty="0" smtClean="0">
                <a:latin typeface="Times New Roman" pitchFamily="18" charset="0"/>
                <a:cs typeface="Times New Roman" pitchFamily="18" charset="0"/>
              </a:rPr>
              <a:t>Recall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that Percent Relative Error is:</a:t>
            </a:r>
            <a:endParaRPr lang="en-US" sz="2000" dirty="0" smtClean="0">
              <a:latin typeface="Times New Roman" pitchFamily="18" charset="0"/>
              <a:cs typeface="Times New Roman" pitchFamily="18" charset="0"/>
            </a:endParaRPr>
          </a:p>
        </p:txBody>
      </p:sp>
      <p:graphicFrame>
        <p:nvGraphicFramePr>
          <p:cNvPr id="9218" name="Object 1024"/>
          <p:cNvGraphicFramePr>
            <a:graphicFrameLocks noChangeAspect="1"/>
          </p:cNvGraphicFramePr>
          <p:nvPr>
            <p:extLst>
              <p:ext uri="{D42A27DB-BD31-4B8C-83A1-F6EECF244321}">
                <p14:modId xmlns:p14="http://schemas.microsoft.com/office/powerpoint/2010/main" val="2023933754"/>
              </p:ext>
            </p:extLst>
          </p:nvPr>
        </p:nvGraphicFramePr>
        <p:xfrm>
          <a:off x="4252245" y="1111593"/>
          <a:ext cx="4860925" cy="1935163"/>
        </p:xfrm>
        <a:graphic>
          <a:graphicData uri="http://schemas.openxmlformats.org/presentationml/2006/ole">
            <mc:AlternateContent xmlns:mc="http://schemas.openxmlformats.org/markup-compatibility/2006">
              <mc:Choice xmlns:v="urn:schemas-microsoft-com:vml" Requires="v">
                <p:oleObj spid="_x0000_s9277" name="Worksheet" r:id="rId3" imgW="3038454" imgH="1209572" progId="Excel.Sheet.8">
                  <p:embed/>
                </p:oleObj>
              </mc:Choice>
              <mc:Fallback>
                <p:oleObj name="Worksheet" r:id="rId3" imgW="3038454" imgH="1209572" progId="Excel.Sheet.8">
                  <p:embed/>
                  <p:pic>
                    <p:nvPicPr>
                      <p:cNvPr id="0" name="Object 1024"/>
                      <p:cNvPicPr>
                        <a:picLocks noChangeAspect="1" noChangeArrowheads="1"/>
                      </p:cNvPicPr>
                      <p:nvPr/>
                    </p:nvPicPr>
                    <p:blipFill>
                      <a:blip r:embed="rId4"/>
                      <a:srcRect/>
                      <a:stretch>
                        <a:fillRect/>
                      </a:stretch>
                    </p:blipFill>
                    <p:spPr bwMode="auto">
                      <a:xfrm>
                        <a:off x="4252245" y="1111593"/>
                        <a:ext cx="4860925" cy="193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1025"/>
          <p:cNvGraphicFramePr>
            <a:graphicFrameLocks noChangeAspect="1"/>
          </p:cNvGraphicFramePr>
          <p:nvPr>
            <p:extLst>
              <p:ext uri="{D42A27DB-BD31-4B8C-83A1-F6EECF244321}">
                <p14:modId xmlns:p14="http://schemas.microsoft.com/office/powerpoint/2010/main" val="1710068913"/>
              </p:ext>
            </p:extLst>
          </p:nvPr>
        </p:nvGraphicFramePr>
        <p:xfrm>
          <a:off x="609600" y="2642737"/>
          <a:ext cx="2933700" cy="808037"/>
        </p:xfrm>
        <a:graphic>
          <a:graphicData uri="http://schemas.openxmlformats.org/presentationml/2006/ole">
            <mc:AlternateContent xmlns:mc="http://schemas.openxmlformats.org/markup-compatibility/2006">
              <mc:Choice xmlns:v="urn:schemas-microsoft-com:vml" Requires="v">
                <p:oleObj spid="_x0000_s9278" name="Equation" r:id="rId5" imgW="1663560" imgH="457200" progId="Equation.DSMT4">
                  <p:embed/>
                </p:oleObj>
              </mc:Choice>
              <mc:Fallback>
                <p:oleObj name="Equation" r:id="rId5" imgW="1663560" imgH="457200" progId="Equation.DSMT4">
                  <p:embed/>
                  <p:pic>
                    <p:nvPicPr>
                      <p:cNvPr id="0" name="Object 1025"/>
                      <p:cNvPicPr>
                        <a:picLocks noChangeAspect="1" noChangeArrowheads="1"/>
                      </p:cNvPicPr>
                      <p:nvPr/>
                    </p:nvPicPr>
                    <p:blipFill>
                      <a:blip r:embed="rId6"/>
                      <a:srcRect/>
                      <a:stretch>
                        <a:fillRect/>
                      </a:stretch>
                    </p:blipFill>
                    <p:spPr bwMode="auto">
                      <a:xfrm>
                        <a:off x="609600" y="2642737"/>
                        <a:ext cx="2933700" cy="808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Rectangle 9"/>
          <p:cNvSpPr>
            <a:spLocks noChangeArrowheads="1"/>
          </p:cNvSpPr>
          <p:nvPr/>
        </p:nvSpPr>
        <p:spPr bwMode="auto">
          <a:xfrm>
            <a:off x="3832225" y="2513013"/>
            <a:ext cx="260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a:t> </a:t>
            </a:r>
          </a:p>
        </p:txBody>
      </p:sp>
      <p:pic>
        <p:nvPicPr>
          <p:cNvPr id="922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5776" y="3219986"/>
            <a:ext cx="4743531" cy="34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Box 10"/>
          <p:cNvSpPr txBox="1">
            <a:spLocks noChangeArrowheads="1"/>
          </p:cNvSpPr>
          <p:nvPr/>
        </p:nvSpPr>
        <p:spPr bwMode="auto">
          <a:xfrm>
            <a:off x="6096000" y="4306038"/>
            <a:ext cx="2133600" cy="63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spcBef>
                <a:spcPct val="20000"/>
              </a:spcBef>
              <a:defRPr sz="2400">
                <a:solidFill>
                  <a:schemeClr val="tx1"/>
                </a:solidFill>
                <a:latin typeface="Times New Roman" pitchFamily="18" charset="0"/>
              </a:defRPr>
            </a:lvl1pPr>
            <a:lvl2pPr marL="742950" indent="-285750" algn="ctr" eaLnBrk="0" hangingPunct="0">
              <a:spcBef>
                <a:spcPct val="20000"/>
              </a:spcBef>
              <a:defRPr sz="2400">
                <a:solidFill>
                  <a:schemeClr val="tx1"/>
                </a:solidFill>
                <a:latin typeface="Times New Roman" pitchFamily="18" charset="0"/>
              </a:defRPr>
            </a:lvl2pPr>
            <a:lvl3pPr marL="1143000" indent="-228600" algn="ctr" eaLnBrk="0" hangingPunct="0">
              <a:spcBef>
                <a:spcPct val="20000"/>
              </a:spcBef>
              <a:defRPr sz="2400">
                <a:solidFill>
                  <a:schemeClr val="tx1"/>
                </a:solidFill>
                <a:latin typeface="Times New Roman" pitchFamily="18" charset="0"/>
              </a:defRPr>
            </a:lvl3pPr>
            <a:lvl4pPr marL="1600200" indent="-228600" algn="ctr" eaLnBrk="0" hangingPunct="0">
              <a:spcBef>
                <a:spcPct val="20000"/>
              </a:spcBef>
              <a:defRPr sz="2400">
                <a:solidFill>
                  <a:schemeClr val="tx1"/>
                </a:solidFill>
                <a:latin typeface="Times New Roman" pitchFamily="18" charset="0"/>
              </a:defRPr>
            </a:lvl4pPr>
            <a:lvl5pPr marL="2057400" indent="-228600" algn="ctr" eaLnBrk="0" hangingPunct="0">
              <a:spcBef>
                <a:spcPct val="20000"/>
              </a:spcBef>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600" dirty="0"/>
              <a:t>Exact y in red</a:t>
            </a:r>
          </a:p>
          <a:p>
            <a:pPr eaLnBrk="1" hangingPunct="1"/>
            <a:r>
              <a:rPr lang="en-US" sz="1600" dirty="0"/>
              <a:t>Approximate y in blue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4142</TotalTime>
  <Words>1591</Words>
  <Application>Microsoft Office PowerPoint</Application>
  <PresentationFormat>On-screen Show (4:3)</PresentationFormat>
  <Paragraphs>263</Paragraphs>
  <Slides>23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34" baseType="lpstr">
      <vt:lpstr>Arial</vt:lpstr>
      <vt:lpstr>Calibri</vt:lpstr>
      <vt:lpstr>Consolas</vt:lpstr>
      <vt:lpstr>Courier New</vt:lpstr>
      <vt:lpstr>Symbol</vt:lpstr>
      <vt:lpstr>Times</vt:lpstr>
      <vt:lpstr>Times New Roman</vt:lpstr>
      <vt:lpstr>Office Theme</vt:lpstr>
      <vt:lpstr>Equation</vt:lpstr>
      <vt:lpstr>Worksheet</vt:lpstr>
      <vt:lpstr>Microsoft Excel Worksheet</vt:lpstr>
      <vt:lpstr>Boyce/DiPrima 10th ed, Ch 2.7: Numerical Approximations:  Euler’s Method  Elementary Differential Equations and Boundary Value Problems, 10th edition, by William E. Boyce and Richard C. DiPrima, ©2013 by John Wiley &amp; Sons, Inc.</vt:lpstr>
      <vt:lpstr>Direction Fields</vt:lpstr>
      <vt:lpstr>Numerical Methods</vt:lpstr>
      <vt:lpstr>Euler’s Method: Tangent Line Approximation</vt:lpstr>
      <vt:lpstr>Iteration and Euler’s Formula</vt:lpstr>
      <vt:lpstr>Graph of Euler Approximation:</vt:lpstr>
      <vt:lpstr>Example 1 (1 of 7):  Euler’s Method</vt:lpstr>
      <vt:lpstr>Example 1 (2 of 7):  Exact Solution</vt:lpstr>
      <vt:lpstr>Example 1 (3 of 7):  Error Analysis</vt:lpstr>
      <vt:lpstr>Example 1 (4 of 7):  Euler’s Method using JODE</vt:lpstr>
      <vt:lpstr>Example 1 (5 of 7):  Euler’s Method using MS Excel</vt:lpstr>
      <vt:lpstr>Example 1 (6 of 7):  Euler’s Method using MATLAB</vt:lpstr>
      <vt:lpstr>Example 1 (7 of 7):  Euler’s Method using TI-84</vt:lpstr>
      <vt:lpstr>Example 2:  Euler’s Method  (1 of 6)</vt:lpstr>
      <vt:lpstr>Example 2:  Euler’s Method  (2 of 6)</vt:lpstr>
      <vt:lpstr>Example 2:  Euler’s Method  (3 of 6)</vt:lpstr>
      <vt:lpstr>Example 2:  Euler’s Method  (4 of 6)</vt:lpstr>
      <vt:lpstr>Example 2:  Euler’s Method  (5 of 6)</vt:lpstr>
      <vt:lpstr>Example 2:  Euler’s Method  (6 of 6)</vt:lpstr>
      <vt:lpstr>Example 3:  Euler’s Method  (1 of 3)</vt:lpstr>
      <vt:lpstr>Example 3:  Error Analysis  (2 of 3)</vt:lpstr>
      <vt:lpstr>Example 3:  Error Analysis &amp; Graphs  (3 of 3)</vt:lpstr>
      <vt:lpstr>Error Bounds and Numerical Methods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260</dc:title>
  <dc:creator>Phil Gustafson</dc:creator>
  <cp:lastModifiedBy>Next Step</cp:lastModifiedBy>
  <cp:revision>540</cp:revision>
  <cp:lastPrinted>1601-01-01T00:00:00Z</cp:lastPrinted>
  <dcterms:created xsi:type="dcterms:W3CDTF">2001-08-11T18:03:30Z</dcterms:created>
  <dcterms:modified xsi:type="dcterms:W3CDTF">2013-10-07T02:11:29Z</dcterms:modified>
</cp:coreProperties>
</file>