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A49C25-01FB-4260-B87D-64DA4BEB479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404" autoAdjust="0"/>
  </p:normalViewPr>
  <p:slideViewPr>
    <p:cSldViewPr snapToGrid="0">
      <p:cViewPr varScale="1">
        <p:scale>
          <a:sx n="49" d="100"/>
          <a:sy n="49" d="100"/>
        </p:scale>
        <p:origin x="7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height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Sheet2!$A$2:$A$32</c:f>
              <c:numCache>
                <c:formatCode>General</c:formatCode>
                <c:ptCount val="31"/>
                <c:pt idx="0">
                  <c:v>-3</c:v>
                </c:pt>
                <c:pt idx="1">
                  <c:v>-2.8</c:v>
                </c:pt>
                <c:pt idx="2">
                  <c:v>-2.6</c:v>
                </c:pt>
                <c:pt idx="3">
                  <c:v>-2.4</c:v>
                </c:pt>
                <c:pt idx="4">
                  <c:v>-2.2000000000000002</c:v>
                </c:pt>
                <c:pt idx="5">
                  <c:v>-2</c:v>
                </c:pt>
                <c:pt idx="6">
                  <c:v>-1.8</c:v>
                </c:pt>
                <c:pt idx="7">
                  <c:v>-1.6</c:v>
                </c:pt>
                <c:pt idx="8">
                  <c:v>-1.4</c:v>
                </c:pt>
                <c:pt idx="9">
                  <c:v>-1.2</c:v>
                </c:pt>
                <c:pt idx="10">
                  <c:v>-1</c:v>
                </c:pt>
                <c:pt idx="11">
                  <c:v>-0.8</c:v>
                </c:pt>
                <c:pt idx="12">
                  <c:v>-0.6</c:v>
                </c:pt>
                <c:pt idx="13">
                  <c:v>-0.4</c:v>
                </c:pt>
                <c:pt idx="14">
                  <c:v>-0.2</c:v>
                </c:pt>
                <c:pt idx="15">
                  <c:v>0</c:v>
                </c:pt>
                <c:pt idx="16">
                  <c:v>0.2</c:v>
                </c:pt>
                <c:pt idx="17">
                  <c:v>0.4</c:v>
                </c:pt>
                <c:pt idx="18">
                  <c:v>0.6</c:v>
                </c:pt>
                <c:pt idx="19">
                  <c:v>0.8</c:v>
                </c:pt>
                <c:pt idx="20">
                  <c:v>1</c:v>
                </c:pt>
                <c:pt idx="21">
                  <c:v>1.2</c:v>
                </c:pt>
                <c:pt idx="22">
                  <c:v>1.4</c:v>
                </c:pt>
                <c:pt idx="23">
                  <c:v>1.6</c:v>
                </c:pt>
                <c:pt idx="24">
                  <c:v>1.8</c:v>
                </c:pt>
                <c:pt idx="25">
                  <c:v>2</c:v>
                </c:pt>
                <c:pt idx="26">
                  <c:v>2.2000000000000002</c:v>
                </c:pt>
                <c:pt idx="27">
                  <c:v>2.4</c:v>
                </c:pt>
                <c:pt idx="28">
                  <c:v>2.6</c:v>
                </c:pt>
                <c:pt idx="29">
                  <c:v>2.80000000000001</c:v>
                </c:pt>
                <c:pt idx="30">
                  <c:v>3.0000000000000102</c:v>
                </c:pt>
              </c:numCache>
            </c:numRef>
          </c:xVal>
          <c:yVal>
            <c:numRef>
              <c:f>Sheet2!$B$2:$B$32</c:f>
              <c:numCache>
                <c:formatCode>General</c:formatCode>
                <c:ptCount val="31"/>
                <c:pt idx="0">
                  <c:v>1.1400549464542524E-2</c:v>
                </c:pt>
                <c:pt idx="1">
                  <c:v>1.6121257439422144E-2</c:v>
                </c:pt>
                <c:pt idx="2">
                  <c:v>2.2728119798464959E-2</c:v>
                </c:pt>
                <c:pt idx="3">
                  <c:v>3.1879493750030567E-2</c:v>
                </c:pt>
                <c:pt idx="4">
                  <c:v>4.4379676614245689E-2</c:v>
                </c:pt>
                <c:pt idx="5">
                  <c:v>6.1145766321218181E-2</c:v>
                </c:pt>
                <c:pt idx="6">
                  <c:v>8.3116389653879602E-2</c:v>
                </c:pt>
                <c:pt idx="7">
                  <c:v>0.11107787729698333</c:v>
                </c:pt>
                <c:pt idx="8">
                  <c:v>0.14539487566000614</c:v>
                </c:pt>
                <c:pt idx="9">
                  <c:v>0.18566389362670319</c:v>
                </c:pt>
                <c:pt idx="10">
                  <c:v>0.23036198922913867</c:v>
                </c:pt>
                <c:pt idx="11">
                  <c:v>0.27662513233825647</c:v>
                </c:pt>
                <c:pt idx="12">
                  <c:v>0.32032581052912462</c:v>
                </c:pt>
                <c:pt idx="13">
                  <c:v>0.35657853369790399</c:v>
                </c:pt>
                <c:pt idx="14">
                  <c:v>0.38065818105444926</c:v>
                </c:pt>
                <c:pt idx="15">
                  <c:v>0.38910838396603115</c:v>
                </c:pt>
                <c:pt idx="16">
                  <c:v>0.38065818105444926</c:v>
                </c:pt>
                <c:pt idx="17">
                  <c:v>0.35657853369790399</c:v>
                </c:pt>
                <c:pt idx="18">
                  <c:v>0.32032581052912462</c:v>
                </c:pt>
                <c:pt idx="19">
                  <c:v>0.27662513233825647</c:v>
                </c:pt>
                <c:pt idx="20">
                  <c:v>0.23036198922913867</c:v>
                </c:pt>
                <c:pt idx="21">
                  <c:v>0.18566389362670319</c:v>
                </c:pt>
                <c:pt idx="22">
                  <c:v>0.14539487566000614</c:v>
                </c:pt>
                <c:pt idx="23">
                  <c:v>0.11107787729698333</c:v>
                </c:pt>
                <c:pt idx="24">
                  <c:v>8.3116389653879602E-2</c:v>
                </c:pt>
                <c:pt idx="25">
                  <c:v>6.1145766321218181E-2</c:v>
                </c:pt>
                <c:pt idx="26">
                  <c:v>4.4379676614245689E-2</c:v>
                </c:pt>
                <c:pt idx="27">
                  <c:v>3.1879493750030567E-2</c:v>
                </c:pt>
                <c:pt idx="28">
                  <c:v>2.2728119798464959E-2</c:v>
                </c:pt>
                <c:pt idx="29">
                  <c:v>1.612125743942186E-2</c:v>
                </c:pt>
                <c:pt idx="30">
                  <c:v>1.1400549464542326E-2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8042688"/>
        <c:axId val="248043248"/>
      </c:scatterChart>
      <c:valAx>
        <c:axId val="248042688"/>
        <c:scaling>
          <c:orientation val="minMax"/>
          <c:max val="3"/>
          <c:min val="-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043248"/>
        <c:crosses val="autoZero"/>
        <c:crossBetween val="midCat"/>
      </c:valAx>
      <c:valAx>
        <c:axId val="248043248"/>
        <c:scaling>
          <c:orientation val="minMax"/>
          <c:max val="0.4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480426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histogram for bat echolocation data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cat>
            <c:strRef>
              <c:f>Sheet3!$D$2:$D$8</c:f>
              <c:strCache>
                <c:ptCount val="7"/>
                <c:pt idx="0">
                  <c:v>20-29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60-69</c:v>
                </c:pt>
                <c:pt idx="5">
                  <c:v>70-79</c:v>
                </c:pt>
                <c:pt idx="6">
                  <c:v>80-89</c:v>
                </c:pt>
              </c:strCache>
            </c:strRef>
          </c:cat>
          <c:val>
            <c:numRef>
              <c:f>Sheet3!$E$2:$E$8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041200"/>
        <c:axId val="249041760"/>
      </c:barChart>
      <c:catAx>
        <c:axId val="249041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041760"/>
        <c:crosses val="autoZero"/>
        <c:auto val="1"/>
        <c:lblAlgn val="ctr"/>
        <c:lblOffset val="100"/>
        <c:noMultiLvlLbl val="0"/>
      </c:catAx>
      <c:valAx>
        <c:axId val="24904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04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0.85594</cdr:x>
      <cdr:y>0.76374</cdr:y>
    </cdr:from>
    <cdr:to>
      <cdr:x>0.85621</cdr:x>
      <cdr:y>0.92455</cdr:y>
    </cdr:to>
    <cdr:cxnSp macro="">
      <cdr:nvCxnSpPr>
        <cdr:cNvPr id="2" name="Straight Connector 1"/>
        <cdr:cNvCxnSpPr/>
      </cdr:nvCxnSpPr>
      <cdr:spPr>
        <a:xfrm xmlns:a="http://schemas.openxmlformats.org/drawingml/2006/main" flipH="1">
          <a:off x="6951866" y="3495188"/>
          <a:ext cx="2192" cy="735953"/>
        </a:xfrm>
        <a:prstGeom xmlns:a="http://schemas.openxmlformats.org/drawingml/2006/main" prst="line">
          <a:avLst/>
        </a:prstGeom>
        <a:ln xmlns:a="http://schemas.openxmlformats.org/drawingml/2006/main" w="508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0.15408</cdr:x>
      <cdr:y>0.75416</cdr:y>
    </cdr:from>
    <cdr:to>
      <cdr:x>0.15435</cdr:x>
      <cdr:y>0.91498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1251458" y="3451350"/>
          <a:ext cx="2192" cy="735953"/>
        </a:xfrm>
        <a:prstGeom xmlns:a="http://schemas.openxmlformats.org/drawingml/2006/main" prst="line">
          <a:avLst/>
        </a:prstGeom>
        <a:ln xmlns:a="http://schemas.openxmlformats.org/drawingml/2006/main" w="508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8DB90-98A1-4C59-9756-DFAFD857E1D1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6C9A-674A-40B3-A79C-9C1F725F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76C9A-674A-40B3-A79C-9C1F725F05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1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2572 Probability w/Statistics, Halleck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475694" cy="1655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Day 23 slides: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7.4 Drawing Inferences About µ</a:t>
            </a:r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when t-distribution can be used for estimations about mean. If 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36" y="1825625"/>
            <a:ext cx="1091443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&gt; 100: there is no practical difference with the normal distribution.</a:t>
            </a:r>
          </a:p>
          <a:p>
            <a:pPr marL="0" indent="0">
              <a:buNone/>
            </a:pPr>
            <a:r>
              <a:rPr lang="en-US" dirty="0" smtClean="0"/>
              <a:t>&gt; 30: t-distribution can be used even if original distribution is non-normal.</a:t>
            </a:r>
          </a:p>
          <a:p>
            <a:pPr marL="0" indent="0">
              <a:buNone/>
            </a:pPr>
            <a:r>
              <a:rPr lang="en-US" dirty="0" smtClean="0"/>
              <a:t>&lt; 30: t-distribution can only be used if the original distribution is normal.</a:t>
            </a:r>
          </a:p>
        </p:txBody>
      </p:sp>
    </p:spTree>
    <p:extLst>
      <p:ext uri="{BB962C8B-B14F-4D97-AF65-F5344CB8AC3E}">
        <p14:creationId xmlns:p14="http://schemas.microsoft.com/office/powerpoint/2010/main" val="122141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7.4.2: Ratios of the width and length of Shoshone 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115629" cy="4351338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ancient Greeks called a W </a:t>
            </a:r>
            <a:r>
              <a:rPr lang="en-US" dirty="0"/>
              <a:t>x L rectangle </a:t>
            </a:r>
            <a:r>
              <a:rPr lang="en-US" dirty="0" smtClean="0"/>
              <a:t>“golden” if the ratio W/L is the same as L/(W+L). For example a 5 x 8 rectangle is approximately golden: 5/8=.625≈8/(5+8)=8/13=.615.</a:t>
            </a:r>
          </a:p>
          <a:p>
            <a:r>
              <a:rPr lang="en-US" dirty="0" smtClean="0"/>
              <a:t>The Shoshone Indians have many rectangles in their crafts, such as rugs. A study has been done to see if they had a similar sense of aesthetic to the Greeks.</a:t>
            </a:r>
          </a:p>
          <a:p>
            <a:r>
              <a:rPr lang="en-US" dirty="0" smtClean="0"/>
              <a:t>Data &amp; analysis are in accompanying Excel file.</a:t>
            </a:r>
            <a:endParaRPr lang="en-US" dirty="0"/>
          </a:p>
        </p:txBody>
      </p:sp>
      <p:pic>
        <p:nvPicPr>
          <p:cNvPr id="4098" name="Picture 2" descr="http://www.delectably-yours.com/Assets/United_Weavers_Rugs/Contours_Rugs/511-25266_Native_Canvas_Blue_Southwestern_Ru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1" t="38569" r="18540" b="39823"/>
          <a:stretch/>
        </p:blipFill>
        <p:spPr bwMode="auto">
          <a:xfrm rot="5400000">
            <a:off x="7107389" y="2404952"/>
            <a:ext cx="5623453" cy="286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129" y="2970573"/>
            <a:ext cx="702302" cy="45149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0693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unrealistic assumption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the </a:t>
                </a:r>
                <a:r>
                  <a:rPr lang="en-US" i="1" dirty="0"/>
                  <a:t>Yi </a:t>
                </a:r>
                <a:r>
                  <a:rPr lang="en-US" dirty="0"/>
                  <a:t>’s come from a normal </a:t>
                </a:r>
                <a:r>
                  <a:rPr lang="en-US" dirty="0" smtClean="0"/>
                  <a:t>distribution where </a:t>
                </a:r>
                <a:r>
                  <a:rPr lang="en-US" i="1" dirty="0"/>
                  <a:t>σ </a:t>
                </a:r>
                <a:r>
                  <a:rPr lang="en-US" dirty="0"/>
                  <a:t>is known, the null hypothesis </a:t>
                </a:r>
                <a:r>
                  <a:rPr lang="en-US" i="1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 : </a:t>
                </a:r>
                <a:r>
                  <a:rPr lang="en-US" i="1" dirty="0"/>
                  <a:t>μ </a:t>
                </a:r>
                <a:r>
                  <a:rPr lang="en-US" dirty="0"/>
                  <a:t>= </a:t>
                </a:r>
                <a:r>
                  <a:rPr lang="en-US" i="1" dirty="0"/>
                  <a:t>μ</a:t>
                </a:r>
                <a:r>
                  <a:rPr lang="en-US" baseline="-25000" dirty="0"/>
                  <a:t>0</a:t>
                </a:r>
                <a:r>
                  <a:rPr lang="en-US" dirty="0"/>
                  <a:t> can be tested by calculating </a:t>
                </a:r>
                <a:r>
                  <a:rPr lang="en-US" dirty="0" smtClean="0"/>
                  <a:t>the </a:t>
                </a:r>
                <a:r>
                  <a:rPr lang="en-US" i="1" dirty="0" smtClean="0"/>
                  <a:t>Z </a:t>
                </a:r>
                <a:r>
                  <a:rPr lang="en-US" dirty="0" smtClean="0"/>
                  <a:t>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1" dirty="0"/>
                          <m:t>Y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l-GR" i="1" dirty="0"/>
                          <m:t>μ</m:t>
                        </m:r>
                        <m:r>
                          <m:rPr>
                            <m:nor/>
                          </m:rPr>
                          <a:rPr lang="el-GR" i="1" dirty="0"/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i="1" dirty="0"/>
                          <m:t>σ</m:t>
                        </m:r>
                        <m:r>
                          <m:rPr>
                            <m:nor/>
                          </m:rPr>
                          <a:rPr lang="el-GR" i="1" dirty="0"/>
                          <m:t>/</m:t>
                        </m:r>
                        <m:r>
                          <m:rPr>
                            <m:nor/>
                          </m:rPr>
                          <a:rPr lang="en-US" dirty="0"/>
                          <m:t>√</m:t>
                        </m:r>
                        <m:r>
                          <m:rPr>
                            <m:nor/>
                          </m:rPr>
                          <a:rPr lang="en-US" i="1" dirty="0"/>
                          <m:t>n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Unfortunately, most of the time the </a:t>
                </a:r>
                <a:r>
                  <a:rPr lang="en-US" i="1" dirty="0"/>
                  <a:t>σ </a:t>
                </a:r>
                <a:r>
                  <a:rPr lang="en-US" dirty="0"/>
                  <a:t>is </a:t>
                </a:r>
                <a:r>
                  <a:rPr lang="en-US" dirty="0" smtClean="0"/>
                  <a:t>unknown.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Fortunately, there is another distribution that can be used for an unknown </a:t>
                </a:r>
                <a:r>
                  <a:rPr lang="en-US" i="1" dirty="0"/>
                  <a:t>σ </a:t>
                </a:r>
                <a:r>
                  <a:rPr lang="en-US" i="1" dirty="0" smtClean="0"/>
                  <a:t>,</a:t>
                </a:r>
                <a:r>
                  <a:rPr lang="en-US" dirty="0" smtClean="0"/>
                  <a:t> namely the student t-distribution.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733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t-distribution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05778"/>
                <a:ext cx="10515600" cy="51199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 lot like Z</a:t>
                </a:r>
              </a:p>
              <a:p>
                <a:r>
                  <a:rPr lang="en-US" dirty="0" smtClean="0"/>
                  <a:t>Symmetric</a:t>
                </a:r>
              </a:p>
              <a:p>
                <a:r>
                  <a:rPr lang="en-US" dirty="0" smtClean="0"/>
                  <a:t>bell shaped</a:t>
                </a:r>
              </a:p>
              <a:p>
                <a:pPr marL="0" indent="0">
                  <a:buNone/>
                </a:pPr>
                <a:r>
                  <a:rPr lang="en-US" dirty="0"/>
                  <a:t>H</a:t>
                </a:r>
                <a:r>
                  <a:rPr lang="en-US" dirty="0" smtClean="0"/>
                  <a:t>as a parameter called </a:t>
                </a:r>
                <a:r>
                  <a:rPr lang="en-US" b="1" dirty="0" smtClean="0"/>
                  <a:t>the degree of freedom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dof</a:t>
                </a:r>
                <a:r>
                  <a:rPr lang="en-US" dirty="0" smtClean="0"/>
                  <a:t>) (sample size n−1).</a:t>
                </a:r>
              </a:p>
              <a:p>
                <a:r>
                  <a:rPr lang="en-US" dirty="0" smtClean="0"/>
                  <a:t>For small </a:t>
                </a:r>
                <a:r>
                  <a:rPr lang="en-US" dirty="0" err="1" smtClean="0"/>
                  <a:t>dof</a:t>
                </a:r>
                <a:r>
                  <a:rPr lang="en-US" dirty="0" smtClean="0"/>
                  <a:t>, the tails are noticeably thickened. </a:t>
                </a:r>
              </a:p>
              <a:p>
                <a:r>
                  <a:rPr lang="en-US" dirty="0" smtClean="0"/>
                  <a:t>By the time the </a:t>
                </a:r>
                <a:r>
                  <a:rPr lang="en-US" dirty="0" err="1" smtClean="0"/>
                  <a:t>dof</a:t>
                </a:r>
                <a:r>
                  <a:rPr lang="en-US" dirty="0" smtClean="0"/>
                  <a:t>=20, our eyes do not detect any difference with Z.</a:t>
                </a:r>
              </a:p>
              <a:p>
                <a:r>
                  <a:rPr lang="en-US" dirty="0" smtClean="0"/>
                  <a:t>By </a:t>
                </a:r>
                <a:r>
                  <a:rPr lang="en-US" dirty="0" err="1" smtClean="0"/>
                  <a:t>dof</a:t>
                </a:r>
                <a:r>
                  <a:rPr lang="en-US" dirty="0" smtClean="0"/>
                  <a:t>=100,  only miniscule difference with Z in #’s as well.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𝑑𝑜𝑓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→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Note: in following slide </a:t>
                </a:r>
                <a:r>
                  <a:rPr lang="en-US" dirty="0" err="1" smtClean="0"/>
                  <a:t>dof</a:t>
                </a:r>
                <a:r>
                  <a:rPr lang="en-US" dirty="0" smtClean="0"/>
                  <a:t> is </a:t>
                </a:r>
                <a:r>
                  <a:rPr lang="en-US" dirty="0" smtClean="0">
                    <a:sym typeface="Symbol" panose="05050102010706020507" pitchFamily="18" charset="2"/>
                  </a:rPr>
                  <a:t> (</a:t>
                </a:r>
                <a:r>
                  <a:rPr lang="en-US" dirty="0" err="1" smtClean="0">
                    <a:sym typeface="Symbol" panose="05050102010706020507" pitchFamily="18" charset="2"/>
                  </a:rPr>
                  <a:t>greek</a:t>
                </a:r>
                <a:r>
                  <a:rPr lang="en-US" dirty="0" smtClean="0">
                    <a:sym typeface="Symbol" panose="05050102010706020507" pitchFamily="18" charset="2"/>
                  </a:rPr>
                  <a:t> letter “nu”)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05778"/>
                <a:ext cx="10515600" cy="5119924"/>
              </a:xfrm>
              <a:blipFill rotWithShape="0">
                <a:blip r:embed="rId2"/>
                <a:stretch>
                  <a:fillRect l="-1217" t="-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751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tudent t pdf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088" y="0"/>
            <a:ext cx="85724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19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1204643" cy="1325563"/>
          </a:xfrm>
        </p:spPr>
        <p:txBody>
          <a:bodyPr/>
          <a:lstStyle/>
          <a:p>
            <a:r>
              <a:rPr lang="en-US" dirty="0"/>
              <a:t>Case Study </a:t>
            </a:r>
            <a:r>
              <a:rPr lang="en-US" dirty="0" smtClean="0"/>
              <a:t>7.4.1: </a:t>
            </a:r>
            <a:r>
              <a:rPr lang="en-US" dirty="0"/>
              <a:t>range of </a:t>
            </a:r>
            <a:r>
              <a:rPr lang="en-US" dirty="0" smtClean="0"/>
              <a:t>echolocation </a:t>
            </a:r>
            <a:r>
              <a:rPr lang="en-US" dirty="0"/>
              <a:t>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hunt flying insects, bats emit </a:t>
            </a:r>
            <a:r>
              <a:rPr lang="en-US" dirty="0" smtClean="0"/>
              <a:t>sounds </a:t>
            </a:r>
            <a:r>
              <a:rPr lang="en-US" dirty="0"/>
              <a:t>and then listen for </a:t>
            </a:r>
            <a:r>
              <a:rPr lang="en-US" dirty="0" smtClean="0"/>
              <a:t>their echoes</a:t>
            </a:r>
            <a:r>
              <a:rPr lang="en-US" dirty="0"/>
              <a:t>. Until an insect is located, these pulses are emitted at intervals of </a:t>
            </a:r>
            <a:r>
              <a:rPr lang="en-US" dirty="0" smtClean="0"/>
              <a:t>from 50 to 100ms. When </a:t>
            </a:r>
            <a:r>
              <a:rPr lang="en-US" dirty="0"/>
              <a:t>an insect is detected, the </a:t>
            </a:r>
            <a:r>
              <a:rPr lang="en-US" dirty="0" smtClean="0"/>
              <a:t>pulse-to-pulse interval decreases to ~10ms, enabling bat </a:t>
            </a:r>
            <a:r>
              <a:rPr lang="en-US" dirty="0"/>
              <a:t>to pinpoint </a:t>
            </a:r>
            <a:r>
              <a:rPr lang="en-US" dirty="0" smtClean="0"/>
              <a:t>prey.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far apart are </a:t>
            </a:r>
            <a:r>
              <a:rPr lang="en-US" dirty="0" smtClean="0"/>
              <a:t>bat </a:t>
            </a:r>
            <a:r>
              <a:rPr lang="en-US" dirty="0"/>
              <a:t>and the insect when </a:t>
            </a:r>
            <a:r>
              <a:rPr lang="en-US" dirty="0" smtClean="0"/>
              <a:t>bat </a:t>
            </a:r>
            <a:r>
              <a:rPr lang="en-US" dirty="0"/>
              <a:t>first </a:t>
            </a:r>
            <a:r>
              <a:rPr lang="en-US" dirty="0" smtClean="0"/>
              <a:t>senses insect? </a:t>
            </a:r>
            <a:r>
              <a:rPr lang="en-US" dirty="0"/>
              <a:t>Or, put another way, what is </a:t>
            </a:r>
            <a:r>
              <a:rPr lang="en-US" dirty="0" smtClean="0"/>
              <a:t>effective </a:t>
            </a:r>
            <a:r>
              <a:rPr lang="en-US" dirty="0"/>
              <a:t>range of </a:t>
            </a:r>
            <a:r>
              <a:rPr lang="en-US" dirty="0" smtClean="0"/>
              <a:t>bat’s echolocation </a:t>
            </a:r>
            <a:r>
              <a:rPr lang="en-US" dirty="0"/>
              <a:t>system?</a:t>
            </a:r>
          </a:p>
        </p:txBody>
      </p:sp>
    </p:spTree>
    <p:extLst>
      <p:ext uri="{BB962C8B-B14F-4D97-AF65-F5344CB8AC3E}">
        <p14:creationId xmlns:p14="http://schemas.microsoft.com/office/powerpoint/2010/main" val="28699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1204643" cy="1325563"/>
          </a:xfrm>
        </p:spPr>
        <p:txBody>
          <a:bodyPr/>
          <a:lstStyle/>
          <a:p>
            <a:r>
              <a:rPr lang="en-US" dirty="0"/>
              <a:t>Case Study </a:t>
            </a:r>
            <a:r>
              <a:rPr lang="en-US" dirty="0" smtClean="0"/>
              <a:t>7.4.1: echolocation system (cont.)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936" y="975367"/>
                <a:ext cx="11147897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data collection technique is explained in book. I have </a:t>
                </a:r>
                <a:r>
                  <a:rPr lang="en-US" dirty="0"/>
                  <a:t>put data into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accompanying Excel file &amp; have done some calculations :</a:t>
                </a:r>
              </a:p>
              <a:p>
                <a:pPr marL="0" indent="0">
                  <a:buNone/>
                </a:pPr>
                <a:r>
                  <a:rPr lang="en-US" dirty="0" smtClean="0"/>
                  <a:t>Let’s find the 95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confidence interval: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Standard </a:t>
                </a:r>
                <a:r>
                  <a:rPr lang="en-US" dirty="0"/>
                  <a:t>error: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dirty="0" smtClean="0">
                            <a:sym typeface="Symbol" panose="05050102010706020507" pitchFamily="18" charset="2"/>
                          </a:rPr>
                          <m:t>s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𝑌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ym typeface="Symbol" panose="05050102010706020507" pitchFamily="18" charset="2"/>
                          </a:rPr>
                          <m:t>s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ym typeface="Symbol" panose="05050102010706020507" pitchFamily="18" charset="2"/>
                          </a:rPr>
                          <m:t>18.1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10</m:t>
                            </m:r>
                          </m:e>
                        </m:rad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0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5.45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.025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n-US" dirty="0" err="1" smtClean="0"/>
                  <a:t>t.inv</a:t>
                </a:r>
                <a:r>
                  <a:rPr lang="en-US" dirty="0" smtClean="0"/>
                  <a:t>(.975,10))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 Destandardize: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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ym typeface="Symbol" panose="05050102010706020507" pitchFamily="18" charset="2"/>
                          </a:rPr>
                          <m:t>s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𝑌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.025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=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5.45</m:t>
                    </m:r>
                    <m:r>
                      <a:rPr lang="en-US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2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.23</m:t>
                    </m:r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48.4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[36.2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60.5]</m:t>
                    </m:r>
                  </m:oMath>
                </a14:m>
                <a:endParaRPr lang="en-US" dirty="0"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514350" indent="-514350">
                  <a:buFont typeface="+mj-lt"/>
                  <a:buAutoNum type="arabicPeriod" startAt="3"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936" y="975367"/>
                <a:ext cx="11147897" cy="4351338"/>
              </a:xfrm>
              <a:blipFill rotWithShape="0">
                <a:blip r:embed="rId2"/>
                <a:stretch>
                  <a:fillRect l="-1149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70233"/>
              </p:ext>
            </p:extLst>
          </p:nvPr>
        </p:nvGraphicFramePr>
        <p:xfrm>
          <a:off x="9450420" y="1531866"/>
          <a:ext cx="2021733" cy="1988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276"/>
                <a:gridCol w="866457"/>
              </a:tblGrid>
              <a:tr h="37348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mean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48.4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4477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err="1">
                          <a:effectLst/>
                        </a:rPr>
                        <a:t>ssd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18.1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48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11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48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err="1">
                          <a:effectLst/>
                        </a:rPr>
                        <a:t>dof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10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62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776901"/>
              </p:ext>
            </p:extLst>
          </p:nvPr>
        </p:nvGraphicFramePr>
        <p:xfrm>
          <a:off x="1858695" y="1051807"/>
          <a:ext cx="8121884" cy="457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835201" y="5628217"/>
            <a:ext cx="69897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37.5       43.0      48.4       53.9      59.3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704306" y="1595337"/>
                <a:ext cx="36516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95</a:t>
                </a:r>
                <a:r>
                  <a:rPr lang="en-US" sz="3200" baseline="30000" dirty="0" smtClean="0"/>
                  <a:t>th</a:t>
                </a:r>
                <a:r>
                  <a:rPr lang="en-US" sz="3200" dirty="0" smtClean="0"/>
                  <a:t> CI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=[3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6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60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5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]</m:t>
                    </m:r>
                  </m:oMath>
                </a14:m>
                <a:endParaRPr lang="en-US" sz="3200" dirty="0"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306" y="1595337"/>
                <a:ext cx="3651641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4341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6750996" y="2225526"/>
            <a:ext cx="1363550" cy="1114486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40347" y="0"/>
            <a:ext cx="10515600" cy="1325563"/>
          </a:xfrm>
        </p:spPr>
        <p:txBody>
          <a:bodyPr/>
          <a:lstStyle/>
          <a:p>
            <a:r>
              <a:rPr lang="en-US" dirty="0"/>
              <a:t>Case Study 7.4.1: echolocation system (cont.)</a:t>
            </a:r>
          </a:p>
        </p:txBody>
      </p:sp>
    </p:spTree>
    <p:extLst>
      <p:ext uri="{BB962C8B-B14F-4D97-AF65-F5344CB8AC3E}">
        <p14:creationId xmlns:p14="http://schemas.microsoft.com/office/powerpoint/2010/main" val="222753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Case Study 7.4.1: echolocation system (cont.)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775739"/>
              </p:ext>
            </p:extLst>
          </p:nvPr>
        </p:nvGraphicFramePr>
        <p:xfrm>
          <a:off x="838200" y="221473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5017" y="1260624"/>
            <a:ext cx="11861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Since n is relatively small (&lt;30), our analysis is only valid </a:t>
            </a:r>
            <a:r>
              <a:rPr lang="en-US" sz="2800" dirty="0" smtClean="0"/>
              <a:t>if the data are normally </a:t>
            </a:r>
          </a:p>
          <a:p>
            <a:r>
              <a:rPr lang="en-US" sz="2800" dirty="0" smtClean="0"/>
              <a:t>distributed. As can be seen from the histogram below, this seems to be the case.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033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655" y="0"/>
            <a:ext cx="10515600" cy="1325563"/>
          </a:xfrm>
        </p:spPr>
        <p:txBody>
          <a:bodyPr/>
          <a:lstStyle/>
          <a:p>
            <a:r>
              <a:rPr lang="en-US" dirty="0" smtClean="0"/>
              <a:t>Non-example 7.4.1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2687"/>
          <a:stretch/>
        </p:blipFill>
        <p:spPr>
          <a:xfrm>
            <a:off x="5283290" y="1027906"/>
            <a:ext cx="6733612" cy="42444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0937" y="1027906"/>
            <a:ext cx="393992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This data set is also </a:t>
            </a:r>
          </a:p>
          <a:p>
            <a:r>
              <a:rPr lang="en-US" sz="3200" dirty="0" smtClean="0"/>
              <a:t>of relatively small size </a:t>
            </a:r>
          </a:p>
          <a:p>
            <a:r>
              <a:rPr lang="en-US" sz="3200" dirty="0" smtClean="0"/>
              <a:t>(n = 20). However, this</a:t>
            </a:r>
          </a:p>
          <a:p>
            <a:r>
              <a:rPr lang="en-US" sz="3200" dirty="0" smtClean="0"/>
              <a:t>time the data are not </a:t>
            </a:r>
          </a:p>
          <a:p>
            <a:r>
              <a:rPr lang="en-US" sz="3200" dirty="0" smtClean="0"/>
              <a:t>normally distributed.</a:t>
            </a:r>
          </a:p>
          <a:p>
            <a:r>
              <a:rPr lang="en-US" sz="3200" dirty="0" smtClean="0"/>
              <a:t>Hence, we can not use</a:t>
            </a:r>
          </a:p>
          <a:p>
            <a:r>
              <a:rPr lang="en-US" sz="3200" dirty="0" smtClean="0"/>
              <a:t>the t-distribution.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73529" y="5180411"/>
            <a:ext cx="100838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NOTE: once the data set is large enough (n&gt;20), then we do</a:t>
            </a:r>
          </a:p>
          <a:p>
            <a:r>
              <a:rPr lang="en-US" sz="3200" dirty="0"/>
              <a:t>not have to </a:t>
            </a:r>
            <a:r>
              <a:rPr lang="en-US" sz="3200" dirty="0" smtClean="0"/>
              <a:t>investigate the shape of the underlying data.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821038" y="1399362"/>
            <a:ext cx="40548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Exercise: can you think </a:t>
            </a:r>
          </a:p>
          <a:p>
            <a:r>
              <a:rPr lang="en-US" sz="3200" dirty="0" smtClean="0"/>
              <a:t>of a distribution that</a:t>
            </a:r>
          </a:p>
          <a:p>
            <a:r>
              <a:rPr lang="en-US" sz="3200" dirty="0" smtClean="0"/>
              <a:t>could model this data?</a:t>
            </a:r>
          </a:p>
        </p:txBody>
      </p:sp>
    </p:spTree>
    <p:extLst>
      <p:ext uri="{BB962C8B-B14F-4D97-AF65-F5344CB8AC3E}">
        <p14:creationId xmlns:p14="http://schemas.microsoft.com/office/powerpoint/2010/main" val="84668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13446</TotalTime>
  <Words>561</Words>
  <Application>Microsoft Office PowerPoint</Application>
  <PresentationFormat>Widescreen</PresentationFormat>
  <Paragraphs>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Symbol</vt:lpstr>
      <vt:lpstr>Office Theme</vt:lpstr>
      <vt:lpstr>MAT 2572 Probability w/Statistics, Halleck</vt:lpstr>
      <vt:lpstr>An unrealistic assumption</vt:lpstr>
      <vt:lpstr>t-distribution</vt:lpstr>
      <vt:lpstr>PowerPoint Presentation</vt:lpstr>
      <vt:lpstr>Case Study 7.4.1: range of echolocation system</vt:lpstr>
      <vt:lpstr>Case Study 7.4.1: echolocation system (cont.)</vt:lpstr>
      <vt:lpstr>Case Study 7.4.1: echolocation system (cont.)</vt:lpstr>
      <vt:lpstr>Case Study 7.4.1: echolocation system (cont.)</vt:lpstr>
      <vt:lpstr>Non-example 7.4.1</vt:lpstr>
      <vt:lpstr>Summary for when t-distribution can be used for estimations about mean. If n…</vt:lpstr>
      <vt:lpstr>Case study 7.4.2: Ratios of the width and length of Shoshone rectangles</vt:lpstr>
    </vt:vector>
  </TitlesOfParts>
  <Company>Next Step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Next Step</cp:lastModifiedBy>
  <cp:revision>532</cp:revision>
  <dcterms:created xsi:type="dcterms:W3CDTF">2016-02-07T14:58:38Z</dcterms:created>
  <dcterms:modified xsi:type="dcterms:W3CDTF">2016-05-04T11:53:26Z</dcterms:modified>
</cp:coreProperties>
</file>