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0"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 id="276"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9A49C25-01FB-4260-B87D-64DA4BEB479C}">
          <p14:sldIdLst>
            <p14:sldId id="256"/>
            <p14:sldId id="257"/>
            <p14:sldId id="258"/>
            <p14:sldId id="259"/>
            <p14:sldId id="261"/>
            <p14:sldId id="262"/>
            <p14:sldId id="263"/>
            <p14:sldId id="260"/>
            <p14:sldId id="264"/>
            <p14:sldId id="265"/>
            <p14:sldId id="266"/>
            <p14:sldId id="267"/>
            <p14:sldId id="268"/>
            <p14:sldId id="269"/>
            <p14:sldId id="270"/>
            <p14:sldId id="271"/>
            <p14:sldId id="272"/>
            <p14:sldId id="273"/>
            <p14:sldId id="274"/>
            <p14:sldId id="275"/>
            <p14:sldId id="277"/>
            <p14:sldId id="27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65" autoAdjust="0"/>
    <p:restoredTop sz="94404" autoAdjust="0"/>
  </p:normalViewPr>
  <p:slideViewPr>
    <p:cSldViewPr snapToGrid="0">
      <p:cViewPr varScale="1">
        <p:scale>
          <a:sx n="49" d="100"/>
          <a:sy n="49" d="100"/>
        </p:scale>
        <p:origin x="72" y="43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E36F16-E789-44A7-8F64-5EB4E6672186}" type="datetimeFigureOut">
              <a:rPr lang="en-US" smtClean="0"/>
              <a:t>5/3/2016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57AA8A-642B-49F9-AE46-20BD48ABB6C3}" type="slidenum">
              <a:rPr lang="en-US" smtClean="0"/>
              <a:t>‹#›</a:t>
            </a:fld>
            <a:endParaRPr lang="en-US"/>
          </a:p>
        </p:txBody>
      </p:sp>
    </p:spTree>
    <p:extLst>
      <p:ext uri="{BB962C8B-B14F-4D97-AF65-F5344CB8AC3E}">
        <p14:creationId xmlns:p14="http://schemas.microsoft.com/office/powerpoint/2010/main" val="2799736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E36F16-E789-44A7-8F64-5EB4E6672186}" type="datetimeFigureOut">
              <a:rPr lang="en-US" smtClean="0"/>
              <a:t>5/3/2016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57AA8A-642B-49F9-AE46-20BD48ABB6C3}" type="slidenum">
              <a:rPr lang="en-US" smtClean="0"/>
              <a:t>‹#›</a:t>
            </a:fld>
            <a:endParaRPr lang="en-US"/>
          </a:p>
        </p:txBody>
      </p:sp>
    </p:spTree>
    <p:extLst>
      <p:ext uri="{BB962C8B-B14F-4D97-AF65-F5344CB8AC3E}">
        <p14:creationId xmlns:p14="http://schemas.microsoft.com/office/powerpoint/2010/main" val="1692561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E36F16-E789-44A7-8F64-5EB4E6672186}" type="datetimeFigureOut">
              <a:rPr lang="en-US" smtClean="0"/>
              <a:t>5/3/2016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57AA8A-642B-49F9-AE46-20BD48ABB6C3}" type="slidenum">
              <a:rPr lang="en-US" smtClean="0"/>
              <a:t>‹#›</a:t>
            </a:fld>
            <a:endParaRPr lang="en-US"/>
          </a:p>
        </p:txBody>
      </p:sp>
    </p:spTree>
    <p:extLst>
      <p:ext uri="{BB962C8B-B14F-4D97-AF65-F5344CB8AC3E}">
        <p14:creationId xmlns:p14="http://schemas.microsoft.com/office/powerpoint/2010/main" val="3157799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E36F16-E789-44A7-8F64-5EB4E6672186}" type="datetimeFigureOut">
              <a:rPr lang="en-US" smtClean="0"/>
              <a:t>5/3/2016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57AA8A-642B-49F9-AE46-20BD48ABB6C3}" type="slidenum">
              <a:rPr lang="en-US" smtClean="0"/>
              <a:t>‹#›</a:t>
            </a:fld>
            <a:endParaRPr lang="en-US"/>
          </a:p>
        </p:txBody>
      </p:sp>
    </p:spTree>
    <p:extLst>
      <p:ext uri="{BB962C8B-B14F-4D97-AF65-F5344CB8AC3E}">
        <p14:creationId xmlns:p14="http://schemas.microsoft.com/office/powerpoint/2010/main" val="2237421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E36F16-E789-44A7-8F64-5EB4E6672186}" type="datetimeFigureOut">
              <a:rPr lang="en-US" smtClean="0"/>
              <a:t>5/3/2016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57AA8A-642B-49F9-AE46-20BD48ABB6C3}" type="slidenum">
              <a:rPr lang="en-US" smtClean="0"/>
              <a:t>‹#›</a:t>
            </a:fld>
            <a:endParaRPr lang="en-US"/>
          </a:p>
        </p:txBody>
      </p:sp>
    </p:spTree>
    <p:extLst>
      <p:ext uri="{BB962C8B-B14F-4D97-AF65-F5344CB8AC3E}">
        <p14:creationId xmlns:p14="http://schemas.microsoft.com/office/powerpoint/2010/main" val="3178907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E36F16-E789-44A7-8F64-5EB4E6672186}" type="datetimeFigureOut">
              <a:rPr lang="en-US" smtClean="0"/>
              <a:t>5/3/2016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57AA8A-642B-49F9-AE46-20BD48ABB6C3}" type="slidenum">
              <a:rPr lang="en-US" smtClean="0"/>
              <a:t>‹#›</a:t>
            </a:fld>
            <a:endParaRPr lang="en-US"/>
          </a:p>
        </p:txBody>
      </p:sp>
    </p:spTree>
    <p:extLst>
      <p:ext uri="{BB962C8B-B14F-4D97-AF65-F5344CB8AC3E}">
        <p14:creationId xmlns:p14="http://schemas.microsoft.com/office/powerpoint/2010/main" val="1395600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E36F16-E789-44A7-8F64-5EB4E6672186}" type="datetimeFigureOut">
              <a:rPr lang="en-US" smtClean="0"/>
              <a:t>5/3/2016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57AA8A-642B-49F9-AE46-20BD48ABB6C3}" type="slidenum">
              <a:rPr lang="en-US" smtClean="0"/>
              <a:t>‹#›</a:t>
            </a:fld>
            <a:endParaRPr lang="en-US"/>
          </a:p>
        </p:txBody>
      </p:sp>
    </p:spTree>
    <p:extLst>
      <p:ext uri="{BB962C8B-B14F-4D97-AF65-F5344CB8AC3E}">
        <p14:creationId xmlns:p14="http://schemas.microsoft.com/office/powerpoint/2010/main" val="1232755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E36F16-E789-44A7-8F64-5EB4E6672186}" type="datetimeFigureOut">
              <a:rPr lang="en-US" smtClean="0"/>
              <a:t>5/3/2016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57AA8A-642B-49F9-AE46-20BD48ABB6C3}" type="slidenum">
              <a:rPr lang="en-US" smtClean="0"/>
              <a:t>‹#›</a:t>
            </a:fld>
            <a:endParaRPr lang="en-US"/>
          </a:p>
        </p:txBody>
      </p:sp>
    </p:spTree>
    <p:extLst>
      <p:ext uri="{BB962C8B-B14F-4D97-AF65-F5344CB8AC3E}">
        <p14:creationId xmlns:p14="http://schemas.microsoft.com/office/powerpoint/2010/main" val="2645684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E36F16-E789-44A7-8F64-5EB4E6672186}" type="datetimeFigureOut">
              <a:rPr lang="en-US" smtClean="0"/>
              <a:t>5/3/2016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57AA8A-642B-49F9-AE46-20BD48ABB6C3}" type="slidenum">
              <a:rPr lang="en-US" smtClean="0"/>
              <a:t>‹#›</a:t>
            </a:fld>
            <a:endParaRPr lang="en-US"/>
          </a:p>
        </p:txBody>
      </p:sp>
    </p:spTree>
    <p:extLst>
      <p:ext uri="{BB962C8B-B14F-4D97-AF65-F5344CB8AC3E}">
        <p14:creationId xmlns:p14="http://schemas.microsoft.com/office/powerpoint/2010/main" val="853045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E36F16-E789-44A7-8F64-5EB4E6672186}" type="datetimeFigureOut">
              <a:rPr lang="en-US" smtClean="0"/>
              <a:t>5/3/2016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57AA8A-642B-49F9-AE46-20BD48ABB6C3}" type="slidenum">
              <a:rPr lang="en-US" smtClean="0"/>
              <a:t>‹#›</a:t>
            </a:fld>
            <a:endParaRPr lang="en-US"/>
          </a:p>
        </p:txBody>
      </p:sp>
    </p:spTree>
    <p:extLst>
      <p:ext uri="{BB962C8B-B14F-4D97-AF65-F5344CB8AC3E}">
        <p14:creationId xmlns:p14="http://schemas.microsoft.com/office/powerpoint/2010/main" val="1481767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E36F16-E789-44A7-8F64-5EB4E6672186}" type="datetimeFigureOut">
              <a:rPr lang="en-US" smtClean="0"/>
              <a:t>5/3/2016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57AA8A-642B-49F9-AE46-20BD48ABB6C3}" type="slidenum">
              <a:rPr lang="en-US" smtClean="0"/>
              <a:t>‹#›</a:t>
            </a:fld>
            <a:endParaRPr lang="en-US"/>
          </a:p>
        </p:txBody>
      </p:sp>
    </p:spTree>
    <p:extLst>
      <p:ext uri="{BB962C8B-B14F-4D97-AF65-F5344CB8AC3E}">
        <p14:creationId xmlns:p14="http://schemas.microsoft.com/office/powerpoint/2010/main" val="1421741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E36F16-E789-44A7-8F64-5EB4E6672186}" type="datetimeFigureOut">
              <a:rPr lang="en-US" smtClean="0"/>
              <a:t>5/3/2016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57AA8A-642B-49F9-AE46-20BD48ABB6C3}" type="slidenum">
              <a:rPr lang="en-US" smtClean="0"/>
              <a:t>‹#›</a:t>
            </a:fld>
            <a:endParaRPr lang="en-US"/>
          </a:p>
        </p:txBody>
      </p:sp>
    </p:spTree>
    <p:extLst>
      <p:ext uri="{BB962C8B-B14F-4D97-AF65-F5344CB8AC3E}">
        <p14:creationId xmlns:p14="http://schemas.microsoft.com/office/powerpoint/2010/main" val="28486602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MAT 2572 Probability w/Statistics, Halleck</a:t>
            </a:r>
            <a:endParaRPr lang="en-US" dirty="0"/>
          </a:p>
        </p:txBody>
      </p:sp>
      <p:sp>
        <p:nvSpPr>
          <p:cNvPr id="3" name="Subtitle 2"/>
          <p:cNvSpPr>
            <a:spLocks noGrp="1"/>
          </p:cNvSpPr>
          <p:nvPr>
            <p:ph type="subTitle" idx="1"/>
          </p:nvPr>
        </p:nvSpPr>
        <p:spPr>
          <a:xfrm>
            <a:off x="1524000" y="3602038"/>
            <a:ext cx="9475694" cy="1655762"/>
          </a:xfrm>
        </p:spPr>
        <p:txBody>
          <a:bodyPr>
            <a:normAutofit/>
          </a:bodyPr>
          <a:lstStyle/>
          <a:p>
            <a:pPr algn="l"/>
            <a:r>
              <a:rPr lang="en-US" dirty="0" smtClean="0"/>
              <a:t>Day 22 slides:</a:t>
            </a:r>
          </a:p>
          <a:p>
            <a:pPr marL="342900" indent="-342900" algn="l">
              <a:buFont typeface="Arial" panose="020B0604020202020204" pitchFamily="34" charset="0"/>
              <a:buChar char="•"/>
            </a:pPr>
            <a:r>
              <a:rPr lang="en-US" dirty="0"/>
              <a:t>6.2 The Decision Rule</a:t>
            </a:r>
          </a:p>
          <a:p>
            <a:pPr marL="342900" indent="-342900" algn="l">
              <a:buFont typeface="Arial" panose="020B0604020202020204" pitchFamily="34" charset="0"/>
              <a:buChar char="•"/>
            </a:pPr>
            <a:r>
              <a:rPr lang="en-US" dirty="0"/>
              <a:t>6.4 Type I and Type II Errors</a:t>
            </a:r>
          </a:p>
        </p:txBody>
      </p:sp>
    </p:spTree>
    <p:extLst>
      <p:ext uri="{BB962C8B-B14F-4D97-AF65-F5344CB8AC3E}">
        <p14:creationId xmlns:p14="http://schemas.microsoft.com/office/powerpoint/2010/main" val="3706755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dirty="0" smtClean="0"/>
              <a:t>P-value: one-tailed example</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646387" y="1325563"/>
                <a:ext cx="11004330" cy="4351338"/>
              </a:xfrm>
            </p:spPr>
            <p:txBody>
              <a:bodyPr/>
              <a:lstStyle/>
              <a:p>
                <a:pPr marL="514350" indent="-514350">
                  <a:buFont typeface="+mj-lt"/>
                  <a:buAutoNum type="arabicPeriod"/>
                </a:pPr>
                <a:r>
                  <a:rPr lang="en-US" dirty="0" smtClean="0"/>
                  <a:t>H</a:t>
                </a:r>
                <a:r>
                  <a:rPr lang="en-US" baseline="-25000" dirty="0" smtClean="0"/>
                  <a:t>0</a:t>
                </a:r>
                <a:r>
                  <a:rPr lang="en-US" dirty="0"/>
                  <a:t>=</a:t>
                </a:r>
                <a:r>
                  <a:rPr lang="en-US" dirty="0" smtClean="0"/>
                  <a:t>11; H</a:t>
                </a:r>
                <a:r>
                  <a:rPr lang="en-US" baseline="-25000" dirty="0" smtClean="0"/>
                  <a:t>1</a:t>
                </a:r>
                <a:r>
                  <a:rPr lang="en-US" dirty="0" smtClean="0"/>
                  <a:t>&gt;11 (so tail is on right).</a:t>
                </a:r>
              </a:p>
              <a:p>
                <a:pPr marL="514350" indent="-514350">
                  <a:buFont typeface="+mj-lt"/>
                  <a:buAutoNum type="arabicPeriod"/>
                </a:pPr>
                <a:r>
                  <a:rPr lang="en-US" dirty="0" smtClean="0"/>
                  <a:t>TS is 11.5 and n=9.</a:t>
                </a:r>
              </a:p>
              <a:p>
                <a:pPr marL="514350" indent="-514350">
                  <a:buFont typeface="+mj-lt"/>
                  <a:buAutoNum type="arabicPeriod"/>
                </a:pPr>
                <a:r>
                  <a:rPr lang="en-US" dirty="0"/>
                  <a:t>S</a:t>
                </a:r>
                <a:r>
                  <a:rPr lang="en-US" dirty="0" smtClean="0"/>
                  <a:t>tandard error: </a:t>
                </a:r>
                <a14:m>
                  <m:oMath xmlns:m="http://schemas.openxmlformats.org/officeDocument/2006/math">
                    <m:sSub>
                      <m:sSubPr>
                        <m:ctrlPr>
                          <a:rPr lang="en-US" i="1">
                            <a:latin typeface="Cambria Math" panose="02040503050406030204" pitchFamily="18" charset="0"/>
                            <a:sym typeface="Symbol" panose="05050102010706020507" pitchFamily="18" charset="2"/>
                          </a:rPr>
                        </m:ctrlPr>
                      </m:sSubPr>
                      <m:e>
                        <m:r>
                          <m:rPr>
                            <m:nor/>
                          </m:rPr>
                          <a:rPr lang="en-US" dirty="0" smtClean="0">
                            <a:sym typeface="Symbol" panose="05050102010706020507" pitchFamily="18" charset="2"/>
                          </a:rPr>
                          <m:t></m:t>
                        </m:r>
                      </m:e>
                      <m:sub>
                        <m:acc>
                          <m:accPr>
                            <m:chr m:val="̅"/>
                            <m:ctrlPr>
                              <a:rPr lang="en-US" i="1">
                                <a:latin typeface="Cambria Math" panose="02040503050406030204" pitchFamily="18" charset="0"/>
                                <a:sym typeface="Symbol" panose="05050102010706020507" pitchFamily="18" charset="2"/>
                              </a:rPr>
                            </m:ctrlPr>
                          </m:accPr>
                          <m:e>
                            <m:r>
                              <a:rPr lang="en-US" i="1">
                                <a:latin typeface="Cambria Math" panose="02040503050406030204" pitchFamily="18" charset="0"/>
                                <a:sym typeface="Symbol" panose="05050102010706020507" pitchFamily="18" charset="2"/>
                              </a:rPr>
                              <m:t>𝑋</m:t>
                            </m:r>
                          </m:e>
                        </m:acc>
                      </m:sub>
                    </m:sSub>
                    <m:r>
                      <a:rPr lang="en-US" i="1">
                        <a:latin typeface="Cambria Math" panose="02040503050406030204" pitchFamily="18" charset="0"/>
                        <a:sym typeface="Symbol" panose="05050102010706020507" pitchFamily="18" charset="2"/>
                      </a:rPr>
                      <m:t>=</m:t>
                    </m:r>
                    <m:f>
                      <m:fPr>
                        <m:ctrlPr>
                          <a:rPr lang="en-US" i="1">
                            <a:latin typeface="Cambria Math" panose="02040503050406030204" pitchFamily="18" charset="0"/>
                            <a:sym typeface="Symbol" panose="05050102010706020507" pitchFamily="18" charset="2"/>
                          </a:rPr>
                        </m:ctrlPr>
                      </m:fPr>
                      <m:num>
                        <m:r>
                          <m:rPr>
                            <m:nor/>
                          </m:rPr>
                          <a:rPr lang="en-US" dirty="0">
                            <a:sym typeface="Symbol" panose="05050102010706020507" pitchFamily="18" charset="2"/>
                          </a:rPr>
                          <m:t></m:t>
                        </m:r>
                      </m:num>
                      <m:den>
                        <m:rad>
                          <m:radPr>
                            <m:degHide m:val="on"/>
                            <m:ctrlPr>
                              <a:rPr lang="en-US" i="1">
                                <a:latin typeface="Cambria Math" panose="02040503050406030204" pitchFamily="18" charset="0"/>
                                <a:sym typeface="Symbol" panose="05050102010706020507" pitchFamily="18" charset="2"/>
                              </a:rPr>
                            </m:ctrlPr>
                          </m:radPr>
                          <m:deg/>
                          <m:e>
                            <m:r>
                              <a:rPr lang="en-US" b="0" i="1" smtClean="0">
                                <a:latin typeface="Cambria Math" panose="02040503050406030204" pitchFamily="18" charset="0"/>
                                <a:sym typeface="Symbol" panose="05050102010706020507" pitchFamily="18" charset="2"/>
                              </a:rPr>
                              <m:t>𝑛</m:t>
                            </m:r>
                          </m:e>
                        </m:rad>
                      </m:den>
                    </m:f>
                    <m:r>
                      <a:rPr lang="en-US">
                        <a:latin typeface="Cambria Math" panose="02040503050406030204" pitchFamily="18" charset="0"/>
                        <a:sym typeface="Symbol" panose="05050102010706020507" pitchFamily="18" charset="2"/>
                      </a:rPr>
                      <m:t>=</m:t>
                    </m:r>
                    <m:f>
                      <m:fPr>
                        <m:ctrlPr>
                          <a:rPr lang="en-US" i="1">
                            <a:latin typeface="Cambria Math" panose="02040503050406030204" pitchFamily="18" charset="0"/>
                            <a:sym typeface="Symbol" panose="05050102010706020507" pitchFamily="18" charset="2"/>
                          </a:rPr>
                        </m:ctrlPr>
                      </m:fPr>
                      <m:num>
                        <m:r>
                          <m:rPr>
                            <m:nor/>
                          </m:rPr>
                          <a:rPr lang="en-US" b="0" i="0" dirty="0" smtClean="0">
                            <a:sym typeface="Symbol" panose="05050102010706020507" pitchFamily="18" charset="2"/>
                          </a:rPr>
                          <m:t>1</m:t>
                        </m:r>
                      </m:num>
                      <m:den>
                        <m:rad>
                          <m:radPr>
                            <m:degHide m:val="on"/>
                            <m:ctrlPr>
                              <a:rPr lang="en-US" i="1">
                                <a:latin typeface="Cambria Math" panose="02040503050406030204" pitchFamily="18" charset="0"/>
                                <a:sym typeface="Symbol" panose="05050102010706020507" pitchFamily="18" charset="2"/>
                              </a:rPr>
                            </m:ctrlPr>
                          </m:radPr>
                          <m:deg/>
                          <m:e>
                            <m:r>
                              <a:rPr lang="en-US" b="0" i="1" smtClean="0">
                                <a:latin typeface="Cambria Math" panose="02040503050406030204" pitchFamily="18" charset="0"/>
                                <a:sym typeface="Symbol" panose="05050102010706020507" pitchFamily="18" charset="2"/>
                              </a:rPr>
                              <m:t>9</m:t>
                            </m:r>
                          </m:e>
                        </m:rad>
                      </m:den>
                    </m:f>
                    <m:r>
                      <a:rPr lang="en-US" i="1">
                        <a:latin typeface="Cambria Math" panose="02040503050406030204" pitchFamily="18" charset="0"/>
                        <a:sym typeface="Symbol" panose="05050102010706020507" pitchFamily="18" charset="2"/>
                      </a:rPr>
                      <m:t>=</m:t>
                    </m:r>
                    <m:f>
                      <m:fPr>
                        <m:ctrlPr>
                          <a:rPr lang="en-US" b="0" i="1" dirty="0" smtClean="0">
                            <a:latin typeface="Cambria Math" panose="02040503050406030204" pitchFamily="18" charset="0"/>
                            <a:sym typeface="Symbol" panose="05050102010706020507" pitchFamily="18" charset="2"/>
                          </a:rPr>
                        </m:ctrlPr>
                      </m:fPr>
                      <m:num>
                        <m:r>
                          <a:rPr lang="en-US" i="1" dirty="0" smtClean="0">
                            <a:latin typeface="Cambria Math" panose="02040503050406030204" pitchFamily="18" charset="0"/>
                            <a:sym typeface="Symbol" panose="05050102010706020507" pitchFamily="18" charset="2"/>
                          </a:rPr>
                          <m:t>1</m:t>
                        </m:r>
                      </m:num>
                      <m:den>
                        <m:r>
                          <a:rPr lang="en-US" b="0" i="1" dirty="0" smtClean="0">
                            <a:latin typeface="Cambria Math" panose="02040503050406030204" pitchFamily="18" charset="0"/>
                            <a:sym typeface="Symbol" panose="05050102010706020507" pitchFamily="18" charset="2"/>
                          </a:rPr>
                          <m:t>3</m:t>
                        </m:r>
                      </m:den>
                    </m:f>
                  </m:oMath>
                </a14:m>
                <a:endParaRPr lang="en-US" b="0" dirty="0" smtClean="0">
                  <a:sym typeface="Symbol" panose="05050102010706020507" pitchFamily="18" charset="2"/>
                </a:endParaRPr>
              </a:p>
              <a:p>
                <a:pPr marL="514350" indent="-514350">
                  <a:buFont typeface="+mj-lt"/>
                  <a:buAutoNum type="arabicPeriod"/>
                </a:pPr>
                <a14:m>
                  <m:oMath xmlns:m="http://schemas.openxmlformats.org/officeDocument/2006/math">
                    <m:r>
                      <m:rPr>
                        <m:sty m:val="p"/>
                      </m:rPr>
                      <a:rPr lang="en-US" b="0" i="0" smtClean="0">
                        <a:latin typeface="Cambria Math" panose="02040503050406030204" pitchFamily="18" charset="0"/>
                        <a:sym typeface="Symbol" panose="05050102010706020507" pitchFamily="18" charset="2"/>
                      </a:rPr>
                      <m:t>z</m:t>
                    </m:r>
                    <m:r>
                      <a:rPr lang="en-US" b="0" i="0" smtClean="0">
                        <a:latin typeface="Cambria Math" panose="02040503050406030204" pitchFamily="18" charset="0"/>
                        <a:sym typeface="Symbol" panose="05050102010706020507" pitchFamily="18" charset="2"/>
                      </a:rPr>
                      <m:t>=</m:t>
                    </m:r>
                    <m:f>
                      <m:fPr>
                        <m:ctrlPr>
                          <a:rPr lang="en-US" i="1">
                            <a:latin typeface="Cambria Math" panose="02040503050406030204" pitchFamily="18" charset="0"/>
                            <a:sym typeface="Symbol" panose="05050102010706020507" pitchFamily="18" charset="2"/>
                          </a:rPr>
                        </m:ctrlPr>
                      </m:fPr>
                      <m:num>
                        <m:r>
                          <a:rPr lang="en-US" i="1">
                            <a:latin typeface="Cambria Math" panose="02040503050406030204" pitchFamily="18" charset="0"/>
                            <a:sym typeface="Symbol" panose="05050102010706020507" pitchFamily="18" charset="2"/>
                          </a:rPr>
                          <m:t>𝑇𝑆</m:t>
                        </m:r>
                        <m:r>
                          <a:rPr lang="en-US" i="1">
                            <a:latin typeface="Cambria Math" panose="02040503050406030204" pitchFamily="18" charset="0"/>
                            <a:sym typeface="Symbol" panose="05050102010706020507" pitchFamily="18" charset="2"/>
                          </a:rPr>
                          <m:t>−µ</m:t>
                        </m:r>
                      </m:num>
                      <m:den>
                        <m:sSub>
                          <m:sSubPr>
                            <m:ctrlPr>
                              <a:rPr lang="en-US" i="1">
                                <a:latin typeface="Cambria Math" panose="02040503050406030204" pitchFamily="18" charset="0"/>
                                <a:sym typeface="Symbol" panose="05050102010706020507" pitchFamily="18" charset="2"/>
                              </a:rPr>
                            </m:ctrlPr>
                          </m:sSubPr>
                          <m:e>
                            <m:r>
                              <m:rPr>
                                <m:nor/>
                              </m:rPr>
                              <a:rPr lang="en-US" dirty="0">
                                <a:sym typeface="Symbol" panose="05050102010706020507" pitchFamily="18" charset="2"/>
                              </a:rPr>
                              <m:t></m:t>
                            </m:r>
                          </m:e>
                          <m:sub>
                            <m:acc>
                              <m:accPr>
                                <m:chr m:val="̅"/>
                                <m:ctrlPr>
                                  <a:rPr lang="en-US" i="1">
                                    <a:latin typeface="Cambria Math" panose="02040503050406030204" pitchFamily="18" charset="0"/>
                                    <a:sym typeface="Symbol" panose="05050102010706020507" pitchFamily="18" charset="2"/>
                                  </a:rPr>
                                </m:ctrlPr>
                              </m:accPr>
                              <m:e>
                                <m:r>
                                  <a:rPr lang="en-US" i="1">
                                    <a:latin typeface="Cambria Math" panose="02040503050406030204" pitchFamily="18" charset="0"/>
                                    <a:sym typeface="Symbol" panose="05050102010706020507" pitchFamily="18" charset="2"/>
                                  </a:rPr>
                                  <m:t>𝑋</m:t>
                                </m:r>
                              </m:e>
                            </m:acc>
                          </m:sub>
                        </m:sSub>
                      </m:den>
                    </m:f>
                    <m:r>
                      <a:rPr lang="en-US" b="0" i="1" smtClean="0">
                        <a:latin typeface="Cambria Math" panose="02040503050406030204" pitchFamily="18" charset="0"/>
                        <a:sym typeface="Symbol" panose="05050102010706020507" pitchFamily="18" charset="2"/>
                      </a:rPr>
                      <m:t>=</m:t>
                    </m:r>
                    <m:f>
                      <m:fPr>
                        <m:ctrlPr>
                          <a:rPr lang="en-US" i="1">
                            <a:latin typeface="Cambria Math" panose="02040503050406030204" pitchFamily="18" charset="0"/>
                            <a:sym typeface="Symbol" panose="05050102010706020507" pitchFamily="18" charset="2"/>
                          </a:rPr>
                        </m:ctrlPr>
                      </m:fPr>
                      <m:num>
                        <m:r>
                          <a:rPr lang="en-US" b="0" i="1" smtClean="0">
                            <a:latin typeface="Cambria Math" panose="02040503050406030204" pitchFamily="18" charset="0"/>
                            <a:sym typeface="Symbol" panose="05050102010706020507" pitchFamily="18" charset="2"/>
                          </a:rPr>
                          <m:t>11.5</m:t>
                        </m:r>
                        <m:r>
                          <a:rPr lang="en-US" i="1">
                            <a:latin typeface="Cambria Math" panose="02040503050406030204" pitchFamily="18" charset="0"/>
                            <a:sym typeface="Symbol" panose="05050102010706020507" pitchFamily="18" charset="2"/>
                          </a:rPr>
                          <m:t>−</m:t>
                        </m:r>
                        <m:r>
                          <a:rPr lang="en-US" b="0" i="1" smtClean="0">
                            <a:latin typeface="Cambria Math" panose="02040503050406030204" pitchFamily="18" charset="0"/>
                            <a:sym typeface="Symbol" panose="05050102010706020507" pitchFamily="18" charset="2"/>
                          </a:rPr>
                          <m:t>11</m:t>
                        </m:r>
                      </m:num>
                      <m:den>
                        <m:r>
                          <a:rPr lang="en-US" b="0" i="1" smtClean="0">
                            <a:latin typeface="Cambria Math" panose="02040503050406030204" pitchFamily="18" charset="0"/>
                            <a:sym typeface="Symbol" panose="05050102010706020507" pitchFamily="18" charset="2"/>
                          </a:rPr>
                          <m:t>1/3</m:t>
                        </m:r>
                      </m:den>
                    </m:f>
                  </m:oMath>
                </a14:m>
                <a:r>
                  <a:rPr lang="en-US" dirty="0">
                    <a:latin typeface="Cambria Math" panose="02040503050406030204" pitchFamily="18" charset="0"/>
                    <a:sym typeface="Symbol" panose="05050102010706020507" pitchFamily="18" charset="2"/>
                  </a:rPr>
                  <a:t>=</a:t>
                </a:r>
                <a:r>
                  <a:rPr lang="en-US" dirty="0" smtClean="0">
                    <a:latin typeface="Cambria Math" panose="02040503050406030204" pitchFamily="18" charset="0"/>
                    <a:sym typeface="Symbol" panose="05050102010706020507" pitchFamily="18" charset="2"/>
                  </a:rPr>
                  <a:t>1.5 so P-value is .067.</a:t>
                </a:r>
              </a:p>
              <a:p>
                <a:pPr marL="514350" indent="-514350">
                  <a:buFont typeface="+mj-lt"/>
                  <a:buAutoNum type="arabicPeriod"/>
                </a:pPr>
                <a:r>
                  <a:rPr lang="en-US" dirty="0">
                    <a:latin typeface="Cambria Math" panose="02040503050406030204" pitchFamily="18" charset="0"/>
                    <a:sym typeface="Symbol" panose="05050102010706020507" pitchFamily="18" charset="2"/>
                  </a:rPr>
                  <a:t>Draw diagram, label TS, z and p-value (a region).</a:t>
                </a:r>
              </a:p>
              <a:p>
                <a:pPr marL="514350" indent="-514350">
                  <a:buFont typeface="+mj-lt"/>
                  <a:buAutoNum type="arabicPeriod"/>
                </a:pPr>
                <a:r>
                  <a:rPr lang="en-US" dirty="0">
                    <a:latin typeface="Cambria Math" panose="02040503050406030204" pitchFamily="18" charset="0"/>
                    <a:sym typeface="Symbol" panose="05050102010706020507" pitchFamily="18" charset="2"/>
                  </a:rPr>
                  <a:t>Reject H</a:t>
                </a:r>
                <a:r>
                  <a:rPr lang="en-US" baseline="-25000" dirty="0">
                    <a:latin typeface="Cambria Math" panose="02040503050406030204" pitchFamily="18" charset="0"/>
                    <a:sym typeface="Symbol" panose="05050102010706020507" pitchFamily="18" charset="2"/>
                  </a:rPr>
                  <a:t>0</a:t>
                </a:r>
                <a:r>
                  <a:rPr lang="en-US" dirty="0">
                    <a:latin typeface="Cambria Math" panose="02040503050406030204" pitchFamily="18" charset="0"/>
                    <a:sym typeface="Symbol" panose="05050102010706020507" pitchFamily="18" charset="2"/>
                  </a:rPr>
                  <a:t> </a:t>
                </a:r>
                <a:r>
                  <a:rPr lang="en-US" dirty="0" err="1">
                    <a:latin typeface="Cambria Math" panose="02040503050406030204" pitchFamily="18" charset="0"/>
                    <a:sym typeface="Symbol" panose="05050102010706020507" pitchFamily="18" charset="2"/>
                  </a:rPr>
                  <a:t>iff</a:t>
                </a:r>
                <a:r>
                  <a:rPr lang="en-US" dirty="0">
                    <a:latin typeface="Cambria Math" panose="02040503050406030204" pitchFamily="18" charset="0"/>
                    <a:sym typeface="Symbol" panose="05050102010706020507" pitchFamily="18" charset="2"/>
                  </a:rPr>
                  <a:t> p-value &lt;  (which we assume to be 5%).</a:t>
                </a: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646387" y="1325563"/>
                <a:ext cx="11004330" cy="4351338"/>
              </a:xfrm>
              <a:blipFill rotWithShape="0">
                <a:blip r:embed="rId2"/>
                <a:stretch>
                  <a:fillRect l="-1163" t="-2381"/>
                </a:stretch>
              </a:blipFill>
            </p:spPr>
            <p:txBody>
              <a:bodyPr/>
              <a:lstStyle/>
              <a:p>
                <a:r>
                  <a:rPr lang="en-US">
                    <a:noFill/>
                  </a:rPr>
                  <a:t> </a:t>
                </a:r>
              </a:p>
            </p:txBody>
          </p:sp>
        </mc:Fallback>
      </mc:AlternateContent>
    </p:spTree>
    <p:extLst>
      <p:ext uri="{BB962C8B-B14F-4D97-AF65-F5344CB8AC3E}">
        <p14:creationId xmlns:p14="http://schemas.microsoft.com/office/powerpoint/2010/main" val="29852232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9961" y="80155"/>
            <a:ext cx="10515600" cy="1325563"/>
          </a:xfrm>
        </p:spPr>
        <p:txBody>
          <a:bodyPr/>
          <a:lstStyle/>
          <a:p>
            <a:r>
              <a:rPr lang="en-US" dirty="0"/>
              <a:t>P-value: one-tailed </a:t>
            </a:r>
            <a:r>
              <a:rPr lang="en-US" dirty="0" smtClean="0"/>
              <a:t>example (cont.)</a:t>
            </a:r>
            <a:endParaRPr lang="en-US" dirty="0"/>
          </a:p>
        </p:txBody>
      </p:sp>
      <p:pic>
        <p:nvPicPr>
          <p:cNvPr id="6" name="Content Placeholder 5"/>
          <p:cNvPicPr>
            <a:picLocks noGrp="1" noChangeAspect="1"/>
          </p:cNvPicPr>
          <p:nvPr>
            <p:ph idx="1"/>
          </p:nvPr>
        </p:nvPicPr>
        <p:blipFill rotWithShape="1">
          <a:blip r:embed="rId2"/>
          <a:srcRect l="9216" t="26606" r="7306" b="9968"/>
          <a:stretch/>
        </p:blipFill>
        <p:spPr>
          <a:xfrm>
            <a:off x="1828799" y="1146410"/>
            <a:ext cx="7615451" cy="4387411"/>
          </a:xfrm>
          <a:prstGeom prst="rect">
            <a:avLst/>
          </a:prstGeom>
        </p:spPr>
      </p:pic>
      <p:sp>
        <p:nvSpPr>
          <p:cNvPr id="7" name="Rectangle 6"/>
          <p:cNvSpPr/>
          <p:nvPr/>
        </p:nvSpPr>
        <p:spPr>
          <a:xfrm>
            <a:off x="2854656" y="5533821"/>
            <a:ext cx="6346209" cy="369332"/>
          </a:xfrm>
          <a:prstGeom prst="rect">
            <a:avLst/>
          </a:prstGeom>
        </p:spPr>
        <p:txBody>
          <a:bodyPr wrap="square">
            <a:spAutoFit/>
          </a:bodyPr>
          <a:lstStyle/>
          <a:p>
            <a:r>
              <a:rPr lang="en-US" dirty="0" smtClean="0"/>
              <a:t>       10.3	         10.7             11             11.3</a:t>
            </a:r>
            <a:r>
              <a:rPr lang="en-US" dirty="0"/>
              <a:t>	</a:t>
            </a:r>
            <a:r>
              <a:rPr lang="en-US" dirty="0" smtClean="0"/>
              <a:t>11.7</a:t>
            </a:r>
            <a:endParaRPr lang="en-US" dirty="0"/>
          </a:p>
        </p:txBody>
      </p:sp>
      <p:sp>
        <p:nvSpPr>
          <p:cNvPr id="8" name="TextBox 7"/>
          <p:cNvSpPr txBox="1"/>
          <p:nvPr/>
        </p:nvSpPr>
        <p:spPr>
          <a:xfrm>
            <a:off x="7734427" y="3466530"/>
            <a:ext cx="1945084" cy="461665"/>
          </a:xfrm>
          <a:prstGeom prst="rect">
            <a:avLst/>
          </a:prstGeom>
          <a:noFill/>
        </p:spPr>
        <p:txBody>
          <a:bodyPr wrap="none" rtlCol="0">
            <a:spAutoFit/>
          </a:bodyPr>
          <a:lstStyle/>
          <a:p>
            <a:r>
              <a:rPr lang="en-US" sz="2400" dirty="0"/>
              <a:t>p</a:t>
            </a:r>
            <a:r>
              <a:rPr lang="en-US" sz="2400" dirty="0" smtClean="0"/>
              <a:t>-value </a:t>
            </a:r>
            <a:r>
              <a:rPr lang="en-US" sz="2400" dirty="0" smtClean="0"/>
              <a:t>= .067</a:t>
            </a:r>
            <a:endParaRPr lang="en-US" sz="2400" dirty="0"/>
          </a:p>
        </p:txBody>
      </p:sp>
      <p:sp>
        <p:nvSpPr>
          <p:cNvPr id="9" name="TextBox 8"/>
          <p:cNvSpPr txBox="1"/>
          <p:nvPr/>
        </p:nvSpPr>
        <p:spPr>
          <a:xfrm>
            <a:off x="6879136" y="4979823"/>
            <a:ext cx="593432" cy="923330"/>
          </a:xfrm>
          <a:prstGeom prst="rect">
            <a:avLst/>
          </a:prstGeom>
          <a:noFill/>
        </p:spPr>
        <p:txBody>
          <a:bodyPr wrap="none" rtlCol="0">
            <a:spAutoFit/>
          </a:bodyPr>
          <a:lstStyle/>
          <a:p>
            <a:r>
              <a:rPr lang="en-US" dirty="0" smtClean="0"/>
              <a:t>1.5</a:t>
            </a:r>
          </a:p>
          <a:p>
            <a:endParaRPr lang="en-US" dirty="0"/>
          </a:p>
          <a:p>
            <a:r>
              <a:rPr lang="en-US" dirty="0" smtClean="0"/>
              <a:t>11.5</a:t>
            </a:r>
            <a:endParaRPr lang="en-US" dirty="0"/>
          </a:p>
        </p:txBody>
      </p:sp>
      <p:sp>
        <p:nvSpPr>
          <p:cNvPr id="10" name="TextBox 9"/>
          <p:cNvSpPr txBox="1"/>
          <p:nvPr/>
        </p:nvSpPr>
        <p:spPr>
          <a:xfrm>
            <a:off x="6943688" y="5856986"/>
            <a:ext cx="474938" cy="461665"/>
          </a:xfrm>
          <a:prstGeom prst="rect">
            <a:avLst/>
          </a:prstGeom>
          <a:noFill/>
        </p:spPr>
        <p:txBody>
          <a:bodyPr wrap="none" rtlCol="0">
            <a:spAutoFit/>
          </a:bodyPr>
          <a:lstStyle/>
          <a:p>
            <a:r>
              <a:rPr lang="en-US" sz="2400" dirty="0" smtClean="0"/>
              <a:t>TS</a:t>
            </a:r>
            <a:endParaRPr lang="en-US" sz="2400" dirty="0"/>
          </a:p>
        </p:txBody>
      </p:sp>
      <p:cxnSp>
        <p:nvCxnSpPr>
          <p:cNvPr id="13" name="Straight Arrow Connector 12"/>
          <p:cNvCxnSpPr/>
          <p:nvPr/>
        </p:nvCxnSpPr>
        <p:spPr>
          <a:xfrm flipH="1">
            <a:off x="7734427" y="3928195"/>
            <a:ext cx="410240" cy="357202"/>
          </a:xfrm>
          <a:prstGeom prst="straightConnector1">
            <a:avLst/>
          </a:prstGeom>
          <a:ln w="28575">
            <a:tailEnd type="triangle"/>
          </a:ln>
        </p:spPr>
        <p:style>
          <a:lnRef idx="3">
            <a:schemeClr val="dk1"/>
          </a:lnRef>
          <a:fillRef idx="0">
            <a:schemeClr val="dk1"/>
          </a:fillRef>
          <a:effectRef idx="2">
            <a:schemeClr val="dk1"/>
          </a:effectRef>
          <a:fontRef idx="minor">
            <a:schemeClr val="tx1"/>
          </a:fontRef>
        </p:style>
      </p:cxnSp>
      <p:sp>
        <p:nvSpPr>
          <p:cNvPr id="15" name="TextBox 14"/>
          <p:cNvSpPr txBox="1"/>
          <p:nvPr/>
        </p:nvSpPr>
        <p:spPr>
          <a:xfrm>
            <a:off x="6879136" y="1448643"/>
            <a:ext cx="4926177" cy="1569660"/>
          </a:xfrm>
          <a:prstGeom prst="rect">
            <a:avLst/>
          </a:prstGeom>
          <a:noFill/>
        </p:spPr>
        <p:txBody>
          <a:bodyPr wrap="square" rtlCol="0">
            <a:spAutoFit/>
          </a:bodyPr>
          <a:lstStyle/>
          <a:p>
            <a:r>
              <a:rPr lang="en-US" sz="2400" dirty="0" smtClean="0"/>
              <a:t>Since p-value = .067 is NOT &lt;.05=</a:t>
            </a:r>
            <a:r>
              <a:rPr lang="en-US" sz="2400" dirty="0" smtClean="0">
                <a:sym typeface="Symbol" panose="05050102010706020507" pitchFamily="18" charset="2"/>
              </a:rPr>
              <a:t>,</a:t>
            </a:r>
          </a:p>
          <a:p>
            <a:r>
              <a:rPr lang="en-US" sz="2400" dirty="0" smtClean="0">
                <a:sym typeface="Symbol" panose="05050102010706020507" pitchFamily="18" charset="2"/>
              </a:rPr>
              <a:t>we do not reject </a:t>
            </a:r>
            <a:r>
              <a:rPr lang="en-US" sz="2400" dirty="0"/>
              <a:t>H</a:t>
            </a:r>
            <a:r>
              <a:rPr lang="en-US" sz="2400" baseline="-25000" dirty="0"/>
              <a:t>0 </a:t>
            </a:r>
            <a:r>
              <a:rPr lang="en-US" sz="2400" dirty="0" smtClean="0">
                <a:sym typeface="Symbol" panose="05050102010706020507" pitchFamily="18" charset="2"/>
              </a:rPr>
              <a:t>.</a:t>
            </a:r>
          </a:p>
          <a:p>
            <a:r>
              <a:rPr lang="en-US" sz="2400" dirty="0" smtClean="0">
                <a:sym typeface="Symbol" panose="05050102010706020507" pitchFamily="18" charset="2"/>
              </a:rPr>
              <a:t>We can NOT say </a:t>
            </a:r>
            <a:r>
              <a:rPr lang="en-US" sz="2400" dirty="0">
                <a:sym typeface="Symbol" panose="05050102010706020507" pitchFamily="18" charset="2"/>
              </a:rPr>
              <a:t>that the moisture content of </a:t>
            </a:r>
            <a:r>
              <a:rPr lang="en-US" sz="2400" dirty="0"/>
              <a:t>Pets-R-Us food is too high</a:t>
            </a:r>
            <a:endParaRPr lang="en-US" sz="2400" dirty="0"/>
          </a:p>
        </p:txBody>
      </p:sp>
    </p:spTree>
    <p:extLst>
      <p:ext uri="{BB962C8B-B14F-4D97-AF65-F5344CB8AC3E}">
        <p14:creationId xmlns:p14="http://schemas.microsoft.com/office/powerpoint/2010/main" val="23324124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dirty="0"/>
              <a:t>P-value: </a:t>
            </a:r>
            <a:r>
              <a:rPr lang="en-US" dirty="0" smtClean="0"/>
              <a:t>two-tailed </a:t>
            </a:r>
            <a:r>
              <a:rPr lang="en-US" dirty="0"/>
              <a:t>example</a:t>
            </a: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838200" y="1325563"/>
                <a:ext cx="10515600" cy="5129828"/>
              </a:xfrm>
            </p:spPr>
            <p:txBody>
              <a:bodyPr>
                <a:normAutofit lnSpcReduction="10000"/>
              </a:bodyPr>
              <a:lstStyle/>
              <a:p>
                <a:pPr marL="0" indent="0">
                  <a:buNone/>
                </a:pPr>
                <a:r>
                  <a:rPr lang="en-US" dirty="0" smtClean="0"/>
                  <a:t>T</a:t>
                </a:r>
                <a:r>
                  <a:rPr lang="en-US" dirty="0" smtClean="0"/>
                  <a:t>he </a:t>
                </a:r>
                <a:r>
                  <a:rPr lang="en-US" dirty="0"/>
                  <a:t>mercury content of fish was measured 5 years ago at .11 ppm. If today, 25 fish are caught and the mercury content averages .</a:t>
                </a:r>
                <a:r>
                  <a:rPr lang="en-US" dirty="0" smtClean="0"/>
                  <a:t>10 ppm </a:t>
                </a:r>
                <a:r>
                  <a:rPr lang="en-US" dirty="0"/>
                  <a:t>with </a:t>
                </a:r>
                <a:r>
                  <a:rPr lang="en-US" dirty="0">
                    <a:sym typeface="Symbol" panose="05050102010706020507" pitchFamily="18" charset="2"/>
                  </a:rPr>
                  <a:t> = .02</a:t>
                </a:r>
                <a:r>
                  <a:rPr lang="en-US" dirty="0"/>
                  <a:t>, can we say that the mercury levels have changed?</a:t>
                </a:r>
              </a:p>
              <a:p>
                <a:pPr marL="0" indent="0">
                  <a:buNone/>
                </a:pPr>
                <a:endParaRPr lang="en-US" dirty="0"/>
              </a:p>
              <a:p>
                <a:pPr marL="514350" indent="-514350">
                  <a:buFont typeface="+mj-lt"/>
                  <a:buAutoNum type="arabicPeriod"/>
                </a:pPr>
                <a:r>
                  <a:rPr lang="en-US" dirty="0"/>
                  <a:t>H</a:t>
                </a:r>
                <a:r>
                  <a:rPr lang="en-US" baseline="-25000" dirty="0"/>
                  <a:t>0</a:t>
                </a:r>
                <a:r>
                  <a:rPr lang="en-US" dirty="0" smtClean="0"/>
                  <a:t>=.11</a:t>
                </a:r>
                <a:r>
                  <a:rPr lang="en-US" dirty="0"/>
                  <a:t>; </a:t>
                </a:r>
                <a:r>
                  <a:rPr lang="en-US" dirty="0" smtClean="0"/>
                  <a:t>H</a:t>
                </a:r>
                <a:r>
                  <a:rPr lang="en-US" baseline="-25000" dirty="0" smtClean="0"/>
                  <a:t>1</a:t>
                </a:r>
                <a:r>
                  <a:rPr lang="en-US" dirty="0"/>
                  <a:t> </a:t>
                </a:r>
                <a:r>
                  <a:rPr lang="en-US" dirty="0" smtClean="0"/>
                  <a:t>≠ .11 </a:t>
                </a:r>
                <a:r>
                  <a:rPr lang="en-US" dirty="0"/>
                  <a:t>(so </a:t>
                </a:r>
                <a:r>
                  <a:rPr lang="en-US" dirty="0" smtClean="0"/>
                  <a:t>2-tailed).</a:t>
                </a:r>
                <a:endParaRPr lang="en-US" dirty="0"/>
              </a:p>
              <a:p>
                <a:pPr marL="514350" indent="-514350">
                  <a:buFont typeface="+mj-lt"/>
                  <a:buAutoNum type="arabicPeriod"/>
                </a:pPr>
                <a:r>
                  <a:rPr lang="en-US" dirty="0"/>
                  <a:t>TS is </a:t>
                </a:r>
                <a:r>
                  <a:rPr lang="en-US" dirty="0" smtClean="0"/>
                  <a:t>.10 </a:t>
                </a:r>
                <a:r>
                  <a:rPr lang="en-US" dirty="0"/>
                  <a:t>and </a:t>
                </a:r>
                <a:r>
                  <a:rPr lang="en-US" dirty="0" smtClean="0"/>
                  <a:t>n=25.</a:t>
                </a:r>
                <a:endParaRPr lang="en-US" dirty="0"/>
              </a:p>
              <a:p>
                <a:pPr marL="514350" indent="-514350">
                  <a:buFont typeface="+mj-lt"/>
                  <a:buAutoNum type="arabicPeriod"/>
                </a:pPr>
                <a:r>
                  <a:rPr lang="en-US" dirty="0"/>
                  <a:t>Standard error: </a:t>
                </a:r>
                <a14:m>
                  <m:oMath xmlns:m="http://schemas.openxmlformats.org/officeDocument/2006/math">
                    <m:sSub>
                      <m:sSubPr>
                        <m:ctrlPr>
                          <a:rPr lang="en-US" i="1">
                            <a:latin typeface="Cambria Math" panose="02040503050406030204" pitchFamily="18" charset="0"/>
                            <a:sym typeface="Symbol" panose="05050102010706020507" pitchFamily="18" charset="2"/>
                          </a:rPr>
                        </m:ctrlPr>
                      </m:sSubPr>
                      <m:e>
                        <m:r>
                          <m:rPr>
                            <m:nor/>
                          </m:rPr>
                          <a:rPr lang="en-US" dirty="0">
                            <a:sym typeface="Symbol" panose="05050102010706020507" pitchFamily="18" charset="2"/>
                          </a:rPr>
                          <m:t></m:t>
                        </m:r>
                      </m:e>
                      <m:sub>
                        <m:acc>
                          <m:accPr>
                            <m:chr m:val="̅"/>
                            <m:ctrlPr>
                              <a:rPr lang="en-US" i="1">
                                <a:latin typeface="Cambria Math" panose="02040503050406030204" pitchFamily="18" charset="0"/>
                                <a:sym typeface="Symbol" panose="05050102010706020507" pitchFamily="18" charset="2"/>
                              </a:rPr>
                            </m:ctrlPr>
                          </m:accPr>
                          <m:e>
                            <m:r>
                              <a:rPr lang="en-US" i="1">
                                <a:latin typeface="Cambria Math" panose="02040503050406030204" pitchFamily="18" charset="0"/>
                                <a:sym typeface="Symbol" panose="05050102010706020507" pitchFamily="18" charset="2"/>
                              </a:rPr>
                              <m:t>𝑋</m:t>
                            </m:r>
                          </m:e>
                        </m:acc>
                      </m:sub>
                    </m:sSub>
                    <m:r>
                      <a:rPr lang="en-US" i="1">
                        <a:latin typeface="Cambria Math" panose="02040503050406030204" pitchFamily="18" charset="0"/>
                        <a:sym typeface="Symbol" panose="05050102010706020507" pitchFamily="18" charset="2"/>
                      </a:rPr>
                      <m:t>=</m:t>
                    </m:r>
                    <m:f>
                      <m:fPr>
                        <m:ctrlPr>
                          <a:rPr lang="en-US" i="1">
                            <a:latin typeface="Cambria Math" panose="02040503050406030204" pitchFamily="18" charset="0"/>
                            <a:sym typeface="Symbol" panose="05050102010706020507" pitchFamily="18" charset="2"/>
                          </a:rPr>
                        </m:ctrlPr>
                      </m:fPr>
                      <m:num>
                        <m:r>
                          <m:rPr>
                            <m:nor/>
                          </m:rPr>
                          <a:rPr lang="en-US" dirty="0">
                            <a:sym typeface="Symbol" panose="05050102010706020507" pitchFamily="18" charset="2"/>
                          </a:rPr>
                          <m:t></m:t>
                        </m:r>
                      </m:num>
                      <m:den>
                        <m:rad>
                          <m:radPr>
                            <m:degHide m:val="on"/>
                            <m:ctrlPr>
                              <a:rPr lang="en-US" i="1">
                                <a:latin typeface="Cambria Math" panose="02040503050406030204" pitchFamily="18" charset="0"/>
                                <a:sym typeface="Symbol" panose="05050102010706020507" pitchFamily="18" charset="2"/>
                              </a:rPr>
                            </m:ctrlPr>
                          </m:radPr>
                          <m:deg/>
                          <m:e>
                            <m:r>
                              <a:rPr lang="en-US" i="1">
                                <a:latin typeface="Cambria Math" panose="02040503050406030204" pitchFamily="18" charset="0"/>
                                <a:sym typeface="Symbol" panose="05050102010706020507" pitchFamily="18" charset="2"/>
                              </a:rPr>
                              <m:t>𝑛</m:t>
                            </m:r>
                          </m:e>
                        </m:rad>
                      </m:den>
                    </m:f>
                    <m:r>
                      <a:rPr lang="en-US">
                        <a:latin typeface="Cambria Math" panose="02040503050406030204" pitchFamily="18" charset="0"/>
                        <a:sym typeface="Symbol" panose="05050102010706020507" pitchFamily="18" charset="2"/>
                      </a:rPr>
                      <m:t>=</m:t>
                    </m:r>
                    <m:f>
                      <m:fPr>
                        <m:ctrlPr>
                          <a:rPr lang="en-US" i="1">
                            <a:latin typeface="Cambria Math" panose="02040503050406030204" pitchFamily="18" charset="0"/>
                            <a:sym typeface="Symbol" panose="05050102010706020507" pitchFamily="18" charset="2"/>
                          </a:rPr>
                        </m:ctrlPr>
                      </m:fPr>
                      <m:num>
                        <m:r>
                          <m:rPr>
                            <m:nor/>
                          </m:rPr>
                          <a:rPr lang="en-US" b="0" i="0" dirty="0" smtClean="0">
                            <a:sym typeface="Symbol" panose="05050102010706020507" pitchFamily="18" charset="2"/>
                          </a:rPr>
                          <m:t>.</m:t>
                        </m:r>
                        <m:r>
                          <a:rPr lang="en-US" b="0" i="1" dirty="0" smtClean="0">
                            <a:latin typeface="Cambria Math" panose="02040503050406030204" pitchFamily="18" charset="0"/>
                            <a:sym typeface="Symbol" panose="05050102010706020507" pitchFamily="18" charset="2"/>
                          </a:rPr>
                          <m:t>02</m:t>
                        </m:r>
                      </m:num>
                      <m:den>
                        <m:rad>
                          <m:radPr>
                            <m:degHide m:val="on"/>
                            <m:ctrlPr>
                              <a:rPr lang="en-US" i="1">
                                <a:latin typeface="Cambria Math" panose="02040503050406030204" pitchFamily="18" charset="0"/>
                                <a:sym typeface="Symbol" panose="05050102010706020507" pitchFamily="18" charset="2"/>
                              </a:rPr>
                            </m:ctrlPr>
                          </m:radPr>
                          <m:deg/>
                          <m:e>
                            <m:r>
                              <a:rPr lang="en-US" b="0" i="1" smtClean="0">
                                <a:latin typeface="Cambria Math" panose="02040503050406030204" pitchFamily="18" charset="0"/>
                                <a:sym typeface="Symbol" panose="05050102010706020507" pitchFamily="18" charset="2"/>
                              </a:rPr>
                              <m:t>25</m:t>
                            </m:r>
                          </m:e>
                        </m:rad>
                      </m:den>
                    </m:f>
                    <m:r>
                      <a:rPr lang="en-US" i="1">
                        <a:latin typeface="Cambria Math" panose="02040503050406030204" pitchFamily="18" charset="0"/>
                        <a:sym typeface="Symbol" panose="05050102010706020507" pitchFamily="18" charset="2"/>
                      </a:rPr>
                      <m:t>=</m:t>
                    </m:r>
                    <m:r>
                      <a:rPr lang="en-US" i="1" dirty="0" smtClean="0">
                        <a:latin typeface="Cambria Math" panose="02040503050406030204" pitchFamily="18" charset="0"/>
                        <a:sym typeface="Symbol" panose="05050102010706020507" pitchFamily="18" charset="2"/>
                      </a:rPr>
                      <m:t>.</m:t>
                    </m:r>
                    <m:r>
                      <a:rPr lang="en-US" b="0" i="1" dirty="0" smtClean="0">
                        <a:latin typeface="Cambria Math" panose="02040503050406030204" pitchFamily="18" charset="0"/>
                        <a:sym typeface="Symbol" panose="05050102010706020507" pitchFamily="18" charset="2"/>
                      </a:rPr>
                      <m:t>004</m:t>
                    </m:r>
                  </m:oMath>
                </a14:m>
                <a:endParaRPr lang="en-US" dirty="0">
                  <a:sym typeface="Symbol" panose="05050102010706020507" pitchFamily="18" charset="2"/>
                </a:endParaRPr>
              </a:p>
              <a:p>
                <a:pPr marL="514350" indent="-514350">
                  <a:buFont typeface="+mj-lt"/>
                  <a:buAutoNum type="arabicPeriod"/>
                </a:pPr>
                <a14:m>
                  <m:oMath xmlns:m="http://schemas.openxmlformats.org/officeDocument/2006/math">
                    <m:r>
                      <m:rPr>
                        <m:sty m:val="p"/>
                      </m:rPr>
                      <a:rPr lang="en-US">
                        <a:latin typeface="Cambria Math" panose="02040503050406030204" pitchFamily="18" charset="0"/>
                        <a:sym typeface="Symbol" panose="05050102010706020507" pitchFamily="18" charset="2"/>
                      </a:rPr>
                      <m:t>z</m:t>
                    </m:r>
                    <m:r>
                      <a:rPr lang="en-US">
                        <a:latin typeface="Cambria Math" panose="02040503050406030204" pitchFamily="18" charset="0"/>
                        <a:sym typeface="Symbol" panose="05050102010706020507" pitchFamily="18" charset="2"/>
                      </a:rPr>
                      <m:t>=</m:t>
                    </m:r>
                    <m:f>
                      <m:fPr>
                        <m:ctrlPr>
                          <a:rPr lang="en-US" i="1">
                            <a:latin typeface="Cambria Math" panose="02040503050406030204" pitchFamily="18" charset="0"/>
                            <a:sym typeface="Symbol" panose="05050102010706020507" pitchFamily="18" charset="2"/>
                          </a:rPr>
                        </m:ctrlPr>
                      </m:fPr>
                      <m:num>
                        <m:r>
                          <a:rPr lang="en-US" i="1">
                            <a:latin typeface="Cambria Math" panose="02040503050406030204" pitchFamily="18" charset="0"/>
                            <a:sym typeface="Symbol" panose="05050102010706020507" pitchFamily="18" charset="2"/>
                          </a:rPr>
                          <m:t>𝑇𝑆</m:t>
                        </m:r>
                        <m:r>
                          <a:rPr lang="en-US" i="1">
                            <a:latin typeface="Cambria Math" panose="02040503050406030204" pitchFamily="18" charset="0"/>
                            <a:sym typeface="Symbol" panose="05050102010706020507" pitchFamily="18" charset="2"/>
                          </a:rPr>
                          <m:t>−µ</m:t>
                        </m:r>
                      </m:num>
                      <m:den>
                        <m:sSub>
                          <m:sSubPr>
                            <m:ctrlPr>
                              <a:rPr lang="en-US" i="1">
                                <a:latin typeface="Cambria Math" panose="02040503050406030204" pitchFamily="18" charset="0"/>
                                <a:sym typeface="Symbol" panose="05050102010706020507" pitchFamily="18" charset="2"/>
                              </a:rPr>
                            </m:ctrlPr>
                          </m:sSubPr>
                          <m:e>
                            <m:r>
                              <m:rPr>
                                <m:nor/>
                              </m:rPr>
                              <a:rPr lang="en-US" dirty="0">
                                <a:sym typeface="Symbol" panose="05050102010706020507" pitchFamily="18" charset="2"/>
                              </a:rPr>
                              <m:t></m:t>
                            </m:r>
                          </m:e>
                          <m:sub>
                            <m:acc>
                              <m:accPr>
                                <m:chr m:val="̅"/>
                                <m:ctrlPr>
                                  <a:rPr lang="en-US" i="1">
                                    <a:latin typeface="Cambria Math" panose="02040503050406030204" pitchFamily="18" charset="0"/>
                                    <a:sym typeface="Symbol" panose="05050102010706020507" pitchFamily="18" charset="2"/>
                                  </a:rPr>
                                </m:ctrlPr>
                              </m:accPr>
                              <m:e>
                                <m:r>
                                  <a:rPr lang="en-US" i="1">
                                    <a:latin typeface="Cambria Math" panose="02040503050406030204" pitchFamily="18" charset="0"/>
                                    <a:sym typeface="Symbol" panose="05050102010706020507" pitchFamily="18" charset="2"/>
                                  </a:rPr>
                                  <m:t>𝑋</m:t>
                                </m:r>
                              </m:e>
                            </m:acc>
                          </m:sub>
                        </m:sSub>
                      </m:den>
                    </m:f>
                    <m:r>
                      <a:rPr lang="en-US" i="1">
                        <a:latin typeface="Cambria Math" panose="02040503050406030204" pitchFamily="18" charset="0"/>
                        <a:sym typeface="Symbol" panose="05050102010706020507" pitchFamily="18" charset="2"/>
                      </a:rPr>
                      <m:t>=</m:t>
                    </m:r>
                    <m:f>
                      <m:fPr>
                        <m:ctrlPr>
                          <a:rPr lang="en-US" i="1">
                            <a:latin typeface="Cambria Math" panose="02040503050406030204" pitchFamily="18" charset="0"/>
                            <a:sym typeface="Symbol" panose="05050102010706020507" pitchFamily="18" charset="2"/>
                          </a:rPr>
                        </m:ctrlPr>
                      </m:fPr>
                      <m:num>
                        <m:r>
                          <a:rPr lang="en-US" b="0" i="1" smtClean="0">
                            <a:latin typeface="Cambria Math" panose="02040503050406030204" pitchFamily="18" charset="0"/>
                            <a:sym typeface="Symbol" panose="05050102010706020507" pitchFamily="18" charset="2"/>
                          </a:rPr>
                          <m:t>.</m:t>
                        </m:r>
                        <m:r>
                          <a:rPr lang="en-US" i="1">
                            <a:latin typeface="Cambria Math" panose="02040503050406030204" pitchFamily="18" charset="0"/>
                            <a:sym typeface="Symbol" panose="05050102010706020507" pitchFamily="18" charset="2"/>
                          </a:rPr>
                          <m:t>1</m:t>
                        </m:r>
                        <m:r>
                          <a:rPr lang="en-US" b="0" i="1" smtClean="0">
                            <a:latin typeface="Cambria Math" panose="02040503050406030204" pitchFamily="18" charset="0"/>
                            <a:sym typeface="Symbol" panose="05050102010706020507" pitchFamily="18" charset="2"/>
                          </a:rPr>
                          <m:t>0</m:t>
                        </m:r>
                        <m:r>
                          <a:rPr lang="en-US" i="1">
                            <a:latin typeface="Cambria Math" panose="02040503050406030204" pitchFamily="18" charset="0"/>
                            <a:sym typeface="Symbol" panose="05050102010706020507" pitchFamily="18" charset="2"/>
                          </a:rPr>
                          <m:t>−</m:t>
                        </m:r>
                        <m:r>
                          <a:rPr lang="en-US" b="0" i="1" smtClean="0">
                            <a:latin typeface="Cambria Math" panose="02040503050406030204" pitchFamily="18" charset="0"/>
                            <a:sym typeface="Symbol" panose="05050102010706020507" pitchFamily="18" charset="2"/>
                          </a:rPr>
                          <m:t>.</m:t>
                        </m:r>
                        <m:r>
                          <a:rPr lang="en-US" i="1">
                            <a:latin typeface="Cambria Math" panose="02040503050406030204" pitchFamily="18" charset="0"/>
                            <a:sym typeface="Symbol" panose="05050102010706020507" pitchFamily="18" charset="2"/>
                          </a:rPr>
                          <m:t>11</m:t>
                        </m:r>
                      </m:num>
                      <m:den>
                        <m:r>
                          <a:rPr lang="en-US" b="0" i="1" smtClean="0">
                            <a:latin typeface="Cambria Math" panose="02040503050406030204" pitchFamily="18" charset="0"/>
                            <a:sym typeface="Symbol" panose="05050102010706020507" pitchFamily="18" charset="2"/>
                          </a:rPr>
                          <m:t>.004</m:t>
                        </m:r>
                      </m:den>
                    </m:f>
                  </m:oMath>
                </a14:m>
                <a:r>
                  <a:rPr lang="en-US" dirty="0" smtClean="0">
                    <a:latin typeface="Cambria Math" panose="02040503050406030204" pitchFamily="18" charset="0"/>
                    <a:sym typeface="Symbol" panose="05050102010706020507" pitchFamily="18" charset="2"/>
                  </a:rPr>
                  <a:t>=</a:t>
                </a:r>
                <a14:m>
                  <m:oMath xmlns:m="http://schemas.openxmlformats.org/officeDocument/2006/math">
                    <m:r>
                      <a:rPr lang="en-US" i="1">
                        <a:latin typeface="Cambria Math" panose="02040503050406030204" pitchFamily="18" charset="0"/>
                        <a:sym typeface="Symbol" panose="05050102010706020507" pitchFamily="18" charset="2"/>
                      </a:rPr>
                      <m:t>−</m:t>
                    </m:r>
                  </m:oMath>
                </a14:m>
                <a:r>
                  <a:rPr lang="en-US" dirty="0" smtClean="0">
                    <a:latin typeface="Cambria Math" panose="02040503050406030204" pitchFamily="18" charset="0"/>
                    <a:sym typeface="Symbol" panose="05050102010706020507" pitchFamily="18" charset="2"/>
                  </a:rPr>
                  <a:t>2.5 </a:t>
                </a:r>
                <a:r>
                  <a:rPr lang="en-US" dirty="0" smtClean="0">
                    <a:latin typeface="Cambria Math" panose="02040503050406030204" pitchFamily="18" charset="0"/>
                    <a:sym typeface="Symbol" panose="05050102010706020507" pitchFamily="18" charset="2"/>
                  </a:rPr>
                  <a:t>so p-value is 2*P(z&lt;-2.5)=2*.006=.012</a:t>
                </a:r>
                <a:endParaRPr lang="en-US" dirty="0">
                  <a:latin typeface="Cambria Math" panose="02040503050406030204" pitchFamily="18" charset="0"/>
                  <a:sym typeface="Symbol" panose="05050102010706020507" pitchFamily="18" charset="2"/>
                </a:endParaRPr>
              </a:p>
              <a:p>
                <a:pPr marL="514350" indent="-514350">
                  <a:buFont typeface="+mj-lt"/>
                  <a:buAutoNum type="arabicPeriod"/>
                </a:pPr>
                <a:r>
                  <a:rPr lang="en-US" dirty="0">
                    <a:latin typeface="Cambria Math" panose="02040503050406030204" pitchFamily="18" charset="0"/>
                    <a:sym typeface="Symbol" panose="05050102010706020507" pitchFamily="18" charset="2"/>
                  </a:rPr>
                  <a:t>Draw </a:t>
                </a:r>
                <a:r>
                  <a:rPr lang="en-US" dirty="0" smtClean="0">
                    <a:latin typeface="Cambria Math" panose="02040503050406030204" pitchFamily="18" charset="0"/>
                    <a:sym typeface="Symbol" panose="05050102010706020507" pitchFamily="18" charset="2"/>
                  </a:rPr>
                  <a:t>diagram, </a:t>
                </a:r>
                <a:r>
                  <a:rPr lang="en-US" dirty="0">
                    <a:latin typeface="Cambria Math" panose="02040503050406030204" pitchFamily="18" charset="0"/>
                    <a:sym typeface="Symbol" panose="05050102010706020507" pitchFamily="18" charset="2"/>
                  </a:rPr>
                  <a:t>label TS, z and p-value (a region).</a:t>
                </a:r>
              </a:p>
              <a:p>
                <a:pPr marL="514350" indent="-514350">
                  <a:buFont typeface="+mj-lt"/>
                  <a:buAutoNum type="arabicPeriod"/>
                </a:pPr>
                <a:r>
                  <a:rPr lang="en-US" dirty="0">
                    <a:latin typeface="Cambria Math" panose="02040503050406030204" pitchFamily="18" charset="0"/>
                    <a:sym typeface="Symbol" panose="05050102010706020507" pitchFamily="18" charset="2"/>
                  </a:rPr>
                  <a:t>R</a:t>
                </a:r>
                <a:r>
                  <a:rPr lang="en-US" dirty="0" smtClean="0">
                    <a:latin typeface="Cambria Math" panose="02040503050406030204" pitchFamily="18" charset="0"/>
                    <a:sym typeface="Symbol" panose="05050102010706020507" pitchFamily="18" charset="2"/>
                  </a:rPr>
                  <a:t>eject </a:t>
                </a:r>
                <a:r>
                  <a:rPr lang="en-US" dirty="0"/>
                  <a:t>H</a:t>
                </a:r>
                <a:r>
                  <a:rPr lang="en-US" baseline="-25000" dirty="0"/>
                  <a:t>0 </a:t>
                </a:r>
                <a:r>
                  <a:rPr lang="en-US" dirty="0" err="1" smtClean="0">
                    <a:latin typeface="Cambria Math" panose="02040503050406030204" pitchFamily="18" charset="0"/>
                    <a:sym typeface="Symbol" panose="05050102010706020507" pitchFamily="18" charset="2"/>
                  </a:rPr>
                  <a:t>iff</a:t>
                </a:r>
                <a:r>
                  <a:rPr lang="en-US" dirty="0" smtClean="0">
                    <a:latin typeface="Cambria Math" panose="02040503050406030204" pitchFamily="18" charset="0"/>
                    <a:sym typeface="Symbol" panose="05050102010706020507" pitchFamily="18" charset="2"/>
                  </a:rPr>
                  <a:t> </a:t>
                </a:r>
                <a:r>
                  <a:rPr lang="en-US" dirty="0">
                    <a:latin typeface="Cambria Math" panose="02040503050406030204" pitchFamily="18" charset="0"/>
                    <a:sym typeface="Symbol" panose="05050102010706020507" pitchFamily="18" charset="2"/>
                  </a:rPr>
                  <a:t>p-value &lt;  (which we assume to be 5%).</a:t>
                </a:r>
              </a:p>
              <a:p>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838200" y="1325563"/>
                <a:ext cx="10515600" cy="5129828"/>
              </a:xfrm>
              <a:blipFill rotWithShape="0">
                <a:blip r:embed="rId2"/>
                <a:stretch>
                  <a:fillRect l="-1217" t="-2613" r="-58"/>
                </a:stretch>
              </a:blipFill>
            </p:spPr>
            <p:txBody>
              <a:bodyPr/>
              <a:lstStyle/>
              <a:p>
                <a:r>
                  <a:rPr lang="en-US">
                    <a:noFill/>
                  </a:rPr>
                  <a:t> </a:t>
                </a:r>
              </a:p>
            </p:txBody>
          </p:sp>
        </mc:Fallback>
      </mc:AlternateContent>
    </p:spTree>
    <p:extLst>
      <p:ext uri="{BB962C8B-B14F-4D97-AF65-F5344CB8AC3E}">
        <p14:creationId xmlns:p14="http://schemas.microsoft.com/office/powerpoint/2010/main" val="4198292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rotWithShape="1">
          <a:blip r:embed="rId2"/>
          <a:srcRect l="5977" t="26058" r="4565" b="7274"/>
          <a:stretch/>
        </p:blipFill>
        <p:spPr>
          <a:xfrm>
            <a:off x="769961" y="1222051"/>
            <a:ext cx="7369789" cy="4126262"/>
          </a:xfrm>
          <a:prstGeom prst="rect">
            <a:avLst/>
          </a:prstGeom>
        </p:spPr>
      </p:pic>
      <p:sp>
        <p:nvSpPr>
          <p:cNvPr id="2" name="Title 1"/>
          <p:cNvSpPr>
            <a:spLocks noGrp="1"/>
          </p:cNvSpPr>
          <p:nvPr>
            <p:ph type="title"/>
          </p:nvPr>
        </p:nvSpPr>
        <p:spPr>
          <a:xfrm>
            <a:off x="769961" y="233013"/>
            <a:ext cx="10515600" cy="952990"/>
          </a:xfrm>
        </p:spPr>
        <p:txBody>
          <a:bodyPr/>
          <a:lstStyle/>
          <a:p>
            <a:r>
              <a:rPr lang="en-US" dirty="0"/>
              <a:t>P-value: </a:t>
            </a:r>
            <a:r>
              <a:rPr lang="en-US" dirty="0" smtClean="0"/>
              <a:t>two-tailed example (cont.)</a:t>
            </a:r>
            <a:endParaRPr lang="en-US" dirty="0"/>
          </a:p>
        </p:txBody>
      </p:sp>
      <p:sp>
        <p:nvSpPr>
          <p:cNvPr id="7" name="Rectangle 6"/>
          <p:cNvSpPr/>
          <p:nvPr/>
        </p:nvSpPr>
        <p:spPr>
          <a:xfrm>
            <a:off x="1793541" y="5154189"/>
            <a:ext cx="6346209" cy="369332"/>
          </a:xfrm>
          <a:prstGeom prst="rect">
            <a:avLst/>
          </a:prstGeom>
        </p:spPr>
        <p:txBody>
          <a:bodyPr wrap="square">
            <a:spAutoFit/>
          </a:bodyPr>
          <a:lstStyle/>
          <a:p>
            <a:r>
              <a:rPr lang="en-US" dirty="0" smtClean="0"/>
              <a:t>       .102	         .106          .11             .114</a:t>
            </a:r>
            <a:r>
              <a:rPr lang="en-US" dirty="0"/>
              <a:t> </a:t>
            </a:r>
            <a:r>
              <a:rPr lang="en-US" dirty="0" smtClean="0"/>
              <a:t>         .118</a:t>
            </a:r>
            <a:endParaRPr lang="en-US" dirty="0"/>
          </a:p>
        </p:txBody>
      </p:sp>
      <p:sp>
        <p:nvSpPr>
          <p:cNvPr id="9" name="TextBox 8"/>
          <p:cNvSpPr txBox="1"/>
          <p:nvPr/>
        </p:nvSpPr>
        <p:spPr>
          <a:xfrm>
            <a:off x="1688719" y="4602771"/>
            <a:ext cx="593432" cy="923330"/>
          </a:xfrm>
          <a:prstGeom prst="rect">
            <a:avLst/>
          </a:prstGeom>
          <a:noFill/>
        </p:spPr>
        <p:txBody>
          <a:bodyPr wrap="none" rtlCol="0">
            <a:spAutoFit/>
          </a:bodyPr>
          <a:lstStyle/>
          <a:p>
            <a:r>
              <a:rPr lang="en-US" dirty="0" smtClean="0"/>
              <a:t>-2.5</a:t>
            </a:r>
          </a:p>
          <a:p>
            <a:endParaRPr lang="en-US" dirty="0"/>
          </a:p>
          <a:p>
            <a:r>
              <a:rPr lang="en-US" dirty="0" smtClean="0"/>
              <a:t>.100</a:t>
            </a:r>
            <a:endParaRPr lang="en-US" dirty="0"/>
          </a:p>
        </p:txBody>
      </p:sp>
      <p:sp>
        <p:nvSpPr>
          <p:cNvPr id="10" name="TextBox 9"/>
          <p:cNvSpPr txBox="1"/>
          <p:nvPr/>
        </p:nvSpPr>
        <p:spPr>
          <a:xfrm>
            <a:off x="1747966" y="5638390"/>
            <a:ext cx="474938" cy="461665"/>
          </a:xfrm>
          <a:prstGeom prst="rect">
            <a:avLst/>
          </a:prstGeom>
          <a:noFill/>
        </p:spPr>
        <p:txBody>
          <a:bodyPr wrap="none" rtlCol="0">
            <a:spAutoFit/>
          </a:bodyPr>
          <a:lstStyle/>
          <a:p>
            <a:r>
              <a:rPr lang="en-US" sz="2400" dirty="0" smtClean="0"/>
              <a:t>TS</a:t>
            </a:r>
            <a:endParaRPr lang="en-US" sz="2400" dirty="0"/>
          </a:p>
        </p:txBody>
      </p:sp>
      <p:sp>
        <p:nvSpPr>
          <p:cNvPr id="8" name="TextBox 7"/>
          <p:cNvSpPr txBox="1"/>
          <p:nvPr/>
        </p:nvSpPr>
        <p:spPr>
          <a:xfrm>
            <a:off x="777027" y="2823517"/>
            <a:ext cx="1941878" cy="461665"/>
          </a:xfrm>
          <a:prstGeom prst="rect">
            <a:avLst/>
          </a:prstGeom>
          <a:noFill/>
        </p:spPr>
        <p:txBody>
          <a:bodyPr wrap="none" rtlCol="0">
            <a:spAutoFit/>
          </a:bodyPr>
          <a:lstStyle/>
          <a:p>
            <a:r>
              <a:rPr lang="en-US" sz="2400" dirty="0" smtClean="0"/>
              <a:t>P-value = .012</a:t>
            </a:r>
            <a:endParaRPr lang="en-US" sz="2400" dirty="0"/>
          </a:p>
        </p:txBody>
      </p:sp>
      <p:cxnSp>
        <p:nvCxnSpPr>
          <p:cNvPr id="13" name="Straight Arrow Connector 12"/>
          <p:cNvCxnSpPr/>
          <p:nvPr/>
        </p:nvCxnSpPr>
        <p:spPr>
          <a:xfrm>
            <a:off x="1549101" y="3385073"/>
            <a:ext cx="139618" cy="1142985"/>
          </a:xfrm>
          <a:prstGeom prst="straightConnector1">
            <a:avLst/>
          </a:prstGeom>
          <a:ln w="28575">
            <a:tailEnd type="triangle"/>
          </a:ln>
        </p:spPr>
        <p:style>
          <a:lnRef idx="3">
            <a:schemeClr val="dk1"/>
          </a:lnRef>
          <a:fillRef idx="0">
            <a:schemeClr val="dk1"/>
          </a:fillRef>
          <a:effectRef idx="2">
            <a:schemeClr val="dk1"/>
          </a:effectRef>
          <a:fontRef idx="minor">
            <a:schemeClr val="tx1"/>
          </a:fontRef>
        </p:style>
      </p:cxnSp>
      <p:cxnSp>
        <p:nvCxnSpPr>
          <p:cNvPr id="14" name="Straight Arrow Connector 13"/>
          <p:cNvCxnSpPr/>
          <p:nvPr/>
        </p:nvCxnSpPr>
        <p:spPr>
          <a:xfrm>
            <a:off x="2718905" y="3227952"/>
            <a:ext cx="3922527" cy="1374819"/>
          </a:xfrm>
          <a:prstGeom prst="straightConnector1">
            <a:avLst/>
          </a:prstGeom>
          <a:ln w="28575">
            <a:tailEnd type="triangle"/>
          </a:ln>
        </p:spPr>
        <p:style>
          <a:lnRef idx="3">
            <a:schemeClr val="dk1"/>
          </a:lnRef>
          <a:fillRef idx="0">
            <a:schemeClr val="dk1"/>
          </a:fillRef>
          <a:effectRef idx="2">
            <a:schemeClr val="dk1"/>
          </a:effectRef>
          <a:fontRef idx="minor">
            <a:schemeClr val="tx1"/>
          </a:fontRef>
        </p:style>
      </p:cxnSp>
      <p:sp>
        <p:nvSpPr>
          <p:cNvPr id="15" name="TextBox 14"/>
          <p:cNvSpPr txBox="1"/>
          <p:nvPr/>
        </p:nvSpPr>
        <p:spPr>
          <a:xfrm>
            <a:off x="6197872" y="1407659"/>
            <a:ext cx="5343217" cy="1200329"/>
          </a:xfrm>
          <a:prstGeom prst="rect">
            <a:avLst/>
          </a:prstGeom>
          <a:noFill/>
        </p:spPr>
        <p:txBody>
          <a:bodyPr wrap="square" rtlCol="0">
            <a:spAutoFit/>
          </a:bodyPr>
          <a:lstStyle/>
          <a:p>
            <a:r>
              <a:rPr lang="en-US" sz="2400" dirty="0" smtClean="0"/>
              <a:t>Since p-value = .012 &lt;.05=</a:t>
            </a:r>
            <a:r>
              <a:rPr lang="en-US" sz="2400" dirty="0" smtClean="0">
                <a:sym typeface="Symbol" panose="05050102010706020507" pitchFamily="18" charset="2"/>
              </a:rPr>
              <a:t>,</a:t>
            </a:r>
          </a:p>
          <a:p>
            <a:r>
              <a:rPr lang="en-US" sz="2400" dirty="0" smtClean="0">
                <a:sym typeface="Symbol" panose="05050102010706020507" pitchFamily="18" charset="2"/>
              </a:rPr>
              <a:t>we DO reject </a:t>
            </a:r>
            <a:r>
              <a:rPr lang="en-US" sz="2400" dirty="0"/>
              <a:t>H</a:t>
            </a:r>
            <a:r>
              <a:rPr lang="en-US" sz="2400" baseline="-25000" dirty="0"/>
              <a:t>0 </a:t>
            </a:r>
            <a:r>
              <a:rPr lang="en-US" sz="2400" dirty="0">
                <a:sym typeface="Symbol" panose="05050102010706020507" pitchFamily="18" charset="2"/>
              </a:rPr>
              <a:t>;</a:t>
            </a:r>
            <a:r>
              <a:rPr lang="en-US" sz="2400" dirty="0" smtClean="0">
                <a:sym typeface="Symbol" panose="05050102010706020507" pitchFamily="18" charset="2"/>
              </a:rPr>
              <a:t> in other words, the mercury content of the fish has changed.</a:t>
            </a:r>
            <a:endParaRPr lang="en-US" sz="2400" dirty="0"/>
          </a:p>
        </p:txBody>
      </p:sp>
      <p:cxnSp>
        <p:nvCxnSpPr>
          <p:cNvPr id="16" name="Straight Arrow Connector 15"/>
          <p:cNvCxnSpPr/>
          <p:nvPr/>
        </p:nvCxnSpPr>
        <p:spPr>
          <a:xfrm flipV="1">
            <a:off x="1985435" y="5459727"/>
            <a:ext cx="0" cy="222805"/>
          </a:xfrm>
          <a:prstGeom prst="straightConnector1">
            <a:avLst/>
          </a:prstGeom>
          <a:ln w="28575">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9076253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3239"/>
            <a:ext cx="10515600" cy="1325563"/>
          </a:xfrm>
        </p:spPr>
        <p:txBody>
          <a:bodyPr/>
          <a:lstStyle/>
          <a:p>
            <a:r>
              <a:rPr lang="en-US" dirty="0"/>
              <a:t>Exercise: </a:t>
            </a:r>
          </a:p>
        </p:txBody>
      </p:sp>
      <p:sp>
        <p:nvSpPr>
          <p:cNvPr id="3" name="Content Placeholder 2"/>
          <p:cNvSpPr>
            <a:spLocks noGrp="1"/>
          </p:cNvSpPr>
          <p:nvPr>
            <p:ph idx="1"/>
          </p:nvPr>
        </p:nvSpPr>
        <p:spPr>
          <a:xfrm>
            <a:off x="838200" y="1416193"/>
            <a:ext cx="10515600" cy="4351338"/>
          </a:xfrm>
        </p:spPr>
        <p:txBody>
          <a:bodyPr/>
          <a:lstStyle/>
          <a:p>
            <a:r>
              <a:rPr lang="en-US" dirty="0" smtClean="0"/>
              <a:t>Create </a:t>
            </a:r>
            <a:r>
              <a:rPr lang="en-US" dirty="0"/>
              <a:t>your own </a:t>
            </a:r>
            <a:r>
              <a:rPr lang="en-US" dirty="0" smtClean="0"/>
              <a:t>one- </a:t>
            </a:r>
            <a:r>
              <a:rPr lang="en-US" dirty="0"/>
              <a:t>and </a:t>
            </a:r>
            <a:r>
              <a:rPr lang="en-US" dirty="0" smtClean="0"/>
              <a:t>two-tailed </a:t>
            </a:r>
            <a:r>
              <a:rPr lang="en-US" dirty="0"/>
              <a:t>examples.</a:t>
            </a:r>
          </a:p>
          <a:p>
            <a:r>
              <a:rPr lang="en-US" dirty="0"/>
              <a:t>Exchange problems with your neighbor. </a:t>
            </a:r>
          </a:p>
          <a:p>
            <a:r>
              <a:rPr lang="en-US" dirty="0"/>
              <a:t>Solve ex 1 using critical region and ex 2 using p-value approaches.</a:t>
            </a:r>
          </a:p>
          <a:p>
            <a:endParaRPr lang="en-US" dirty="0"/>
          </a:p>
        </p:txBody>
      </p:sp>
    </p:spTree>
    <p:extLst>
      <p:ext uri="{BB962C8B-B14F-4D97-AF65-F5344CB8AC3E}">
        <p14:creationId xmlns:p14="http://schemas.microsoft.com/office/powerpoint/2010/main" val="32489942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0"/>
            <a:ext cx="10515600" cy="1325563"/>
          </a:xfrm>
        </p:spPr>
        <p:txBody>
          <a:bodyPr/>
          <a:lstStyle/>
          <a:p>
            <a:r>
              <a:rPr lang="en-US" dirty="0"/>
              <a:t>Type I and Type II </a:t>
            </a:r>
            <a:r>
              <a:rPr lang="en-US" dirty="0" smtClean="0"/>
              <a:t>Errors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281563637"/>
              </p:ext>
            </p:extLst>
          </p:nvPr>
        </p:nvGraphicFramePr>
        <p:xfrm>
          <a:off x="667656" y="1058245"/>
          <a:ext cx="10686143" cy="3133784"/>
        </p:xfrm>
        <a:graphic>
          <a:graphicData uri="http://schemas.openxmlformats.org/drawingml/2006/table">
            <a:tbl>
              <a:tblPr/>
              <a:tblGrid>
                <a:gridCol w="2322287"/>
                <a:gridCol w="2757714"/>
                <a:gridCol w="2743200"/>
                <a:gridCol w="2862942"/>
              </a:tblGrid>
              <a:tr h="666763">
                <a:tc>
                  <a:txBody>
                    <a:bodyPr/>
                    <a:lstStyle/>
                    <a:p>
                      <a:pPr algn="l" fontAlgn="b"/>
                      <a:endParaRPr lang="en-US" sz="32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3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gridSpan="2">
                  <a:txBody>
                    <a:bodyPr/>
                    <a:lstStyle/>
                    <a:p>
                      <a:pPr algn="l" fontAlgn="b"/>
                      <a:r>
                        <a:rPr lang="en-US" sz="3200" b="1" i="0" u="none" strike="noStrike" dirty="0">
                          <a:solidFill>
                            <a:srgbClr val="000000"/>
                          </a:solidFill>
                          <a:effectLst/>
                          <a:latin typeface="Calibri" panose="020F0502020204030204" pitchFamily="34" charset="0"/>
                        </a:rPr>
                        <a:t>True State of Nature</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r>
              <a:tr h="833453">
                <a:tc>
                  <a:txBody>
                    <a:bodyPr/>
                    <a:lstStyle/>
                    <a:p>
                      <a:pPr algn="l" fontAlgn="b"/>
                      <a:endParaRPr lang="en-US" sz="3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32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b"/>
                      <a:r>
                        <a:rPr lang="en-US" sz="3200" b="0" i="0" u="none" strike="noStrike" dirty="0">
                          <a:solidFill>
                            <a:srgbClr val="000000"/>
                          </a:solidFill>
                          <a:effectLst/>
                          <a:latin typeface="Calibri" panose="020F0502020204030204" pitchFamily="34" charset="0"/>
                        </a:rPr>
                        <a:t>H</a:t>
                      </a:r>
                      <a:r>
                        <a:rPr lang="en-US" sz="3200" b="0" i="0" u="none" strike="noStrike" baseline="-25000" dirty="0">
                          <a:solidFill>
                            <a:srgbClr val="000000"/>
                          </a:solidFill>
                          <a:effectLst/>
                          <a:latin typeface="Calibri" panose="020F0502020204030204" pitchFamily="34" charset="0"/>
                        </a:rPr>
                        <a:t>0</a:t>
                      </a:r>
                      <a:r>
                        <a:rPr lang="en-US" sz="3200" b="0" i="0" u="none" strike="noStrike" dirty="0">
                          <a:solidFill>
                            <a:srgbClr val="000000"/>
                          </a:solidFill>
                          <a:effectLst/>
                          <a:latin typeface="Calibri" panose="020F0502020204030204" pitchFamily="34" charset="0"/>
                        </a:rPr>
                        <a:t> is true </a:t>
                      </a:r>
                    </a:p>
                  </a:txBody>
                  <a:tcPr marL="9525" marR="9525" marT="9525"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3200" b="0" i="0" u="none" strike="noStrike" dirty="0">
                          <a:solidFill>
                            <a:srgbClr val="000000"/>
                          </a:solidFill>
                          <a:effectLst/>
                          <a:latin typeface="Calibri" panose="020F0502020204030204" pitchFamily="34" charset="0"/>
                        </a:rPr>
                        <a:t>H</a:t>
                      </a:r>
                      <a:r>
                        <a:rPr lang="en-US" sz="3200" b="0" i="0" u="none" strike="noStrike" baseline="-25000" dirty="0">
                          <a:solidFill>
                            <a:srgbClr val="000000"/>
                          </a:solidFill>
                          <a:effectLst/>
                          <a:latin typeface="Calibri" panose="020F0502020204030204" pitchFamily="34" charset="0"/>
                        </a:rPr>
                        <a:t>1</a:t>
                      </a:r>
                      <a:r>
                        <a:rPr lang="en-US" sz="3200" b="0" i="0" u="none" strike="noStrike" dirty="0">
                          <a:solidFill>
                            <a:srgbClr val="000000"/>
                          </a:solidFill>
                          <a:effectLst/>
                          <a:latin typeface="Calibri" panose="020F0502020204030204" pitchFamily="34" charset="0"/>
                        </a:rPr>
                        <a:t> is true</a:t>
                      </a:r>
                    </a:p>
                  </a:txBody>
                  <a:tcPr marL="9525" marR="9525" marT="9525"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0115">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3200" b="1" i="0" u="none" strike="noStrike" dirty="0" smtClean="0">
                          <a:solidFill>
                            <a:srgbClr val="000000"/>
                          </a:solidFill>
                          <a:effectLst/>
                          <a:latin typeface="Calibri" panose="020F0502020204030204" pitchFamily="34" charset="0"/>
                        </a:rPr>
                        <a:t>Our</a:t>
                      </a:r>
                      <a:r>
                        <a:rPr lang="en-US" sz="3200" b="1" i="0" u="none" strike="noStrike" baseline="0" dirty="0" smtClean="0">
                          <a:solidFill>
                            <a:srgbClr val="000000"/>
                          </a:solidFill>
                          <a:effectLst/>
                          <a:latin typeface="Calibri" panose="020F0502020204030204" pitchFamily="34" charset="0"/>
                        </a:rPr>
                        <a:t> </a:t>
                      </a:r>
                      <a:r>
                        <a:rPr lang="en-US" sz="3200" b="1" i="0" u="none" strike="noStrike" dirty="0" smtClean="0">
                          <a:solidFill>
                            <a:srgbClr val="000000"/>
                          </a:solidFill>
                          <a:effectLst/>
                          <a:latin typeface="Calibri" panose="020F0502020204030204" pitchFamily="34" charset="0"/>
                        </a:rPr>
                        <a:t>Decision</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3200" b="0" i="0" u="none" strike="noStrike" dirty="0">
                          <a:solidFill>
                            <a:srgbClr val="000000"/>
                          </a:solidFill>
                          <a:effectLst/>
                          <a:latin typeface="Calibri" panose="020F0502020204030204" pitchFamily="34" charset="0"/>
                        </a:rPr>
                        <a:t>Fail to reject H</a:t>
                      </a:r>
                      <a:r>
                        <a:rPr lang="en-US" sz="3200" b="0" i="0" u="none" strike="noStrike" baseline="-25000" dirty="0">
                          <a:solidFill>
                            <a:srgbClr val="000000"/>
                          </a:solidFill>
                          <a:effectLst/>
                          <a:latin typeface="Calibri" panose="020F0502020204030204" pitchFamily="34" charset="0"/>
                        </a:rPr>
                        <a:t>0</a:t>
                      </a:r>
                      <a:r>
                        <a:rPr lang="en-US" sz="3200" b="0" i="0" u="none" strike="noStrike" dirty="0">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US" sz="3200" b="0" i="0" u="none" strike="noStrike" dirty="0">
                          <a:solidFill>
                            <a:srgbClr val="000000"/>
                          </a:solidFill>
                          <a:effectLst/>
                          <a:latin typeface="Calibri" panose="020F0502020204030204" pitchFamily="34" charset="0"/>
                        </a:rPr>
                        <a:t>Correct decision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3200" b="0" i="0" u="none" strike="noStrike" dirty="0">
                          <a:solidFill>
                            <a:srgbClr val="000000"/>
                          </a:solidFill>
                          <a:effectLst/>
                          <a:latin typeface="Calibri" panose="020F0502020204030204" pitchFamily="34" charset="0"/>
                        </a:rPr>
                        <a:t>Type II error</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33453">
                <a:tc>
                  <a:txBody>
                    <a:bodyPr/>
                    <a:lstStyle/>
                    <a:p>
                      <a:pPr algn="ctr" fontAlgn="b"/>
                      <a:endParaRPr lang="en-US" sz="3200" b="0" i="0" u="none" strike="noStrike" dirty="0">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3200" b="0" i="0" u="none" strike="noStrike" dirty="0">
                          <a:solidFill>
                            <a:srgbClr val="000000"/>
                          </a:solidFill>
                          <a:effectLst/>
                          <a:latin typeface="Calibri" panose="020F0502020204030204" pitchFamily="34" charset="0"/>
                        </a:rPr>
                        <a:t>Reject H</a:t>
                      </a:r>
                      <a:r>
                        <a:rPr lang="en-US" sz="3200" b="0" i="0" u="none" strike="noStrike" baseline="-25000" dirty="0">
                          <a:solidFill>
                            <a:srgbClr val="000000"/>
                          </a:solidFill>
                          <a:effectLst/>
                          <a:latin typeface="Calibri" panose="020F0502020204030204" pitchFamily="34" charset="0"/>
                        </a:rPr>
                        <a:t>0</a:t>
                      </a:r>
                      <a:endParaRPr lang="en-US" sz="32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3200" b="0" i="0" u="none" strike="noStrike" dirty="0">
                          <a:solidFill>
                            <a:srgbClr val="000000"/>
                          </a:solidFill>
                          <a:effectLst/>
                          <a:latin typeface="Calibri" panose="020F0502020204030204" pitchFamily="34" charset="0"/>
                        </a:rPr>
                        <a:t>Type I error</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3200" b="0" i="0" u="none" strike="noStrike" dirty="0">
                          <a:solidFill>
                            <a:srgbClr val="000000"/>
                          </a:solidFill>
                          <a:effectLst/>
                          <a:latin typeface="Calibri" panose="020F0502020204030204" pitchFamily="34" charset="0"/>
                        </a:rPr>
                        <a:t>Correct decision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TextBox 5"/>
          <p:cNvSpPr txBox="1"/>
          <p:nvPr/>
        </p:nvSpPr>
        <p:spPr>
          <a:xfrm>
            <a:off x="1244601" y="4342333"/>
            <a:ext cx="6172200" cy="1815882"/>
          </a:xfrm>
          <a:prstGeom prst="rect">
            <a:avLst/>
          </a:prstGeom>
          <a:noFill/>
        </p:spPr>
        <p:txBody>
          <a:bodyPr wrap="square" rtlCol="0">
            <a:spAutoFit/>
          </a:bodyPr>
          <a:lstStyle/>
          <a:p>
            <a:r>
              <a:rPr lang="en-US" sz="2800" dirty="0"/>
              <a:t>C</a:t>
            </a:r>
            <a:r>
              <a:rPr lang="en-US" sz="2800" dirty="0" smtClean="0"/>
              <a:t>ourt-of-law analogy:</a:t>
            </a:r>
          </a:p>
          <a:p>
            <a:pPr algn="ctr"/>
            <a:r>
              <a:rPr lang="en-US" sz="2800" dirty="0" smtClean="0"/>
              <a:t>type I error = convict an innocent</a:t>
            </a:r>
          </a:p>
          <a:p>
            <a:pPr algn="ctr"/>
            <a:r>
              <a:rPr lang="en-US" sz="2800" dirty="0" smtClean="0"/>
              <a:t>is considered worse than </a:t>
            </a:r>
          </a:p>
          <a:p>
            <a:pPr algn="ctr"/>
            <a:r>
              <a:rPr lang="en-US" sz="2800" dirty="0" smtClean="0"/>
              <a:t>type II error = not convict a guilty</a:t>
            </a:r>
            <a:endParaRPr lang="en-US" sz="2800" dirty="0"/>
          </a:p>
        </p:txBody>
      </p:sp>
    </p:spTree>
    <p:extLst>
      <p:ext uri="{BB962C8B-B14F-4D97-AF65-F5344CB8AC3E}">
        <p14:creationId xmlns:p14="http://schemas.microsoft.com/office/powerpoint/2010/main" val="17117795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Chance </a:t>
            </a:r>
            <a:r>
              <a:rPr lang="en-US" dirty="0" smtClean="0"/>
              <a:t>of type I error</a:t>
            </a:r>
            <a:endParaRPr lang="en-US" dirty="0"/>
          </a:p>
        </p:txBody>
      </p:sp>
      <p:sp>
        <p:nvSpPr>
          <p:cNvPr id="3" name="Content Placeholder 2"/>
          <p:cNvSpPr>
            <a:spLocks noGrp="1"/>
          </p:cNvSpPr>
          <p:nvPr>
            <p:ph idx="1"/>
          </p:nvPr>
        </p:nvSpPr>
        <p:spPr/>
        <p:txBody>
          <a:bodyPr/>
          <a:lstStyle/>
          <a:p>
            <a:pPr marL="0" indent="0">
              <a:buNone/>
            </a:pPr>
            <a:r>
              <a:rPr lang="en-US" dirty="0" smtClean="0"/>
              <a:t>Coincides precisely with significance level </a:t>
            </a:r>
            <a:r>
              <a:rPr lang="en-US" dirty="0" smtClean="0">
                <a:sym typeface="Symbol" panose="05050102010706020507" pitchFamily="18" charset="2"/>
              </a:rPr>
              <a:t></a:t>
            </a:r>
            <a:r>
              <a:rPr lang="en-US" dirty="0" smtClean="0"/>
              <a:t>.</a:t>
            </a:r>
            <a:endParaRPr lang="en-US" dirty="0" smtClean="0"/>
          </a:p>
          <a:p>
            <a:r>
              <a:rPr lang="en-US" dirty="0" smtClean="0"/>
              <a:t>For a criminal case, you want </a:t>
            </a:r>
            <a:r>
              <a:rPr lang="en-US" dirty="0" smtClean="0"/>
              <a:t>it to </a:t>
            </a:r>
            <a:r>
              <a:rPr lang="en-US" dirty="0" smtClean="0"/>
              <a:t>be </a:t>
            </a:r>
            <a:r>
              <a:rPr lang="en-US" dirty="0" smtClean="0"/>
              <a:t>low </a:t>
            </a:r>
            <a:r>
              <a:rPr lang="en-US" dirty="0" smtClean="0"/>
              <a:t>(perhaps </a:t>
            </a:r>
            <a:r>
              <a:rPr lang="en-US" dirty="0" smtClean="0">
                <a:sym typeface="Symbol" panose="05050102010706020507" pitchFamily="18" charset="2"/>
              </a:rPr>
              <a:t>=1%).</a:t>
            </a:r>
          </a:p>
          <a:p>
            <a:r>
              <a:rPr lang="en-US" dirty="0" smtClean="0">
                <a:sym typeface="Symbol" panose="05050102010706020507" pitchFamily="18" charset="2"/>
              </a:rPr>
              <a:t>For a civil case, can be a higher </a:t>
            </a:r>
            <a:r>
              <a:rPr lang="en-US" dirty="0"/>
              <a:t>(perhaps </a:t>
            </a:r>
            <a:r>
              <a:rPr lang="en-US" dirty="0">
                <a:sym typeface="Symbol" panose="05050102010706020507" pitchFamily="18" charset="2"/>
              </a:rPr>
              <a:t></a:t>
            </a:r>
            <a:r>
              <a:rPr lang="en-US" dirty="0" smtClean="0">
                <a:sym typeface="Symbol" panose="05050102010706020507" pitchFamily="18" charset="2"/>
              </a:rPr>
              <a:t>=5 or 10%).</a:t>
            </a:r>
            <a:endParaRPr lang="en-US" dirty="0"/>
          </a:p>
        </p:txBody>
      </p:sp>
    </p:spTree>
    <p:extLst>
      <p:ext uri="{BB962C8B-B14F-4D97-AF65-F5344CB8AC3E}">
        <p14:creationId xmlns:p14="http://schemas.microsoft.com/office/powerpoint/2010/main" val="28362551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086" y="0"/>
            <a:ext cx="10515600" cy="1325563"/>
          </a:xfrm>
        </p:spPr>
        <p:txBody>
          <a:bodyPr/>
          <a:lstStyle/>
          <a:p>
            <a:r>
              <a:rPr lang="en-US" dirty="0" smtClean="0">
                <a:sym typeface="Symbol" panose="05050102010706020507" pitchFamily="18" charset="2"/>
              </a:rPr>
              <a:t>=</a:t>
            </a:r>
            <a:r>
              <a:rPr lang="en-US" dirty="0" smtClean="0"/>
              <a:t>Chance </a:t>
            </a:r>
            <a:r>
              <a:rPr lang="en-US" dirty="0"/>
              <a:t>of type </a:t>
            </a:r>
            <a:r>
              <a:rPr lang="en-US" dirty="0" smtClean="0"/>
              <a:t>II </a:t>
            </a:r>
            <a:r>
              <a:rPr lang="en-US" dirty="0"/>
              <a:t>error</a:t>
            </a:r>
          </a:p>
        </p:txBody>
      </p:sp>
      <p:sp>
        <p:nvSpPr>
          <p:cNvPr id="3" name="Content Placeholder 2"/>
          <p:cNvSpPr>
            <a:spLocks noGrp="1"/>
          </p:cNvSpPr>
          <p:nvPr>
            <p:ph idx="1"/>
          </p:nvPr>
        </p:nvSpPr>
        <p:spPr>
          <a:xfrm>
            <a:off x="478971" y="1201510"/>
            <a:ext cx="10758715" cy="5656490"/>
          </a:xfrm>
        </p:spPr>
        <p:txBody>
          <a:bodyPr>
            <a:normAutofit/>
          </a:bodyPr>
          <a:lstStyle/>
          <a:p>
            <a:r>
              <a:rPr lang="en-US" dirty="0" smtClean="0"/>
              <a:t>We introduce a new parameter </a:t>
            </a:r>
            <a:r>
              <a:rPr lang="en-US" dirty="0" smtClean="0">
                <a:sym typeface="Symbol" panose="05050102010706020507" pitchFamily="18" charset="2"/>
              </a:rPr>
              <a:t></a:t>
            </a:r>
            <a:r>
              <a:rPr lang="en-US" dirty="0" smtClean="0"/>
              <a:t> and a new picture.</a:t>
            </a:r>
          </a:p>
          <a:p>
            <a:r>
              <a:rPr lang="en-US" dirty="0" smtClean="0"/>
              <a:t>On the same set of axes as the curve around the hypothesized mean, we create a curve around the actual mean.</a:t>
            </a:r>
          </a:p>
          <a:p>
            <a:r>
              <a:rPr lang="en-US" dirty="0" smtClean="0"/>
              <a:t>We look at 2 situations:</a:t>
            </a:r>
          </a:p>
          <a:p>
            <a:pPr lvl="1"/>
            <a:r>
              <a:rPr lang="en-US" dirty="0" smtClean="0"/>
              <a:t>one where they are close (-&gt;) </a:t>
            </a:r>
          </a:p>
          <a:p>
            <a:pPr lvl="1"/>
            <a:r>
              <a:rPr lang="en-US" dirty="0" smtClean="0"/>
              <a:t>and one where they are far </a:t>
            </a:r>
          </a:p>
          <a:p>
            <a:pPr marL="457200" lvl="1" indent="0">
              <a:buNone/>
            </a:pPr>
            <a:r>
              <a:rPr lang="en-US" dirty="0"/>
              <a:t> </a:t>
            </a:r>
            <a:r>
              <a:rPr lang="en-US" dirty="0" smtClean="0"/>
              <a:t>  apart (next slide).</a:t>
            </a:r>
          </a:p>
          <a:p>
            <a:r>
              <a:rPr lang="en-US" dirty="0"/>
              <a:t>R</a:t>
            </a:r>
            <a:r>
              <a:rPr lang="en-US" dirty="0" smtClean="0"/>
              <a:t>egion </a:t>
            </a:r>
            <a:r>
              <a:rPr lang="en-US" dirty="0" smtClean="0"/>
              <a:t>under </a:t>
            </a:r>
            <a:r>
              <a:rPr lang="en-US" dirty="0" smtClean="0"/>
              <a:t>new curve </a:t>
            </a:r>
            <a:endParaRPr lang="en-US" dirty="0" smtClean="0"/>
          </a:p>
          <a:p>
            <a:pPr marL="0" indent="0">
              <a:buNone/>
            </a:pPr>
            <a:r>
              <a:rPr lang="en-US" dirty="0" smtClean="0"/>
              <a:t>not </a:t>
            </a:r>
            <a:r>
              <a:rPr lang="en-US" dirty="0" smtClean="0"/>
              <a:t>in </a:t>
            </a:r>
            <a:r>
              <a:rPr lang="en-US" dirty="0" smtClean="0"/>
              <a:t>RR corresponds </a:t>
            </a:r>
            <a:r>
              <a:rPr lang="en-US" dirty="0" smtClean="0"/>
              <a:t>to </a:t>
            </a:r>
            <a:r>
              <a:rPr lang="en-US" dirty="0">
                <a:sym typeface="Symbol" panose="05050102010706020507" pitchFamily="18" charset="2"/>
              </a:rPr>
              <a:t></a:t>
            </a:r>
            <a:r>
              <a:rPr lang="en-US" dirty="0" smtClean="0"/>
              <a:t>.</a:t>
            </a:r>
          </a:p>
          <a:p>
            <a:r>
              <a:rPr lang="en-US" dirty="0" smtClean="0"/>
              <a:t>The </a:t>
            </a:r>
            <a:r>
              <a:rPr lang="en-US" b="1" dirty="0" smtClean="0"/>
              <a:t>power = </a:t>
            </a:r>
            <a:r>
              <a:rPr lang="en-US" dirty="0" smtClean="0"/>
              <a:t>1−</a:t>
            </a:r>
            <a:r>
              <a:rPr lang="en-US" dirty="0" smtClean="0">
                <a:sym typeface="Symbol" panose="05050102010706020507" pitchFamily="18" charset="2"/>
              </a:rPr>
              <a:t> represents</a:t>
            </a:r>
          </a:p>
          <a:p>
            <a:pPr marL="0" indent="0">
              <a:buNone/>
            </a:pPr>
            <a:r>
              <a:rPr lang="en-US" dirty="0" smtClean="0">
                <a:sym typeface="Symbol" panose="05050102010706020507" pitchFamily="18" charset="2"/>
              </a:rPr>
              <a:t>ability to recognize H</a:t>
            </a:r>
            <a:r>
              <a:rPr lang="en-US" baseline="-25000" dirty="0" smtClean="0">
                <a:sym typeface="Symbol" panose="05050102010706020507" pitchFamily="18" charset="2"/>
              </a:rPr>
              <a:t>0</a:t>
            </a:r>
            <a:r>
              <a:rPr lang="en-US" dirty="0" smtClean="0">
                <a:sym typeface="Symbol" panose="05050102010706020507" pitchFamily="18" charset="2"/>
              </a:rPr>
              <a:t> is false.</a:t>
            </a:r>
          </a:p>
          <a:p>
            <a:endParaRPr lang="en-US" b="1" dirty="0"/>
          </a:p>
        </p:txBody>
      </p:sp>
      <p:pic>
        <p:nvPicPr>
          <p:cNvPr id="5" name="Picture 4"/>
          <p:cNvPicPr>
            <a:picLocks noChangeAspect="1"/>
          </p:cNvPicPr>
          <p:nvPr/>
        </p:nvPicPr>
        <p:blipFill>
          <a:blip r:embed="rId2"/>
          <a:stretch>
            <a:fillRect/>
          </a:stretch>
        </p:blipFill>
        <p:spPr>
          <a:xfrm>
            <a:off x="5126430" y="2527074"/>
            <a:ext cx="6757881" cy="4179329"/>
          </a:xfrm>
          <a:prstGeom prst="rect">
            <a:avLst/>
          </a:prstGeom>
        </p:spPr>
      </p:pic>
    </p:spTree>
    <p:extLst>
      <p:ext uri="{BB962C8B-B14F-4D97-AF65-F5344CB8AC3E}">
        <p14:creationId xmlns:p14="http://schemas.microsoft.com/office/powerpoint/2010/main" val="12996862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dirty="0">
                <a:sym typeface="Symbol" panose="05050102010706020507" pitchFamily="18" charset="2"/>
              </a:rPr>
              <a:t>=</a:t>
            </a:r>
            <a:r>
              <a:rPr lang="en-US" dirty="0"/>
              <a:t>Chance of type II </a:t>
            </a:r>
            <a:r>
              <a:rPr lang="en-US" dirty="0" smtClean="0"/>
              <a:t>error (cont.)</a:t>
            </a:r>
            <a:endParaRPr lang="en-US" dirty="0"/>
          </a:p>
        </p:txBody>
      </p:sp>
      <p:sp>
        <p:nvSpPr>
          <p:cNvPr id="3" name="Content Placeholder 2"/>
          <p:cNvSpPr>
            <a:spLocks noGrp="1"/>
          </p:cNvSpPr>
          <p:nvPr>
            <p:ph idx="1"/>
          </p:nvPr>
        </p:nvSpPr>
        <p:spPr>
          <a:xfrm>
            <a:off x="838200" y="1070881"/>
            <a:ext cx="10076543" cy="5591175"/>
          </a:xfrm>
        </p:spPr>
        <p:txBody>
          <a:bodyPr/>
          <a:lstStyle/>
          <a:p>
            <a:pPr marL="0" indent="0">
              <a:buNone/>
            </a:pPr>
            <a:r>
              <a:rPr lang="en-US" dirty="0"/>
              <a:t>S</a:t>
            </a:r>
            <a:r>
              <a:rPr lang="en-US" dirty="0" smtClean="0"/>
              <a:t>ituation </a:t>
            </a:r>
            <a:r>
              <a:rPr lang="en-US" dirty="0"/>
              <a:t>where </a:t>
            </a:r>
            <a:r>
              <a:rPr lang="en-US" dirty="0" smtClean="0"/>
              <a:t>hypothesized mean and actual mean are far apart:</a:t>
            </a:r>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r>
              <a:rPr lang="en-US" dirty="0" smtClean="0"/>
              <a:t>In contrast to last slide </a:t>
            </a:r>
            <a:r>
              <a:rPr lang="en-US" dirty="0" smtClean="0"/>
              <a:t>where </a:t>
            </a:r>
            <a:r>
              <a:rPr lang="en-US" dirty="0" smtClean="0">
                <a:sym typeface="Symbol" panose="05050102010706020507" pitchFamily="18" charset="2"/>
              </a:rPr>
              <a:t> </a:t>
            </a:r>
            <a:r>
              <a:rPr lang="en-US" dirty="0" smtClean="0">
                <a:sym typeface="Symbol" panose="05050102010706020507" pitchFamily="18" charset="2"/>
              </a:rPr>
              <a:t>was </a:t>
            </a:r>
            <a:r>
              <a:rPr lang="en-US" dirty="0" smtClean="0">
                <a:sym typeface="Symbol" panose="05050102010706020507" pitchFamily="18" charset="2"/>
              </a:rPr>
              <a:t>high (so power </a:t>
            </a:r>
            <a:r>
              <a:rPr lang="en-US" dirty="0" smtClean="0">
                <a:sym typeface="Symbol" panose="05050102010706020507" pitchFamily="18" charset="2"/>
              </a:rPr>
              <a:t>is </a:t>
            </a:r>
            <a:r>
              <a:rPr lang="en-US" dirty="0" smtClean="0">
                <a:sym typeface="Symbol" panose="05050102010706020507" pitchFamily="18" charset="2"/>
              </a:rPr>
              <a:t>low), here </a:t>
            </a:r>
            <a:r>
              <a:rPr lang="en-US" dirty="0" smtClean="0">
                <a:sym typeface="Symbol" panose="05050102010706020507" pitchFamily="18" charset="2"/>
              </a:rPr>
              <a:t>we have that </a:t>
            </a:r>
            <a:r>
              <a:rPr lang="en-US" dirty="0" smtClean="0">
                <a:sym typeface="Symbol" panose="05050102010706020507" pitchFamily="18" charset="2"/>
              </a:rPr>
              <a:t> </a:t>
            </a:r>
            <a:r>
              <a:rPr lang="en-US" dirty="0" smtClean="0">
                <a:sym typeface="Symbol" panose="05050102010706020507" pitchFamily="18" charset="2"/>
              </a:rPr>
              <a:t>is low </a:t>
            </a:r>
            <a:r>
              <a:rPr lang="en-US" dirty="0" smtClean="0">
                <a:sym typeface="Symbol" panose="05050102010706020507" pitchFamily="18" charset="2"/>
              </a:rPr>
              <a:t>(so power </a:t>
            </a:r>
            <a:r>
              <a:rPr lang="en-US" dirty="0" smtClean="0">
                <a:sym typeface="Symbol" panose="05050102010706020507" pitchFamily="18" charset="2"/>
              </a:rPr>
              <a:t>= </a:t>
            </a:r>
            <a:r>
              <a:rPr lang="en-US" dirty="0" smtClean="0"/>
              <a:t>1</a:t>
            </a:r>
            <a:r>
              <a:rPr lang="en-US" dirty="0"/>
              <a:t>−</a:t>
            </a:r>
            <a:r>
              <a:rPr lang="en-US" dirty="0">
                <a:sym typeface="Symbol" panose="05050102010706020507" pitchFamily="18" charset="2"/>
              </a:rPr>
              <a:t> </a:t>
            </a:r>
            <a:r>
              <a:rPr lang="en-US" dirty="0" smtClean="0">
                <a:sym typeface="Symbol" panose="05050102010706020507" pitchFamily="18" charset="2"/>
              </a:rPr>
              <a:t>is </a:t>
            </a:r>
            <a:r>
              <a:rPr lang="en-US" dirty="0" smtClean="0">
                <a:sym typeface="Symbol" panose="05050102010706020507" pitchFamily="18" charset="2"/>
              </a:rPr>
              <a:t>high).</a:t>
            </a:r>
            <a:endParaRPr lang="en-US" dirty="0" smtClean="0"/>
          </a:p>
          <a:p>
            <a:pPr marL="0" indent="0">
              <a:buNone/>
            </a:pPr>
            <a:endParaRPr lang="en-US" dirty="0"/>
          </a:p>
          <a:p>
            <a:endParaRPr lang="en-US" dirty="0"/>
          </a:p>
        </p:txBody>
      </p:sp>
      <p:pic>
        <p:nvPicPr>
          <p:cNvPr id="4" name="Picture 3"/>
          <p:cNvPicPr>
            <a:picLocks noChangeAspect="1"/>
          </p:cNvPicPr>
          <p:nvPr/>
        </p:nvPicPr>
        <p:blipFill>
          <a:blip r:embed="rId2"/>
          <a:stretch>
            <a:fillRect/>
          </a:stretch>
        </p:blipFill>
        <p:spPr>
          <a:xfrm>
            <a:off x="1602905" y="1446537"/>
            <a:ext cx="8434648" cy="4204735"/>
          </a:xfrm>
          <a:prstGeom prst="rect">
            <a:avLst/>
          </a:prstGeom>
        </p:spPr>
      </p:pic>
    </p:spTree>
    <p:extLst>
      <p:ext uri="{BB962C8B-B14F-4D97-AF65-F5344CB8AC3E}">
        <p14:creationId xmlns:p14="http://schemas.microsoft.com/office/powerpoint/2010/main" val="39046608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dirty="0" smtClean="0"/>
              <a:t>Exercise 6.2.2</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78971" y="1157966"/>
                <a:ext cx="11074399" cy="5307001"/>
              </a:xfrm>
            </p:spPr>
            <p:txBody>
              <a:bodyPr>
                <a:normAutofit fontScale="92500" lnSpcReduction="10000"/>
              </a:bodyPr>
              <a:lstStyle/>
              <a:p>
                <a:pPr marL="0" indent="0">
                  <a:buNone/>
                </a:pPr>
                <a:r>
                  <a:rPr lang="en-US" dirty="0" smtClean="0"/>
                  <a:t>An herbalist suspects his extracts affect </a:t>
                </a:r>
                <a:r>
                  <a:rPr lang="en-US" dirty="0" smtClean="0"/>
                  <a:t>IQ </a:t>
                </a:r>
                <a:r>
                  <a:rPr lang="en-US" dirty="0"/>
                  <a:t>scores of students </a:t>
                </a:r>
                <a:r>
                  <a:rPr lang="en-US" dirty="0" smtClean="0"/>
                  <a:t>with ADD.  22 </a:t>
                </a:r>
                <a:r>
                  <a:rPr lang="en-US" dirty="0"/>
                  <a:t>children </a:t>
                </a:r>
                <a:r>
                  <a:rPr lang="en-US" dirty="0" smtClean="0"/>
                  <a:t>take doses for two months</a:t>
                </a:r>
                <a:r>
                  <a:rPr lang="en-US" dirty="0"/>
                  <a:t>. C</a:t>
                </a:r>
                <a:r>
                  <a:rPr lang="en-US" dirty="0" smtClean="0"/>
                  <a:t>hildren </a:t>
                </a:r>
                <a:r>
                  <a:rPr lang="en-US" dirty="0"/>
                  <a:t>with </a:t>
                </a:r>
                <a:r>
                  <a:rPr lang="en-US" dirty="0" smtClean="0"/>
                  <a:t>ADD typically score </a:t>
                </a:r>
                <a:r>
                  <a:rPr lang="en-US" dirty="0"/>
                  <a:t>an average of 95 on the IQ test with a standard </a:t>
                </a:r>
                <a:r>
                  <a:rPr lang="en-US" dirty="0" smtClean="0"/>
                  <a:t>deviation of </a:t>
                </a:r>
                <a:r>
                  <a:rPr lang="en-US" dirty="0"/>
                  <a:t>15</a:t>
                </a:r>
                <a:r>
                  <a:rPr lang="en-US" dirty="0" smtClean="0"/>
                  <a:t>. </a:t>
                </a:r>
                <a:r>
                  <a:rPr lang="en-US" dirty="0"/>
                  <a:t>Let H</a:t>
                </a:r>
                <a:r>
                  <a:rPr lang="en-US" baseline="-25000" dirty="0"/>
                  <a:t>0</a:t>
                </a:r>
                <a:r>
                  <a:rPr lang="en-US" dirty="0" smtClean="0"/>
                  <a:t> be the assumption that the extracts have no affect on the scores. If </a:t>
                </a:r>
                <a:r>
                  <a:rPr lang="en-US" dirty="0" smtClean="0"/>
                  <a:t>α=0.06, what </a:t>
                </a:r>
                <a:r>
                  <a:rPr lang="en-US" dirty="0"/>
                  <a:t>values of </a:t>
                </a:r>
                <a14:m>
                  <m:oMath xmlns:m="http://schemas.openxmlformats.org/officeDocument/2006/math">
                    <m:acc>
                      <m:accPr>
                        <m:chr m:val="̅"/>
                        <m:ctrlPr>
                          <a:rPr lang="en-US" i="1" smtClean="0">
                            <a:latin typeface="Cambria Math" panose="02040503050406030204" pitchFamily="18" charset="0"/>
                          </a:rPr>
                        </m:ctrlPr>
                      </m:accPr>
                      <m:e>
                        <m:r>
                          <a:rPr lang="en-US" b="0" i="1" smtClean="0">
                            <a:latin typeface="Cambria Math" panose="02040503050406030204" pitchFamily="18" charset="0"/>
                          </a:rPr>
                          <m:t>𝑌</m:t>
                        </m:r>
                      </m:e>
                    </m:acc>
                    <m:r>
                      <a:rPr lang="en-US" b="0" i="1" smtClean="0">
                        <a:latin typeface="Cambria Math" panose="02040503050406030204" pitchFamily="18" charset="0"/>
                      </a:rPr>
                      <m:t> </m:t>
                    </m:r>
                  </m:oMath>
                </a14:m>
                <a:r>
                  <a:rPr lang="en-US" dirty="0" smtClean="0"/>
                  <a:t>would </a:t>
                </a:r>
                <a:r>
                  <a:rPr lang="en-US" dirty="0"/>
                  <a:t>cause H</a:t>
                </a:r>
                <a:r>
                  <a:rPr lang="en-US" baseline="-25000" dirty="0"/>
                  <a:t>0</a:t>
                </a:r>
                <a:r>
                  <a:rPr lang="en-US" dirty="0"/>
                  <a:t> to </a:t>
                </a:r>
                <a:r>
                  <a:rPr lang="en-US" dirty="0" smtClean="0"/>
                  <a:t>be rejected</a:t>
                </a:r>
                <a:r>
                  <a:rPr lang="en-US" dirty="0"/>
                  <a:t>? Assume </a:t>
                </a:r>
                <a:r>
                  <a:rPr lang="en-US" dirty="0" smtClean="0"/>
                  <a:t>H</a:t>
                </a:r>
                <a:r>
                  <a:rPr lang="en-US" baseline="-25000" dirty="0" smtClean="0"/>
                  <a:t>1</a:t>
                </a:r>
                <a:r>
                  <a:rPr lang="en-US" dirty="0" smtClean="0"/>
                  <a:t> </a:t>
                </a:r>
                <a:r>
                  <a:rPr lang="en-US" dirty="0"/>
                  <a:t>is </a:t>
                </a:r>
                <a:r>
                  <a:rPr lang="en-US" dirty="0" smtClean="0"/>
                  <a:t>2-sided</a:t>
                </a:r>
                <a:r>
                  <a:rPr lang="en-US" dirty="0" smtClean="0"/>
                  <a:t>.</a:t>
                </a:r>
              </a:p>
              <a:p>
                <a:pPr marL="0" indent="0">
                  <a:buNone/>
                </a:pPr>
                <a:r>
                  <a:rPr lang="en-US" dirty="0"/>
                  <a:t>Standard error</a:t>
                </a:r>
                <a:r>
                  <a:rPr lang="en-US" dirty="0" smtClean="0"/>
                  <a:t>:</a:t>
                </a:r>
              </a:p>
              <a:p>
                <a:pPr marL="0" indent="0">
                  <a:buNone/>
                </a:pPr>
                <a:r>
                  <a:rPr lang="en-US" dirty="0" smtClean="0"/>
                  <a:t> </a:t>
                </a:r>
                <a14:m>
                  <m:oMath xmlns:m="http://schemas.openxmlformats.org/officeDocument/2006/math">
                    <m:sSub>
                      <m:sSubPr>
                        <m:ctrlPr>
                          <a:rPr lang="en-US" i="1">
                            <a:latin typeface="Cambria Math" panose="02040503050406030204" pitchFamily="18" charset="0"/>
                            <a:sym typeface="Symbol" panose="05050102010706020507" pitchFamily="18" charset="2"/>
                          </a:rPr>
                        </m:ctrlPr>
                      </m:sSubPr>
                      <m:e>
                        <m:r>
                          <m:rPr>
                            <m:nor/>
                          </m:rPr>
                          <a:rPr lang="en-US" dirty="0">
                            <a:sym typeface="Symbol" panose="05050102010706020507" pitchFamily="18" charset="2"/>
                          </a:rPr>
                          <m:t></m:t>
                        </m:r>
                      </m:e>
                      <m:sub>
                        <m:acc>
                          <m:accPr>
                            <m:chr m:val="̅"/>
                            <m:ctrlPr>
                              <a:rPr lang="en-US" i="1">
                                <a:latin typeface="Cambria Math" panose="02040503050406030204" pitchFamily="18" charset="0"/>
                                <a:sym typeface="Symbol" panose="05050102010706020507" pitchFamily="18" charset="2"/>
                              </a:rPr>
                            </m:ctrlPr>
                          </m:accPr>
                          <m:e>
                            <m:r>
                              <a:rPr lang="en-US" i="1">
                                <a:latin typeface="Cambria Math" panose="02040503050406030204" pitchFamily="18" charset="0"/>
                                <a:sym typeface="Symbol" panose="05050102010706020507" pitchFamily="18" charset="2"/>
                              </a:rPr>
                              <m:t>𝑋</m:t>
                            </m:r>
                          </m:e>
                        </m:acc>
                      </m:sub>
                    </m:sSub>
                    <m:r>
                      <a:rPr lang="en-US" i="1">
                        <a:latin typeface="Cambria Math" panose="02040503050406030204" pitchFamily="18" charset="0"/>
                        <a:sym typeface="Symbol" panose="05050102010706020507" pitchFamily="18" charset="2"/>
                      </a:rPr>
                      <m:t>=</m:t>
                    </m:r>
                    <m:f>
                      <m:fPr>
                        <m:ctrlPr>
                          <a:rPr lang="en-US" i="1">
                            <a:latin typeface="Cambria Math" panose="02040503050406030204" pitchFamily="18" charset="0"/>
                            <a:sym typeface="Symbol" panose="05050102010706020507" pitchFamily="18" charset="2"/>
                          </a:rPr>
                        </m:ctrlPr>
                      </m:fPr>
                      <m:num>
                        <m:r>
                          <m:rPr>
                            <m:nor/>
                          </m:rPr>
                          <a:rPr lang="en-US" dirty="0">
                            <a:sym typeface="Symbol" panose="05050102010706020507" pitchFamily="18" charset="2"/>
                          </a:rPr>
                          <m:t></m:t>
                        </m:r>
                      </m:num>
                      <m:den>
                        <m:rad>
                          <m:radPr>
                            <m:degHide m:val="on"/>
                            <m:ctrlPr>
                              <a:rPr lang="en-US" i="1">
                                <a:latin typeface="Cambria Math" panose="02040503050406030204" pitchFamily="18" charset="0"/>
                                <a:sym typeface="Symbol" panose="05050102010706020507" pitchFamily="18" charset="2"/>
                              </a:rPr>
                            </m:ctrlPr>
                          </m:radPr>
                          <m:deg/>
                          <m:e>
                            <m:r>
                              <a:rPr lang="en-US" i="1">
                                <a:latin typeface="Cambria Math" panose="02040503050406030204" pitchFamily="18" charset="0"/>
                                <a:sym typeface="Symbol" panose="05050102010706020507" pitchFamily="18" charset="2"/>
                              </a:rPr>
                              <m:t>𝑛</m:t>
                            </m:r>
                          </m:e>
                        </m:rad>
                      </m:den>
                    </m:f>
                    <m:r>
                      <a:rPr lang="en-US">
                        <a:latin typeface="Cambria Math" panose="02040503050406030204" pitchFamily="18" charset="0"/>
                        <a:sym typeface="Symbol" panose="05050102010706020507" pitchFamily="18" charset="2"/>
                      </a:rPr>
                      <m:t>=</m:t>
                    </m:r>
                    <m:f>
                      <m:fPr>
                        <m:ctrlPr>
                          <a:rPr lang="en-US" i="1">
                            <a:latin typeface="Cambria Math" panose="02040503050406030204" pitchFamily="18" charset="0"/>
                            <a:sym typeface="Symbol" panose="05050102010706020507" pitchFamily="18" charset="2"/>
                          </a:rPr>
                        </m:ctrlPr>
                      </m:fPr>
                      <m:num>
                        <m:r>
                          <m:rPr>
                            <m:nor/>
                          </m:rPr>
                          <a:rPr lang="en-US" b="0" i="0" dirty="0" smtClean="0">
                            <a:sym typeface="Symbol" panose="05050102010706020507" pitchFamily="18" charset="2"/>
                          </a:rPr>
                          <m:t>15</m:t>
                        </m:r>
                      </m:num>
                      <m:den>
                        <m:rad>
                          <m:radPr>
                            <m:degHide m:val="on"/>
                            <m:ctrlPr>
                              <a:rPr lang="en-US" i="1">
                                <a:latin typeface="Cambria Math" panose="02040503050406030204" pitchFamily="18" charset="0"/>
                                <a:sym typeface="Symbol" panose="05050102010706020507" pitchFamily="18" charset="2"/>
                              </a:rPr>
                            </m:ctrlPr>
                          </m:radPr>
                          <m:deg/>
                          <m:e>
                            <m:r>
                              <a:rPr lang="en-US" b="0" i="1" smtClean="0">
                                <a:latin typeface="Cambria Math" panose="02040503050406030204" pitchFamily="18" charset="0"/>
                                <a:sym typeface="Symbol" panose="05050102010706020507" pitchFamily="18" charset="2"/>
                              </a:rPr>
                              <m:t>22</m:t>
                            </m:r>
                          </m:e>
                        </m:rad>
                      </m:den>
                    </m:f>
                    <m:r>
                      <a:rPr lang="en-US" i="1">
                        <a:latin typeface="Cambria Math" panose="02040503050406030204" pitchFamily="18" charset="0"/>
                        <a:sym typeface="Symbol" panose="05050102010706020507" pitchFamily="18" charset="2"/>
                      </a:rPr>
                      <m:t>=</m:t>
                    </m:r>
                    <m:r>
                      <a:rPr lang="en-US" b="0" i="0" dirty="0" smtClean="0">
                        <a:latin typeface="Cambria Math" panose="02040503050406030204" pitchFamily="18" charset="0"/>
                        <a:sym typeface="Symbol" panose="05050102010706020507" pitchFamily="18" charset="2"/>
                      </a:rPr>
                      <m:t>3.2</m:t>
                    </m:r>
                  </m:oMath>
                </a14:m>
                <a:endParaRPr lang="en-US" b="0" dirty="0" smtClean="0">
                  <a:sym typeface="Symbol" panose="05050102010706020507" pitchFamily="18" charset="2"/>
                </a:endParaRPr>
              </a:p>
              <a:p>
                <a:pPr marL="0" indent="0">
                  <a:buNone/>
                </a:pPr>
                <a:r>
                  <a:rPr lang="en-US" dirty="0" smtClean="0"/>
                  <a:t>z</a:t>
                </a:r>
                <a:r>
                  <a:rPr lang="en-US" baseline="-25000" dirty="0" smtClean="0"/>
                  <a:t>.03</a:t>
                </a:r>
                <a:r>
                  <a:rPr lang="en-US" dirty="0" smtClean="0"/>
                  <a:t>=1.88, so CVs:</a:t>
                </a:r>
              </a:p>
              <a:p>
                <a:pPr marL="0" indent="0">
                  <a:buNone/>
                </a:pPr>
                <a:r>
                  <a:rPr lang="en-US" dirty="0">
                    <a:sym typeface="Symbol" panose="05050102010706020507" pitchFamily="18" charset="2"/>
                  </a:rPr>
                  <a:t> </a:t>
                </a:r>
                <a14:m>
                  <m:oMath xmlns:m="http://schemas.openxmlformats.org/officeDocument/2006/math">
                    <m:sSub>
                      <m:sSubPr>
                        <m:ctrlPr>
                          <a:rPr lang="en-US" i="1">
                            <a:latin typeface="Cambria Math" panose="02040503050406030204" pitchFamily="18" charset="0"/>
                            <a:sym typeface="Symbol" panose="05050102010706020507" pitchFamily="18" charset="2"/>
                          </a:rPr>
                        </m:ctrlPr>
                      </m:sSubPr>
                      <m:e>
                        <m:r>
                          <m:rPr>
                            <m:nor/>
                          </m:rPr>
                          <a:rPr lang="en-US">
                            <a:latin typeface="Cambria Math" panose="02040503050406030204" pitchFamily="18" charset="0"/>
                            <a:sym typeface="Symbol" panose="05050102010706020507" pitchFamily="18" charset="2"/>
                          </a:rPr>
                          <m:t> </m:t>
                        </m:r>
                        <m:r>
                          <a:rPr lang="en-US" i="1">
                            <a:latin typeface="Cambria Math" panose="02040503050406030204" pitchFamily="18" charset="0"/>
                            <a:sym typeface="Symbol" panose="05050102010706020507" pitchFamily="18" charset="2"/>
                          </a:rPr>
                          <m:t></m:t>
                        </m:r>
                        <m:r>
                          <m:rPr>
                            <m:nor/>
                          </m:rPr>
                          <a:rPr lang="en-US" dirty="0">
                            <a:sym typeface="Symbol" panose="05050102010706020507" pitchFamily="18" charset="2"/>
                          </a:rPr>
                          <m:t></m:t>
                        </m:r>
                      </m:e>
                      <m:sub>
                        <m:acc>
                          <m:accPr>
                            <m:chr m:val="̅"/>
                            <m:ctrlPr>
                              <a:rPr lang="en-US" i="1">
                                <a:latin typeface="Cambria Math" panose="02040503050406030204" pitchFamily="18" charset="0"/>
                                <a:sym typeface="Symbol" panose="05050102010706020507" pitchFamily="18" charset="2"/>
                              </a:rPr>
                            </m:ctrlPr>
                          </m:accPr>
                          <m:e>
                            <m:r>
                              <a:rPr lang="en-US" i="1">
                                <a:latin typeface="Cambria Math" panose="02040503050406030204" pitchFamily="18" charset="0"/>
                                <a:sym typeface="Symbol" panose="05050102010706020507" pitchFamily="18" charset="2"/>
                              </a:rPr>
                              <m:t>𝑋</m:t>
                            </m:r>
                          </m:e>
                        </m:acc>
                      </m:sub>
                    </m:sSub>
                    <m:r>
                      <a:rPr lang="en-US" i="1">
                        <a:latin typeface="Cambria Math" panose="02040503050406030204" pitchFamily="18" charset="0"/>
                        <a:sym typeface="Symbol" panose="05050102010706020507" pitchFamily="18" charset="2"/>
                      </a:rPr>
                      <m:t>∗</m:t>
                    </m:r>
                    <m:sSub>
                      <m:sSubPr>
                        <m:ctrlPr>
                          <a:rPr lang="en-US" i="1">
                            <a:latin typeface="Cambria Math" panose="02040503050406030204" pitchFamily="18" charset="0"/>
                            <a:sym typeface="Symbol" panose="05050102010706020507" pitchFamily="18" charset="2"/>
                          </a:rPr>
                        </m:ctrlPr>
                      </m:sSubPr>
                      <m:e>
                        <m:r>
                          <a:rPr lang="en-US" i="1">
                            <a:latin typeface="Cambria Math" panose="02040503050406030204" pitchFamily="18" charset="0"/>
                            <a:sym typeface="Symbol" panose="05050102010706020507" pitchFamily="18" charset="2"/>
                          </a:rPr>
                          <m:t>𝑧</m:t>
                        </m:r>
                      </m:e>
                      <m:sub>
                        <m:r>
                          <a:rPr lang="en-US" i="1">
                            <a:latin typeface="Cambria Math" panose="02040503050406030204" pitchFamily="18" charset="0"/>
                            <a:sym typeface="Symbol" panose="05050102010706020507" pitchFamily="18" charset="2"/>
                          </a:rPr>
                          <m:t>.0</m:t>
                        </m:r>
                        <m:r>
                          <a:rPr lang="en-US" b="0" i="1" smtClean="0">
                            <a:latin typeface="Cambria Math" panose="02040503050406030204" pitchFamily="18" charset="0"/>
                            <a:sym typeface="Symbol" panose="05050102010706020507" pitchFamily="18" charset="2"/>
                          </a:rPr>
                          <m:t>3</m:t>
                        </m:r>
                      </m:sub>
                    </m:sSub>
                    <m:r>
                      <a:rPr lang="en-US" i="1">
                        <a:latin typeface="Cambria Math" panose="02040503050406030204" pitchFamily="18" charset="0"/>
                        <a:sym typeface="Symbol" panose="05050102010706020507" pitchFamily="18" charset="2"/>
                      </a:rPr>
                      <m:t>+µ</m:t>
                    </m:r>
                  </m:oMath>
                </a14:m>
                <a:endParaRPr lang="en-US" i="1" dirty="0" smtClean="0">
                  <a:latin typeface="Cambria Math" panose="02040503050406030204" pitchFamily="18" charset="0"/>
                  <a:sym typeface="Symbol" panose="05050102010706020507" pitchFamily="18" charset="2"/>
                </a:endParaRPr>
              </a:p>
              <a:p>
                <a:pPr marL="0" indent="0">
                  <a:buNone/>
                </a:pPr>
                <a:r>
                  <a:rPr lang="en-US" dirty="0" smtClean="0">
                    <a:sym typeface="Symbol" panose="05050102010706020507" pitchFamily="18" charset="2"/>
                  </a:rPr>
                  <a:t> </a:t>
                </a:r>
                <a14:m>
                  <m:oMath xmlns:m="http://schemas.openxmlformats.org/officeDocument/2006/math">
                    <m:r>
                      <a:rPr lang="en-US" b="0" i="0" smtClean="0">
                        <a:latin typeface="Cambria Math" panose="02040503050406030204" pitchFamily="18" charset="0"/>
                        <a:sym typeface="Symbol" panose="05050102010706020507" pitchFamily="18" charset="2"/>
                      </a:rPr>
                      <m:t> </m:t>
                    </m:r>
                    <m:r>
                      <a:rPr lang="en-US" i="1">
                        <a:latin typeface="Cambria Math" panose="02040503050406030204" pitchFamily="18" charset="0"/>
                        <a:sym typeface="Symbol" panose="05050102010706020507" pitchFamily="18" charset="2"/>
                      </a:rPr>
                      <m:t>=</m:t>
                    </m:r>
                    <m:r>
                      <a:rPr lang="en-US" i="1">
                        <a:latin typeface="Cambria Math" panose="02040503050406030204" pitchFamily="18" charset="0"/>
                        <a:sym typeface="Symbol" panose="05050102010706020507" pitchFamily="18" charset="2"/>
                      </a:rPr>
                      <m:t></m:t>
                    </m:r>
                    <m:r>
                      <a:rPr lang="en-US" b="0" i="1" dirty="0" smtClean="0">
                        <a:latin typeface="Cambria Math" panose="02040503050406030204" pitchFamily="18" charset="0"/>
                        <a:sym typeface="Symbol" panose="05050102010706020507" pitchFamily="18" charset="2"/>
                      </a:rPr>
                      <m:t>3.20</m:t>
                    </m:r>
                    <m:r>
                      <a:rPr lang="en-US" dirty="0">
                        <a:latin typeface="Cambria Math" panose="02040503050406030204" pitchFamily="18" charset="0"/>
                        <a:sym typeface="Symbol" panose="05050102010706020507" pitchFamily="18" charset="2"/>
                      </a:rPr>
                      <m:t>∗1.</m:t>
                    </m:r>
                    <m:r>
                      <a:rPr lang="en-US" b="0" i="0" dirty="0" smtClean="0">
                        <a:latin typeface="Cambria Math" panose="02040503050406030204" pitchFamily="18" charset="0"/>
                        <a:sym typeface="Symbol" panose="05050102010706020507" pitchFamily="18" charset="2"/>
                      </a:rPr>
                      <m:t>88</m:t>
                    </m:r>
                    <m:r>
                      <a:rPr lang="en-US">
                        <a:latin typeface="Cambria Math" panose="02040503050406030204" pitchFamily="18" charset="0"/>
                        <a:sym typeface="Symbol" panose="05050102010706020507" pitchFamily="18" charset="2"/>
                      </a:rPr>
                      <m:t>+</m:t>
                    </m:r>
                    <m:r>
                      <a:rPr lang="en-US" b="0" i="0" smtClean="0">
                        <a:latin typeface="Cambria Math" panose="02040503050406030204" pitchFamily="18" charset="0"/>
                        <a:sym typeface="Symbol" panose="05050102010706020507" pitchFamily="18" charset="2"/>
                      </a:rPr>
                      <m:t>95</m:t>
                    </m:r>
                  </m:oMath>
                </a14:m>
                <a:endParaRPr lang="en-US" b="0" i="0" dirty="0" smtClean="0">
                  <a:latin typeface="Cambria Math" panose="02040503050406030204" pitchFamily="18" charset="0"/>
                  <a:sym typeface="Symbol" panose="05050102010706020507" pitchFamily="18" charset="2"/>
                </a:endParaRPr>
              </a:p>
              <a:p>
                <a:pPr marL="0" indent="0">
                  <a:buNone/>
                </a:pPr>
                <a:r>
                  <a:rPr lang="en-US" dirty="0" smtClean="0">
                    <a:sym typeface="Symbol" panose="05050102010706020507" pitchFamily="18" charset="2"/>
                  </a:rPr>
                  <a:t> </a:t>
                </a:r>
                <a14:m>
                  <m:oMath xmlns:m="http://schemas.openxmlformats.org/officeDocument/2006/math">
                    <m:r>
                      <a:rPr lang="en-US" b="0" i="0" smtClean="0">
                        <a:latin typeface="Cambria Math" panose="02040503050406030204" pitchFamily="18" charset="0"/>
                        <a:sym typeface="Symbol" panose="05050102010706020507" pitchFamily="18" charset="2"/>
                      </a:rPr>
                      <m:t> </m:t>
                    </m:r>
                    <m:r>
                      <a:rPr lang="en-US" i="1">
                        <a:latin typeface="Cambria Math" panose="02040503050406030204" pitchFamily="18" charset="0"/>
                        <a:sym typeface="Symbol" panose="05050102010706020507" pitchFamily="18" charset="2"/>
                      </a:rPr>
                      <m:t>=</m:t>
                    </m:r>
                    <m:r>
                      <a:rPr lang="en-US" i="1">
                        <a:latin typeface="Cambria Math" panose="02040503050406030204" pitchFamily="18" charset="0"/>
                        <a:sym typeface="Symbol" panose="05050102010706020507" pitchFamily="18" charset="2"/>
                      </a:rPr>
                      <m:t>{</m:t>
                    </m:r>
                    <m:r>
                      <a:rPr lang="en-US" b="0" i="1" smtClean="0">
                        <a:latin typeface="Cambria Math" panose="02040503050406030204" pitchFamily="18" charset="0"/>
                        <a:sym typeface="Symbol" panose="05050102010706020507" pitchFamily="18" charset="2"/>
                      </a:rPr>
                      <m:t>89</m:t>
                    </m:r>
                    <m:r>
                      <a:rPr lang="en-US" i="1">
                        <a:latin typeface="Cambria Math" panose="02040503050406030204" pitchFamily="18" charset="0"/>
                        <a:sym typeface="Symbol" panose="05050102010706020507" pitchFamily="18" charset="2"/>
                      </a:rPr>
                      <m:t>, </m:t>
                    </m:r>
                    <m:r>
                      <a:rPr lang="en-US" b="0" i="1" smtClean="0">
                        <a:latin typeface="Cambria Math" panose="02040503050406030204" pitchFamily="18" charset="0"/>
                        <a:sym typeface="Symbol" panose="05050102010706020507" pitchFamily="18" charset="2"/>
                      </a:rPr>
                      <m:t>101</m:t>
                    </m:r>
                    <m:r>
                      <a:rPr lang="en-US" i="1">
                        <a:latin typeface="Cambria Math" panose="02040503050406030204" pitchFamily="18" charset="0"/>
                        <a:sym typeface="Symbol" panose="05050102010706020507" pitchFamily="18" charset="2"/>
                      </a:rPr>
                      <m:t>}</m:t>
                    </m:r>
                  </m:oMath>
                </a14:m>
                <a:endParaRPr lang="en-US" dirty="0">
                  <a:latin typeface="Cambria Math" panose="02040503050406030204" pitchFamily="18" charset="0"/>
                  <a:sym typeface="Symbol" panose="05050102010706020507" pitchFamily="18" charset="2"/>
                </a:endParaRPr>
              </a:p>
              <a:p>
                <a:pPr marL="0" indent="0">
                  <a:buNone/>
                </a:pPr>
                <a:r>
                  <a:rPr lang="en-US" dirty="0"/>
                  <a:t>R</a:t>
                </a:r>
                <a:r>
                  <a:rPr lang="en-US" dirty="0" smtClean="0"/>
                  <a:t>eject if </a:t>
                </a:r>
                <a14:m>
                  <m:oMath xmlns:m="http://schemas.openxmlformats.org/officeDocument/2006/math">
                    <m:acc>
                      <m:accPr>
                        <m:chr m:val="̅"/>
                        <m:ctrlPr>
                          <a:rPr lang="en-US" i="1">
                            <a:latin typeface="Cambria Math" panose="02040503050406030204" pitchFamily="18" charset="0"/>
                          </a:rPr>
                        </m:ctrlPr>
                      </m:accPr>
                      <m:e>
                        <m:r>
                          <a:rPr lang="en-US" b="0" i="1" smtClean="0">
                            <a:latin typeface="Cambria Math" panose="02040503050406030204" pitchFamily="18" charset="0"/>
                          </a:rPr>
                          <m:t>𝑌</m:t>
                        </m:r>
                      </m:e>
                    </m:acc>
                    <m:r>
                      <a:rPr lang="en-US" b="0" i="0" smtClean="0">
                        <a:latin typeface="Cambria Math" panose="02040503050406030204" pitchFamily="18" charset="0"/>
                      </a:rPr>
                      <m:t> </m:t>
                    </m:r>
                  </m:oMath>
                </a14:m>
                <a:r>
                  <a:rPr lang="en-US" dirty="0" smtClean="0"/>
                  <a:t>&lt; 89 or &gt; 101</a:t>
                </a:r>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78971" y="1157966"/>
                <a:ext cx="11074399" cy="5307001"/>
              </a:xfrm>
              <a:blipFill rotWithShape="0">
                <a:blip r:embed="rId2"/>
                <a:stretch>
                  <a:fillRect l="-991" t="-2296" r="-1267"/>
                </a:stretch>
              </a:blipFill>
            </p:spPr>
            <p:txBody>
              <a:bodyPr/>
              <a:lstStyle/>
              <a:p>
                <a:r>
                  <a:rPr lang="en-US">
                    <a:noFill/>
                  </a:rPr>
                  <a:t> </a:t>
                </a:r>
              </a:p>
            </p:txBody>
          </p:sp>
        </mc:Fallback>
      </mc:AlternateContent>
      <p:sp>
        <p:nvSpPr>
          <p:cNvPr id="6" name="Rectangle 5"/>
          <p:cNvSpPr/>
          <p:nvPr/>
        </p:nvSpPr>
        <p:spPr>
          <a:xfrm>
            <a:off x="5323114" y="6185886"/>
            <a:ext cx="5739410" cy="369332"/>
          </a:xfrm>
          <a:prstGeom prst="rect">
            <a:avLst/>
          </a:prstGeom>
        </p:spPr>
        <p:txBody>
          <a:bodyPr wrap="square">
            <a:spAutoFit/>
          </a:bodyPr>
          <a:lstStyle/>
          <a:p>
            <a:r>
              <a:rPr lang="en-US" dirty="0" smtClean="0"/>
              <a:t>   </a:t>
            </a:r>
            <a:r>
              <a:rPr lang="en-US" dirty="0" smtClean="0"/>
              <a:t> 88.6</a:t>
            </a:r>
            <a:r>
              <a:rPr lang="en-US" dirty="0" smtClean="0"/>
              <a:t>	     </a:t>
            </a:r>
            <a:r>
              <a:rPr lang="en-US" dirty="0" smtClean="0"/>
              <a:t> 91.8             95              98.2           101.4</a:t>
            </a:r>
          </a:p>
        </p:txBody>
      </p:sp>
      <p:pic>
        <p:nvPicPr>
          <p:cNvPr id="7" name="Picture 6"/>
          <p:cNvPicPr>
            <a:picLocks noChangeAspect="1"/>
          </p:cNvPicPr>
          <p:nvPr/>
        </p:nvPicPr>
        <p:blipFill rotWithShape="1">
          <a:blip r:embed="rId3"/>
          <a:srcRect l="3023" t="27433" r="9658" b="13180"/>
          <a:stretch/>
        </p:blipFill>
        <p:spPr>
          <a:xfrm>
            <a:off x="4163786" y="2890156"/>
            <a:ext cx="7389584" cy="3295730"/>
          </a:xfrm>
          <a:prstGeom prst="rect">
            <a:avLst/>
          </a:prstGeom>
        </p:spPr>
      </p:pic>
    </p:spTree>
    <p:extLst>
      <p:ext uri="{BB962C8B-B14F-4D97-AF65-F5344CB8AC3E}">
        <p14:creationId xmlns:p14="http://schemas.microsoft.com/office/powerpoint/2010/main" val="36619005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0"/>
            <a:ext cx="10918371" cy="1325563"/>
          </a:xfrm>
        </p:spPr>
        <p:txBody>
          <a:bodyPr/>
          <a:lstStyle/>
          <a:p>
            <a:r>
              <a:rPr lang="en-US" dirty="0" smtClean="0"/>
              <a:t> Hypothesis Testing: </a:t>
            </a:r>
            <a:r>
              <a:rPr lang="en-US" dirty="0" smtClean="0"/>
              <a:t>rejection region </a:t>
            </a:r>
            <a:r>
              <a:rPr lang="en-US" dirty="0" smtClean="0"/>
              <a:t>approach</a:t>
            </a:r>
            <a:endParaRPr lang="en-US" dirty="0"/>
          </a:p>
        </p:txBody>
      </p:sp>
      <p:sp>
        <p:nvSpPr>
          <p:cNvPr id="3" name="Content Placeholder 2"/>
          <p:cNvSpPr>
            <a:spLocks noGrp="1"/>
          </p:cNvSpPr>
          <p:nvPr>
            <p:ph idx="1"/>
          </p:nvPr>
        </p:nvSpPr>
        <p:spPr>
          <a:xfrm>
            <a:off x="630621" y="1325563"/>
            <a:ext cx="10957034" cy="4851400"/>
          </a:xfrm>
        </p:spPr>
        <p:txBody>
          <a:bodyPr>
            <a:normAutofit lnSpcReduction="10000"/>
          </a:bodyPr>
          <a:lstStyle/>
          <a:p>
            <a:pPr marL="514350" indent="-514350">
              <a:buFont typeface="+mj-lt"/>
              <a:buAutoNum type="arabicPeriod"/>
            </a:pPr>
            <a:r>
              <a:rPr lang="en-US" dirty="0"/>
              <a:t>Any function of the observed data whose numerical </a:t>
            </a:r>
            <a:r>
              <a:rPr lang="en-US" dirty="0" smtClean="0"/>
              <a:t>value dictates </a:t>
            </a:r>
            <a:r>
              <a:rPr lang="en-US" dirty="0"/>
              <a:t>whether </a:t>
            </a:r>
            <a:r>
              <a:rPr lang="en-US" i="1" dirty="0"/>
              <a:t>H</a:t>
            </a:r>
            <a:r>
              <a:rPr lang="en-US" baseline="-25000" dirty="0"/>
              <a:t>0</a:t>
            </a:r>
            <a:r>
              <a:rPr lang="en-US" dirty="0"/>
              <a:t> </a:t>
            </a:r>
            <a:r>
              <a:rPr lang="en-US" dirty="0" smtClean="0"/>
              <a:t>is </a:t>
            </a:r>
            <a:r>
              <a:rPr lang="en-US" dirty="0"/>
              <a:t>accepted or rejected is called a </a:t>
            </a:r>
            <a:r>
              <a:rPr lang="en-US" b="1" i="1" dirty="0"/>
              <a:t>test </a:t>
            </a:r>
            <a:r>
              <a:rPr lang="en-US" b="1" i="1" dirty="0" smtClean="0"/>
              <a:t>statistic </a:t>
            </a:r>
            <a:r>
              <a:rPr lang="en-US" b="1" dirty="0" smtClean="0"/>
              <a:t>(</a:t>
            </a:r>
            <a:r>
              <a:rPr lang="en-US" b="1" dirty="0" smtClean="0"/>
              <a:t>TS)</a:t>
            </a:r>
            <a:r>
              <a:rPr lang="en-US" dirty="0" smtClean="0"/>
              <a:t>. </a:t>
            </a:r>
            <a:endParaRPr lang="en-US" dirty="0" smtClean="0"/>
          </a:p>
          <a:p>
            <a:pPr marL="514350" indent="-514350">
              <a:buFont typeface="+mj-lt"/>
              <a:buAutoNum type="arabicPeriod"/>
            </a:pPr>
            <a:r>
              <a:rPr lang="en-US" dirty="0" smtClean="0"/>
              <a:t>The </a:t>
            </a:r>
            <a:r>
              <a:rPr lang="en-US" dirty="0"/>
              <a:t>set </a:t>
            </a:r>
            <a:r>
              <a:rPr lang="en-US" dirty="0" smtClean="0"/>
              <a:t>of values </a:t>
            </a:r>
            <a:r>
              <a:rPr lang="en-US" dirty="0"/>
              <a:t>for the test statistic that result in </a:t>
            </a:r>
            <a:r>
              <a:rPr lang="en-US" dirty="0" smtClean="0"/>
              <a:t>the rejection of </a:t>
            </a:r>
            <a:r>
              <a:rPr lang="en-US" i="1" dirty="0" smtClean="0"/>
              <a:t>H</a:t>
            </a:r>
            <a:r>
              <a:rPr lang="en-US" baseline="-25000" dirty="0" smtClean="0"/>
              <a:t>0 </a:t>
            </a:r>
            <a:r>
              <a:rPr lang="en-US" dirty="0" smtClean="0"/>
              <a:t>is called </a:t>
            </a:r>
            <a:r>
              <a:rPr lang="en-US" dirty="0"/>
              <a:t>the </a:t>
            </a:r>
            <a:r>
              <a:rPr lang="en-US" b="1" i="1" dirty="0" smtClean="0"/>
              <a:t>rejection region </a:t>
            </a:r>
            <a:r>
              <a:rPr lang="en-US" b="1" dirty="0" smtClean="0"/>
              <a:t>(RR)</a:t>
            </a:r>
            <a:r>
              <a:rPr lang="en-US" dirty="0" smtClean="0"/>
              <a:t>.</a:t>
            </a:r>
            <a:endParaRPr lang="en-US" dirty="0" smtClean="0"/>
          </a:p>
          <a:p>
            <a:pPr marL="514350" indent="-514350">
              <a:buFont typeface="+mj-lt"/>
              <a:buAutoNum type="arabicPeriod"/>
            </a:pPr>
            <a:r>
              <a:rPr lang="en-US" dirty="0" smtClean="0"/>
              <a:t>The </a:t>
            </a:r>
            <a:r>
              <a:rPr lang="en-US" dirty="0" smtClean="0"/>
              <a:t>point(s</a:t>
            </a:r>
            <a:r>
              <a:rPr lang="en-US" dirty="0" smtClean="0"/>
              <a:t>) </a:t>
            </a:r>
            <a:r>
              <a:rPr lang="en-US" dirty="0" smtClean="0"/>
              <a:t>that </a:t>
            </a:r>
            <a:r>
              <a:rPr lang="en-US" dirty="0" smtClean="0"/>
              <a:t>separate(s) </a:t>
            </a:r>
            <a:r>
              <a:rPr lang="en-US" dirty="0" smtClean="0"/>
              <a:t>RR from </a:t>
            </a:r>
            <a:r>
              <a:rPr lang="en-US" dirty="0"/>
              <a:t>the acceptance region is called the </a:t>
            </a:r>
            <a:r>
              <a:rPr lang="en-US" b="1" i="1" dirty="0"/>
              <a:t>critical </a:t>
            </a:r>
            <a:r>
              <a:rPr lang="en-US" b="1" i="1" dirty="0" smtClean="0"/>
              <a:t>value(s</a:t>
            </a:r>
            <a:r>
              <a:rPr lang="en-US" b="1" i="1" dirty="0" smtClean="0"/>
              <a:t>) </a:t>
            </a:r>
            <a:r>
              <a:rPr lang="en-US" b="1" dirty="0" smtClean="0"/>
              <a:t>(CV)</a:t>
            </a:r>
            <a:r>
              <a:rPr lang="en-US" dirty="0" smtClean="0"/>
              <a:t>.</a:t>
            </a:r>
            <a:endParaRPr lang="en-US" dirty="0" smtClean="0"/>
          </a:p>
          <a:p>
            <a:pPr marL="514350" indent="-514350">
              <a:buFont typeface="+mj-lt"/>
              <a:buAutoNum type="arabicPeriod"/>
            </a:pPr>
            <a:r>
              <a:rPr lang="en-US" dirty="0"/>
              <a:t>The probability that the </a:t>
            </a:r>
            <a:r>
              <a:rPr lang="en-US" dirty="0" smtClean="0"/>
              <a:t>TS </a:t>
            </a:r>
            <a:r>
              <a:rPr lang="en-US" dirty="0" smtClean="0"/>
              <a:t>lies </a:t>
            </a:r>
            <a:r>
              <a:rPr lang="en-US" dirty="0"/>
              <a:t>in </a:t>
            </a:r>
            <a:r>
              <a:rPr lang="en-US" dirty="0" smtClean="0"/>
              <a:t>RR </a:t>
            </a:r>
            <a:r>
              <a:rPr lang="en-US" i="1" dirty="0" smtClean="0"/>
              <a:t>when </a:t>
            </a:r>
            <a:r>
              <a:rPr lang="en-US" i="1" dirty="0"/>
              <a:t>H</a:t>
            </a:r>
            <a:r>
              <a:rPr lang="en-US" baseline="-25000" dirty="0"/>
              <a:t>0</a:t>
            </a:r>
            <a:r>
              <a:rPr lang="en-US" dirty="0"/>
              <a:t> </a:t>
            </a:r>
            <a:r>
              <a:rPr lang="en-US" i="1" dirty="0"/>
              <a:t>is true </a:t>
            </a:r>
            <a:r>
              <a:rPr lang="en-US" dirty="0"/>
              <a:t>is called the </a:t>
            </a:r>
            <a:r>
              <a:rPr lang="en-US" b="1" i="1" dirty="0" smtClean="0"/>
              <a:t>significance </a:t>
            </a:r>
            <a:r>
              <a:rPr lang="en-US" b="1" i="1" dirty="0"/>
              <a:t>level </a:t>
            </a:r>
            <a:r>
              <a:rPr lang="en-US" i="1" dirty="0" smtClean="0"/>
              <a:t>α</a:t>
            </a:r>
            <a:r>
              <a:rPr lang="en-US" dirty="0" smtClean="0"/>
              <a:t> </a:t>
            </a:r>
            <a:r>
              <a:rPr lang="en-US" dirty="0" smtClean="0"/>
              <a:t>(typically 1, 5 or 10%). </a:t>
            </a:r>
            <a:endParaRPr lang="en-US" dirty="0" smtClean="0"/>
          </a:p>
          <a:p>
            <a:pPr marL="0" indent="0">
              <a:buNone/>
            </a:pPr>
            <a:r>
              <a:rPr lang="en-US" b="1" dirty="0" smtClean="0"/>
              <a:t>NOTES:</a:t>
            </a:r>
          </a:p>
          <a:p>
            <a:r>
              <a:rPr lang="en-US" b="1" dirty="0"/>
              <a:t>The lower the </a:t>
            </a:r>
            <a:r>
              <a:rPr lang="en-US" b="1" i="1" dirty="0"/>
              <a:t>α</a:t>
            </a:r>
            <a:r>
              <a:rPr lang="en-US" b="1" dirty="0"/>
              <a:t>, the stronger the evidence needed to reject </a:t>
            </a:r>
            <a:r>
              <a:rPr lang="en-US" b="1" i="1" dirty="0"/>
              <a:t>H</a:t>
            </a:r>
            <a:r>
              <a:rPr lang="en-US" b="1" baseline="-25000" dirty="0"/>
              <a:t>0</a:t>
            </a:r>
            <a:r>
              <a:rPr lang="en-US" b="1" dirty="0" smtClean="0"/>
              <a:t>.</a:t>
            </a:r>
            <a:endParaRPr lang="en-US" b="1" dirty="0" smtClean="0"/>
          </a:p>
          <a:p>
            <a:r>
              <a:rPr lang="en-US" b="1" dirty="0" smtClean="0"/>
              <a:t>If </a:t>
            </a:r>
            <a:r>
              <a:rPr lang="en-US" b="1" i="1" dirty="0" smtClean="0"/>
              <a:t>α </a:t>
            </a:r>
            <a:r>
              <a:rPr lang="en-US" b="1" dirty="0" smtClean="0"/>
              <a:t>is not explicitly given, assume that it is 5%.</a:t>
            </a:r>
          </a:p>
        </p:txBody>
      </p:sp>
    </p:spTree>
    <p:extLst>
      <p:ext uri="{BB962C8B-B14F-4D97-AF65-F5344CB8AC3E}">
        <p14:creationId xmlns:p14="http://schemas.microsoft.com/office/powerpoint/2010/main" val="11228440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dirty="0" smtClean="0"/>
              <a:t>Exercise 6.2.2 (cont.) &amp; 6.4.3</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78971" y="1157966"/>
                <a:ext cx="11074399" cy="5700033"/>
              </a:xfrm>
            </p:spPr>
            <p:txBody>
              <a:bodyPr>
                <a:normAutofit/>
              </a:bodyPr>
              <a:lstStyle/>
              <a:p>
                <a:pPr marL="0" indent="0">
                  <a:buNone/>
                </a:pPr>
                <a:r>
                  <a:rPr lang="en-US" dirty="0" smtClean="0"/>
                  <a:t>An herbalist suspects his </a:t>
                </a:r>
                <a:r>
                  <a:rPr lang="en-US" dirty="0"/>
                  <a:t>extracts affect IQ scores of students with ADD.  22 children take doses for two months. Children with ADD </a:t>
                </a:r>
                <a:r>
                  <a:rPr lang="en-US" dirty="0" smtClean="0"/>
                  <a:t>average 95 </a:t>
                </a:r>
                <a:r>
                  <a:rPr lang="en-US" dirty="0"/>
                  <a:t>on </a:t>
                </a:r>
                <a:r>
                  <a:rPr lang="en-US" dirty="0" smtClean="0"/>
                  <a:t>IQ </a:t>
                </a:r>
                <a:r>
                  <a:rPr lang="en-US" dirty="0"/>
                  <a:t>test with </a:t>
                </a:r>
                <a:r>
                  <a:rPr lang="en-US" dirty="0" smtClean="0">
                    <a:sym typeface="Symbol" panose="05050102010706020507" pitchFamily="18" charset="2"/>
                  </a:rPr>
                  <a:t> = </a:t>
                </a:r>
                <a:r>
                  <a:rPr lang="en-US" dirty="0" smtClean="0"/>
                  <a:t>15</a:t>
                </a:r>
                <a:r>
                  <a:rPr lang="en-US" dirty="0"/>
                  <a:t>. </a:t>
                </a:r>
                <a:r>
                  <a:rPr lang="en-US" dirty="0" smtClean="0"/>
                  <a:t>Let α=0.06. If </a:t>
                </a:r>
                <a:r>
                  <a:rPr lang="en-US" dirty="0" smtClean="0"/>
                  <a:t>the extracts do have an effect and that is to </a:t>
                </a:r>
                <a:r>
                  <a:rPr lang="en-US" b="1" dirty="0" smtClean="0"/>
                  <a:t>lower</a:t>
                </a:r>
                <a:r>
                  <a:rPr lang="en-US" dirty="0" smtClean="0"/>
                  <a:t> the average score to 90, calculate the power of the test.</a:t>
                </a:r>
              </a:p>
              <a:p>
                <a:pPr marL="0" indent="0">
                  <a:buNone/>
                </a:pPr>
                <a:r>
                  <a:rPr lang="en-US" dirty="0" smtClean="0"/>
                  <a:t>Steps </a:t>
                </a:r>
                <a:r>
                  <a:rPr lang="en-US" dirty="0" smtClean="0"/>
                  <a:t>for solution:</a:t>
                </a:r>
              </a:p>
              <a:p>
                <a:pPr marL="514350" indent="-514350">
                  <a:buAutoNum type="arabicPeriod"/>
                </a:pPr>
                <a:r>
                  <a:rPr lang="en-US" dirty="0" smtClean="0"/>
                  <a:t>Find </a:t>
                </a:r>
                <a:r>
                  <a:rPr lang="en-US" dirty="0" smtClean="0"/>
                  <a:t>3 </a:t>
                </a:r>
                <a:r>
                  <a:rPr lang="en-US" dirty="0" smtClean="0"/>
                  <a:t>percentile value for </a:t>
                </a:r>
                <a:r>
                  <a:rPr lang="en-US" dirty="0" smtClean="0"/>
                  <a:t>curve 1 around 95: </a:t>
                </a:r>
                <a14:m>
                  <m:oMath xmlns:m="http://schemas.openxmlformats.org/officeDocument/2006/math">
                    <m:sSub>
                      <m:sSubPr>
                        <m:ctrlPr>
                          <a:rPr lang="en-US" i="1">
                            <a:latin typeface="Cambria Math" panose="02040503050406030204" pitchFamily="18" charset="0"/>
                            <a:sym typeface="Symbol" panose="05050102010706020507" pitchFamily="18" charset="2"/>
                          </a:rPr>
                        </m:ctrlPr>
                      </m:sSubPr>
                      <m:e>
                        <m:r>
                          <m:rPr>
                            <m:nor/>
                          </m:rPr>
                          <a:rPr lang="en-US" smtClean="0">
                            <a:latin typeface="Cambria Math" panose="02040503050406030204" pitchFamily="18" charset="0"/>
                            <a:sym typeface="Symbol" panose="05050102010706020507" pitchFamily="18" charset="2"/>
                          </a:rPr>
                          <m:t> </m:t>
                        </m:r>
                        <m:r>
                          <m:rPr>
                            <m:nor/>
                          </m:rPr>
                          <a:rPr lang="en-US" dirty="0">
                            <a:sym typeface="Symbol" panose="05050102010706020507" pitchFamily="18" charset="2"/>
                          </a:rPr>
                          <m:t></m:t>
                        </m:r>
                      </m:e>
                      <m:sub>
                        <m:acc>
                          <m:accPr>
                            <m:chr m:val="̅"/>
                            <m:ctrlPr>
                              <a:rPr lang="en-US" i="1">
                                <a:latin typeface="Cambria Math" panose="02040503050406030204" pitchFamily="18" charset="0"/>
                                <a:sym typeface="Symbol" panose="05050102010706020507" pitchFamily="18" charset="2"/>
                              </a:rPr>
                            </m:ctrlPr>
                          </m:accPr>
                          <m:e>
                            <m:r>
                              <a:rPr lang="en-US" i="1">
                                <a:latin typeface="Cambria Math" panose="02040503050406030204" pitchFamily="18" charset="0"/>
                                <a:sym typeface="Symbol" panose="05050102010706020507" pitchFamily="18" charset="2"/>
                              </a:rPr>
                              <m:t>𝑋</m:t>
                            </m:r>
                          </m:e>
                        </m:acc>
                      </m:sub>
                    </m:sSub>
                    <m:r>
                      <a:rPr lang="en-US" i="1">
                        <a:latin typeface="Cambria Math" panose="02040503050406030204" pitchFamily="18" charset="0"/>
                        <a:sym typeface="Symbol" panose="05050102010706020507" pitchFamily="18" charset="2"/>
                      </a:rPr>
                      <m:t>∗</m:t>
                    </m:r>
                    <m:sSub>
                      <m:sSubPr>
                        <m:ctrlPr>
                          <a:rPr lang="en-US" i="1">
                            <a:latin typeface="Cambria Math" panose="02040503050406030204" pitchFamily="18" charset="0"/>
                            <a:sym typeface="Symbol" panose="05050102010706020507" pitchFamily="18" charset="2"/>
                          </a:rPr>
                        </m:ctrlPr>
                      </m:sSubPr>
                      <m:e>
                        <m:r>
                          <a:rPr lang="en-US" i="1">
                            <a:latin typeface="Cambria Math" panose="02040503050406030204" pitchFamily="18" charset="0"/>
                            <a:sym typeface="Symbol" panose="05050102010706020507" pitchFamily="18" charset="2"/>
                          </a:rPr>
                          <m:t>𝑧</m:t>
                        </m:r>
                      </m:e>
                      <m:sub>
                        <m:r>
                          <a:rPr lang="en-US" i="1">
                            <a:latin typeface="Cambria Math" panose="02040503050406030204" pitchFamily="18" charset="0"/>
                            <a:sym typeface="Symbol" panose="05050102010706020507" pitchFamily="18" charset="2"/>
                          </a:rPr>
                          <m:t>.9</m:t>
                        </m:r>
                        <m:r>
                          <a:rPr lang="en-US" b="0" i="1" smtClean="0">
                            <a:latin typeface="Cambria Math" panose="02040503050406030204" pitchFamily="18" charset="0"/>
                            <a:sym typeface="Symbol" panose="05050102010706020507" pitchFamily="18" charset="2"/>
                          </a:rPr>
                          <m:t>7</m:t>
                        </m:r>
                      </m:sub>
                    </m:sSub>
                    <m:r>
                      <a:rPr lang="en-US" i="1">
                        <a:latin typeface="Cambria Math" panose="02040503050406030204" pitchFamily="18" charset="0"/>
                        <a:sym typeface="Symbol" panose="05050102010706020507" pitchFamily="18" charset="2"/>
                      </a:rPr>
                      <m:t>+</m:t>
                    </m:r>
                    <m:r>
                      <a:rPr lang="en-US" b="0" i="1" smtClean="0">
                        <a:latin typeface="Cambria Math" panose="02040503050406030204" pitchFamily="18" charset="0"/>
                        <a:sym typeface="Symbol" panose="05050102010706020507" pitchFamily="18" charset="2"/>
                      </a:rPr>
                      <m:t>95</m:t>
                    </m:r>
                    <m:r>
                      <a:rPr lang="en-US" b="0" i="1" smtClean="0">
                        <a:latin typeface="Cambria Math" panose="02040503050406030204" pitchFamily="18" charset="0"/>
                        <a:sym typeface="Symbol" panose="05050102010706020507" pitchFamily="18" charset="2"/>
                      </a:rPr>
                      <m:t>=89</m:t>
                    </m:r>
                  </m:oMath>
                </a14:m>
                <a:endParaRPr lang="en-US" b="0" dirty="0" smtClean="0">
                  <a:sym typeface="Symbol" panose="05050102010706020507" pitchFamily="18" charset="2"/>
                </a:endParaRPr>
              </a:p>
              <a:p>
                <a:pPr marL="514350" indent="-514350">
                  <a:buAutoNum type="arabicPeriod"/>
                </a:pPr>
                <a:r>
                  <a:rPr lang="en-US" dirty="0" smtClean="0"/>
                  <a:t>Normalize this using the </a:t>
                </a:r>
                <a:r>
                  <a:rPr lang="en-US" dirty="0" smtClean="0"/>
                  <a:t>curve 2 </a:t>
                </a:r>
                <a:r>
                  <a:rPr lang="en-US" dirty="0" smtClean="0"/>
                  <a:t>around </a:t>
                </a:r>
                <a:r>
                  <a:rPr lang="en-US" dirty="0" smtClean="0"/>
                  <a:t>90: </a:t>
                </a:r>
                <a14:m>
                  <m:oMath xmlns:m="http://schemas.openxmlformats.org/officeDocument/2006/math">
                    <m:r>
                      <m:rPr>
                        <m:sty m:val="p"/>
                      </m:rPr>
                      <a:rPr lang="en-US">
                        <a:latin typeface="Cambria Math" panose="02040503050406030204" pitchFamily="18" charset="0"/>
                        <a:sym typeface="Symbol" panose="05050102010706020507" pitchFamily="18" charset="2"/>
                      </a:rPr>
                      <m:t>z</m:t>
                    </m:r>
                    <m:r>
                      <a:rPr lang="en-US">
                        <a:latin typeface="Cambria Math" panose="02040503050406030204" pitchFamily="18" charset="0"/>
                        <a:sym typeface="Symbol" panose="05050102010706020507" pitchFamily="18" charset="2"/>
                      </a:rPr>
                      <m:t>=</m:t>
                    </m:r>
                    <m:f>
                      <m:fPr>
                        <m:ctrlPr>
                          <a:rPr lang="en-US" i="1">
                            <a:latin typeface="Cambria Math" panose="02040503050406030204" pitchFamily="18" charset="0"/>
                            <a:sym typeface="Symbol" panose="05050102010706020507" pitchFamily="18" charset="2"/>
                          </a:rPr>
                        </m:ctrlPr>
                      </m:fPr>
                      <m:num>
                        <m:r>
                          <a:rPr lang="en-US" b="0" i="1" smtClean="0">
                            <a:latin typeface="Cambria Math" panose="02040503050406030204" pitchFamily="18" charset="0"/>
                            <a:sym typeface="Symbol" panose="05050102010706020507" pitchFamily="18" charset="2"/>
                          </a:rPr>
                          <m:t>𝑥</m:t>
                        </m:r>
                        <m:r>
                          <a:rPr lang="en-US" i="1">
                            <a:latin typeface="Cambria Math" panose="02040503050406030204" pitchFamily="18" charset="0"/>
                            <a:sym typeface="Symbol" panose="05050102010706020507" pitchFamily="18" charset="2"/>
                          </a:rPr>
                          <m:t>−µ</m:t>
                        </m:r>
                      </m:num>
                      <m:den>
                        <m:sSub>
                          <m:sSubPr>
                            <m:ctrlPr>
                              <a:rPr lang="en-US" i="1">
                                <a:latin typeface="Cambria Math" panose="02040503050406030204" pitchFamily="18" charset="0"/>
                                <a:sym typeface="Symbol" panose="05050102010706020507" pitchFamily="18" charset="2"/>
                              </a:rPr>
                            </m:ctrlPr>
                          </m:sSubPr>
                          <m:e>
                            <m:r>
                              <m:rPr>
                                <m:nor/>
                              </m:rPr>
                              <a:rPr lang="en-US" dirty="0">
                                <a:sym typeface="Symbol" panose="05050102010706020507" pitchFamily="18" charset="2"/>
                              </a:rPr>
                              <m:t></m:t>
                            </m:r>
                          </m:e>
                          <m:sub>
                            <m:acc>
                              <m:accPr>
                                <m:chr m:val="̅"/>
                                <m:ctrlPr>
                                  <a:rPr lang="en-US" i="1">
                                    <a:latin typeface="Cambria Math" panose="02040503050406030204" pitchFamily="18" charset="0"/>
                                    <a:sym typeface="Symbol" panose="05050102010706020507" pitchFamily="18" charset="2"/>
                                  </a:rPr>
                                </m:ctrlPr>
                              </m:accPr>
                              <m:e>
                                <m:r>
                                  <a:rPr lang="en-US" i="1">
                                    <a:latin typeface="Cambria Math" panose="02040503050406030204" pitchFamily="18" charset="0"/>
                                    <a:sym typeface="Symbol" panose="05050102010706020507" pitchFamily="18" charset="2"/>
                                  </a:rPr>
                                  <m:t>𝑋</m:t>
                                </m:r>
                              </m:e>
                            </m:acc>
                          </m:sub>
                        </m:sSub>
                      </m:den>
                    </m:f>
                    <m:r>
                      <a:rPr lang="en-US" i="1">
                        <a:latin typeface="Cambria Math" panose="02040503050406030204" pitchFamily="18" charset="0"/>
                        <a:sym typeface="Symbol" panose="05050102010706020507" pitchFamily="18" charset="2"/>
                      </a:rPr>
                      <m:t>=</m:t>
                    </m:r>
                    <m:f>
                      <m:fPr>
                        <m:ctrlPr>
                          <a:rPr lang="en-US" i="1">
                            <a:latin typeface="Cambria Math" panose="02040503050406030204" pitchFamily="18" charset="0"/>
                            <a:sym typeface="Symbol" panose="05050102010706020507" pitchFamily="18" charset="2"/>
                          </a:rPr>
                        </m:ctrlPr>
                      </m:fPr>
                      <m:num>
                        <m:r>
                          <a:rPr lang="en-US" b="0" i="1" smtClean="0">
                            <a:latin typeface="Cambria Math" panose="02040503050406030204" pitchFamily="18" charset="0"/>
                            <a:sym typeface="Symbol" panose="05050102010706020507" pitchFamily="18" charset="2"/>
                          </a:rPr>
                          <m:t>89</m:t>
                        </m:r>
                        <m:r>
                          <a:rPr lang="en-US" i="1">
                            <a:latin typeface="Cambria Math" panose="02040503050406030204" pitchFamily="18" charset="0"/>
                            <a:sym typeface="Symbol" panose="05050102010706020507" pitchFamily="18" charset="2"/>
                          </a:rPr>
                          <m:t>−</m:t>
                        </m:r>
                        <m:r>
                          <a:rPr lang="en-US" b="0" i="1" smtClean="0">
                            <a:latin typeface="Cambria Math" panose="02040503050406030204" pitchFamily="18" charset="0"/>
                            <a:sym typeface="Symbol" panose="05050102010706020507" pitchFamily="18" charset="2"/>
                          </a:rPr>
                          <m:t>90</m:t>
                        </m:r>
                      </m:num>
                      <m:den>
                        <m:r>
                          <a:rPr lang="en-US" b="0" i="1" smtClean="0">
                            <a:latin typeface="Cambria Math" panose="02040503050406030204" pitchFamily="18" charset="0"/>
                            <a:sym typeface="Symbol" panose="05050102010706020507" pitchFamily="18" charset="2"/>
                          </a:rPr>
                          <m:t>3.2</m:t>
                        </m:r>
                      </m:den>
                    </m:f>
                    <m:r>
                      <a:rPr lang="en-US" b="0" i="1" smtClean="0">
                        <a:latin typeface="Cambria Math" panose="02040503050406030204" pitchFamily="18" charset="0"/>
                        <a:sym typeface="Symbol" panose="05050102010706020507" pitchFamily="18" charset="2"/>
                      </a:rPr>
                      <m:t>=−.31</m:t>
                    </m:r>
                  </m:oMath>
                </a14:m>
                <a:endParaRPr lang="en-US" dirty="0" smtClean="0"/>
              </a:p>
              <a:p>
                <a:pPr marL="514350" indent="-514350">
                  <a:buFont typeface="Arial" panose="020B0604020202020204" pitchFamily="34" charset="0"/>
                  <a:buAutoNum type="arabicPeriod"/>
                </a:pPr>
                <a:r>
                  <a:rPr lang="en-US" dirty="0" smtClean="0"/>
                  <a:t>Find the chance of being to its </a:t>
                </a:r>
                <a:r>
                  <a:rPr lang="en-US" dirty="0" smtClean="0"/>
                  <a:t>right in curve 2. </a:t>
                </a:r>
                <a:r>
                  <a:rPr lang="en-US" dirty="0" smtClean="0">
                    <a:sym typeface="Symbol" panose="05050102010706020507" pitchFamily="18" charset="2"/>
                  </a:rPr>
                  <a:t>=P(z &gt; </a:t>
                </a:r>
                <a14:m>
                  <m:oMath xmlns:m="http://schemas.openxmlformats.org/officeDocument/2006/math">
                    <m:r>
                      <a:rPr lang="en-US" i="1">
                        <a:latin typeface="Cambria Math" panose="02040503050406030204" pitchFamily="18" charset="0"/>
                        <a:sym typeface="Symbol" panose="05050102010706020507" pitchFamily="18" charset="2"/>
                      </a:rPr>
                      <m:t>−.31</m:t>
                    </m:r>
                  </m:oMath>
                </a14:m>
                <a:r>
                  <a:rPr lang="en-US" dirty="0" smtClean="0"/>
                  <a:t>)=.62</a:t>
                </a:r>
                <a:endParaRPr lang="en-US" dirty="0" smtClean="0">
                  <a:sym typeface="Symbol" panose="05050102010706020507" pitchFamily="18" charset="2"/>
                </a:endParaRPr>
              </a:p>
              <a:p>
                <a:pPr marL="514350" indent="-514350">
                  <a:buAutoNum type="arabicPeriod"/>
                </a:pPr>
                <a:r>
                  <a:rPr lang="en-US" dirty="0" smtClean="0">
                    <a:sym typeface="Symbol" panose="05050102010706020507" pitchFamily="18" charset="2"/>
                  </a:rPr>
                  <a:t>Subtract from 1 to get the </a:t>
                </a:r>
                <a:r>
                  <a:rPr lang="en-US" dirty="0" smtClean="0">
                    <a:sym typeface="Symbol" panose="05050102010706020507" pitchFamily="18" charset="2"/>
                  </a:rPr>
                  <a:t>power: 1</a:t>
                </a:r>
                <a14:m>
                  <m:oMath xmlns:m="http://schemas.openxmlformats.org/officeDocument/2006/math">
                    <m:r>
                      <a:rPr lang="en-US" i="1">
                        <a:latin typeface="Cambria Math" panose="02040503050406030204" pitchFamily="18" charset="0"/>
                        <a:sym typeface="Symbol" panose="05050102010706020507" pitchFamily="18" charset="2"/>
                      </a:rPr>
                      <m:t>−</m:t>
                    </m:r>
                  </m:oMath>
                </a14:m>
                <a:r>
                  <a:rPr lang="en-US" dirty="0">
                    <a:sym typeface="Symbol" panose="05050102010706020507" pitchFamily="18" charset="2"/>
                  </a:rPr>
                  <a:t></a:t>
                </a:r>
                <a:r>
                  <a:rPr lang="en-US" dirty="0" smtClean="0">
                    <a:sym typeface="Symbol" panose="05050102010706020507" pitchFamily="18" charset="2"/>
                  </a:rPr>
                  <a:t> = 1</a:t>
                </a:r>
                <a14:m>
                  <m:oMath xmlns:m="http://schemas.openxmlformats.org/officeDocument/2006/math">
                    <m:r>
                      <a:rPr lang="en-US" i="1">
                        <a:latin typeface="Cambria Math" panose="02040503050406030204" pitchFamily="18" charset="0"/>
                        <a:sym typeface="Symbol" panose="05050102010706020507" pitchFamily="18" charset="2"/>
                      </a:rPr>
                      <m:t>−</m:t>
                    </m:r>
                  </m:oMath>
                </a14:m>
                <a:r>
                  <a:rPr lang="en-US" dirty="0" smtClean="0">
                    <a:sym typeface="Symbol" panose="05050102010706020507" pitchFamily="18" charset="2"/>
                  </a:rPr>
                  <a:t>.62 = .38</a:t>
                </a:r>
                <a:endParaRPr lang="en-US" dirty="0" smtClean="0">
                  <a:sym typeface="Symbol" panose="05050102010706020507" pitchFamily="18" charset="2"/>
                </a:endParaRPr>
              </a:p>
              <a:p>
                <a:pPr marL="0" indent="0">
                  <a:buNone/>
                </a:pPr>
                <a:r>
                  <a:rPr lang="en-US" dirty="0" smtClean="0">
                    <a:sym typeface="Symbol" panose="05050102010706020507" pitchFamily="18" charset="2"/>
                  </a:rPr>
                  <a:t>Note: for , technically, we should subtract off chance of being in the right tail of curve 1, but it will be relatively negligible (as can be seen from pic).</a:t>
                </a:r>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78971" y="1157966"/>
                <a:ext cx="11074399" cy="5700033"/>
              </a:xfrm>
              <a:blipFill rotWithShape="0">
                <a:blip r:embed="rId2"/>
                <a:stretch>
                  <a:fillRect l="-1156" t="-1818" r="-1267"/>
                </a:stretch>
              </a:blipFill>
            </p:spPr>
            <p:txBody>
              <a:bodyPr/>
              <a:lstStyle/>
              <a:p>
                <a:r>
                  <a:rPr lang="en-US">
                    <a:noFill/>
                  </a:rPr>
                  <a:t> </a:t>
                </a:r>
              </a:p>
            </p:txBody>
          </p:sp>
        </mc:Fallback>
      </mc:AlternateContent>
    </p:spTree>
    <p:extLst>
      <p:ext uri="{BB962C8B-B14F-4D97-AF65-F5344CB8AC3E}">
        <p14:creationId xmlns:p14="http://schemas.microsoft.com/office/powerpoint/2010/main" val="14359097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srcRect l="14523" t="22651" r="11076" b="12818"/>
          <a:stretch/>
        </p:blipFill>
        <p:spPr>
          <a:xfrm>
            <a:off x="1533394" y="245010"/>
            <a:ext cx="9633155" cy="5965372"/>
          </a:xfrm>
          <a:prstGeom prst="rect">
            <a:avLst/>
          </a:prstGeom>
        </p:spPr>
      </p:pic>
      <p:cxnSp>
        <p:nvCxnSpPr>
          <p:cNvPr id="6" name="Straight Connector 5"/>
          <p:cNvCxnSpPr/>
          <p:nvPr/>
        </p:nvCxnSpPr>
        <p:spPr>
          <a:xfrm flipH="1">
            <a:off x="4761790" y="797310"/>
            <a:ext cx="116" cy="5121053"/>
          </a:xfrm>
          <a:prstGeom prst="line">
            <a:avLst/>
          </a:prstGeom>
          <a:ln w="50800">
            <a:solidFill>
              <a:srgbClr val="C00000"/>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8632059" y="797310"/>
            <a:ext cx="2866035" cy="1384995"/>
          </a:xfrm>
          <a:prstGeom prst="rect">
            <a:avLst/>
          </a:prstGeom>
          <a:noFill/>
        </p:spPr>
        <p:txBody>
          <a:bodyPr wrap="square" rtlCol="0">
            <a:spAutoFit/>
          </a:bodyPr>
          <a:lstStyle/>
          <a:p>
            <a:r>
              <a:rPr lang="en-US" sz="2800" dirty="0" smtClean="0">
                <a:sym typeface="Symbol" panose="05050102010706020507" pitchFamily="18" charset="2"/>
              </a:rPr>
              <a:t> = </a:t>
            </a:r>
            <a:r>
              <a:rPr lang="en-US" sz="2800" dirty="0" smtClean="0"/>
              <a:t>Area under blue curve to right of red line  = .62</a:t>
            </a:r>
            <a:endParaRPr lang="en-US" sz="2800" dirty="0"/>
          </a:p>
        </p:txBody>
      </p:sp>
      <p:cxnSp>
        <p:nvCxnSpPr>
          <p:cNvPr id="9" name="Straight Arrow Connector 8"/>
          <p:cNvCxnSpPr/>
          <p:nvPr/>
        </p:nvCxnSpPr>
        <p:spPr>
          <a:xfrm flipH="1">
            <a:off x="6577587" y="1926077"/>
            <a:ext cx="1904932" cy="841004"/>
          </a:xfrm>
          <a:prstGeom prst="straightConnector1">
            <a:avLst/>
          </a:prstGeom>
          <a:ln w="44450">
            <a:tailEnd type="triangle"/>
          </a:ln>
        </p:spPr>
        <p:style>
          <a:lnRef idx="3">
            <a:schemeClr val="dk1"/>
          </a:lnRef>
          <a:fillRef idx="0">
            <a:schemeClr val="dk1"/>
          </a:fillRef>
          <a:effectRef idx="2">
            <a:schemeClr val="dk1"/>
          </a:effectRef>
          <a:fontRef idx="minor">
            <a:schemeClr val="tx1"/>
          </a:fontRef>
        </p:style>
      </p:cxnSp>
      <p:sp>
        <p:nvSpPr>
          <p:cNvPr id="12" name="TextBox 11"/>
          <p:cNvSpPr txBox="1"/>
          <p:nvPr/>
        </p:nvSpPr>
        <p:spPr>
          <a:xfrm>
            <a:off x="451017" y="961584"/>
            <a:ext cx="3558866" cy="1384995"/>
          </a:xfrm>
          <a:prstGeom prst="rect">
            <a:avLst/>
          </a:prstGeom>
          <a:noFill/>
        </p:spPr>
        <p:txBody>
          <a:bodyPr wrap="square" rtlCol="0">
            <a:spAutoFit/>
          </a:bodyPr>
          <a:lstStyle/>
          <a:p>
            <a:r>
              <a:rPr lang="en-US" sz="2800" dirty="0" smtClean="0">
                <a:sym typeface="Symbol" panose="05050102010706020507" pitchFamily="18" charset="2"/>
              </a:rPr>
              <a:t>Power = 1− = </a:t>
            </a:r>
            <a:r>
              <a:rPr lang="en-US" sz="2800" dirty="0" smtClean="0"/>
              <a:t>Area under blue curve to left of red line  = .38</a:t>
            </a:r>
            <a:endParaRPr lang="en-US" sz="2800" dirty="0"/>
          </a:p>
        </p:txBody>
      </p:sp>
      <p:cxnSp>
        <p:nvCxnSpPr>
          <p:cNvPr id="13" name="Straight Arrow Connector 12"/>
          <p:cNvCxnSpPr/>
          <p:nvPr/>
        </p:nvCxnSpPr>
        <p:spPr>
          <a:xfrm>
            <a:off x="2589547" y="2346579"/>
            <a:ext cx="1082421" cy="707559"/>
          </a:xfrm>
          <a:prstGeom prst="straightConnector1">
            <a:avLst/>
          </a:prstGeom>
          <a:ln w="44450">
            <a:tailEnd type="triangle"/>
          </a:ln>
        </p:spPr>
        <p:style>
          <a:lnRef idx="3">
            <a:schemeClr val="dk1"/>
          </a:lnRef>
          <a:fillRef idx="0">
            <a:schemeClr val="dk1"/>
          </a:fillRef>
          <a:effectRef idx="2">
            <a:schemeClr val="dk1"/>
          </a:effectRef>
          <a:fontRef idx="minor">
            <a:schemeClr val="tx1"/>
          </a:fontRef>
        </p:style>
      </p:cxnSp>
      <p:sp>
        <p:nvSpPr>
          <p:cNvPr id="18" name="TextBox 17"/>
          <p:cNvSpPr txBox="1"/>
          <p:nvPr/>
        </p:nvSpPr>
        <p:spPr>
          <a:xfrm>
            <a:off x="9325965" y="2833720"/>
            <a:ext cx="2866035" cy="1384995"/>
          </a:xfrm>
          <a:prstGeom prst="rect">
            <a:avLst/>
          </a:prstGeom>
          <a:noFill/>
        </p:spPr>
        <p:txBody>
          <a:bodyPr wrap="square" rtlCol="0">
            <a:spAutoFit/>
          </a:bodyPr>
          <a:lstStyle/>
          <a:p>
            <a:r>
              <a:rPr lang="en-US" sz="2800" dirty="0" smtClean="0"/>
              <a:t>Hypothesized distribution:</a:t>
            </a:r>
          </a:p>
          <a:p>
            <a:r>
              <a:rPr lang="en-US" sz="2800" dirty="0" smtClean="0"/>
              <a:t>brown curve</a:t>
            </a:r>
            <a:endParaRPr lang="en-US" sz="2800" dirty="0"/>
          </a:p>
        </p:txBody>
      </p:sp>
      <p:cxnSp>
        <p:nvCxnSpPr>
          <p:cNvPr id="19" name="Straight Arrow Connector 18"/>
          <p:cNvCxnSpPr/>
          <p:nvPr/>
        </p:nvCxnSpPr>
        <p:spPr>
          <a:xfrm flipH="1">
            <a:off x="8858727" y="3526217"/>
            <a:ext cx="406665" cy="265005"/>
          </a:xfrm>
          <a:prstGeom prst="straightConnector1">
            <a:avLst/>
          </a:prstGeom>
          <a:ln w="44450">
            <a:tailEnd type="triangle"/>
          </a:ln>
        </p:spPr>
        <p:style>
          <a:lnRef idx="3">
            <a:schemeClr val="dk1"/>
          </a:lnRef>
          <a:fillRef idx="0">
            <a:schemeClr val="dk1"/>
          </a:fillRef>
          <a:effectRef idx="2">
            <a:schemeClr val="dk1"/>
          </a:effectRef>
          <a:fontRef idx="minor">
            <a:schemeClr val="tx1"/>
          </a:fontRef>
        </p:style>
      </p:cxnSp>
      <p:sp>
        <p:nvSpPr>
          <p:cNvPr id="21" name="TextBox 20"/>
          <p:cNvSpPr txBox="1"/>
          <p:nvPr/>
        </p:nvSpPr>
        <p:spPr>
          <a:xfrm>
            <a:off x="384513" y="3305170"/>
            <a:ext cx="2066857" cy="1384995"/>
          </a:xfrm>
          <a:prstGeom prst="rect">
            <a:avLst/>
          </a:prstGeom>
          <a:noFill/>
        </p:spPr>
        <p:txBody>
          <a:bodyPr wrap="square" rtlCol="0">
            <a:spAutoFit/>
          </a:bodyPr>
          <a:lstStyle/>
          <a:p>
            <a:r>
              <a:rPr lang="en-US" sz="2800" dirty="0" smtClean="0"/>
              <a:t>Actual distribution:</a:t>
            </a:r>
          </a:p>
          <a:p>
            <a:r>
              <a:rPr lang="en-US" sz="2800" dirty="0" smtClean="0"/>
              <a:t>blue curve</a:t>
            </a:r>
            <a:endParaRPr lang="en-US" sz="2800" dirty="0"/>
          </a:p>
        </p:txBody>
      </p:sp>
      <p:cxnSp>
        <p:nvCxnSpPr>
          <p:cNvPr id="22" name="Straight Arrow Connector 21"/>
          <p:cNvCxnSpPr/>
          <p:nvPr/>
        </p:nvCxnSpPr>
        <p:spPr>
          <a:xfrm>
            <a:off x="2451370" y="4123304"/>
            <a:ext cx="750803" cy="315829"/>
          </a:xfrm>
          <a:prstGeom prst="straightConnector1">
            <a:avLst/>
          </a:prstGeom>
          <a:ln w="44450">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4951866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a:t>
            </a:r>
            <a:r>
              <a:rPr lang="en-US" dirty="0" smtClean="0">
                <a:sym typeface="Symbol" panose="05050102010706020507" pitchFamily="18" charset="2"/>
              </a:rPr>
              <a:t> and power</a:t>
            </a:r>
            <a:r>
              <a:rPr lang="en-US" dirty="0" smtClean="0"/>
              <a:t> </a:t>
            </a:r>
            <a:endParaRPr lang="en-US" dirty="0"/>
          </a:p>
        </p:txBody>
      </p:sp>
      <p:sp>
        <p:nvSpPr>
          <p:cNvPr id="3" name="Content Placeholder 2"/>
          <p:cNvSpPr>
            <a:spLocks noGrp="1"/>
          </p:cNvSpPr>
          <p:nvPr>
            <p:ph idx="1"/>
          </p:nvPr>
        </p:nvSpPr>
        <p:spPr/>
        <p:txBody>
          <a:bodyPr/>
          <a:lstStyle/>
          <a:p>
            <a:r>
              <a:rPr lang="en-US" dirty="0" smtClean="0">
                <a:sym typeface="Symbol" panose="05050102010706020507" pitchFamily="18" charset="2"/>
              </a:rPr>
              <a:t>Given the actual distribution, , </a:t>
            </a:r>
            <a:r>
              <a:rPr lang="en-US" dirty="0" smtClean="0">
                <a:sym typeface="Symbol" panose="05050102010706020507" pitchFamily="18" charset="2"/>
              </a:rPr>
              <a:t>the </a:t>
            </a:r>
            <a:r>
              <a:rPr lang="en-US" dirty="0">
                <a:sym typeface="Symbol" panose="05050102010706020507" pitchFamily="18" charset="2"/>
              </a:rPr>
              <a:t>chance of a type II </a:t>
            </a:r>
            <a:r>
              <a:rPr lang="en-US" dirty="0" smtClean="0">
                <a:sym typeface="Symbol" panose="05050102010706020507" pitchFamily="18" charset="2"/>
              </a:rPr>
              <a:t>error, is the </a:t>
            </a:r>
            <a:r>
              <a:rPr lang="en-US" dirty="0" smtClean="0">
                <a:sym typeface="Symbol" panose="05050102010706020507" pitchFamily="18" charset="2"/>
              </a:rPr>
              <a:t>chance of falling within </a:t>
            </a:r>
            <a:r>
              <a:rPr lang="en-US" dirty="0" smtClean="0">
                <a:sym typeface="Symbol" panose="05050102010706020507" pitchFamily="18" charset="2"/>
              </a:rPr>
              <a:t>accepted region of hypothesized distribution.</a:t>
            </a:r>
            <a:endParaRPr lang="en-US" dirty="0" smtClean="0">
              <a:sym typeface="Symbol" panose="05050102010706020507" pitchFamily="18" charset="2"/>
            </a:endParaRPr>
          </a:p>
          <a:p>
            <a:r>
              <a:rPr lang="en-US" dirty="0"/>
              <a:t>1</a:t>
            </a:r>
            <a:r>
              <a:rPr lang="en-US" dirty="0" smtClean="0"/>
              <a:t>−</a:t>
            </a:r>
            <a:r>
              <a:rPr lang="en-US" dirty="0" smtClean="0">
                <a:sym typeface="Symbol" panose="05050102010706020507" pitchFamily="18" charset="2"/>
              </a:rPr>
              <a:t> represents the “power” of a test, namely its ability to reject </a:t>
            </a:r>
            <a:r>
              <a:rPr lang="en-US" dirty="0">
                <a:sym typeface="Symbol" panose="05050102010706020507" pitchFamily="18" charset="2"/>
              </a:rPr>
              <a:t>H</a:t>
            </a:r>
            <a:r>
              <a:rPr lang="en-US" baseline="-25000" dirty="0">
                <a:sym typeface="Symbol" panose="05050102010706020507" pitchFamily="18" charset="2"/>
              </a:rPr>
              <a:t>0</a:t>
            </a:r>
            <a:r>
              <a:rPr lang="en-US" dirty="0">
                <a:sym typeface="Symbol" panose="05050102010706020507" pitchFamily="18" charset="2"/>
              </a:rPr>
              <a:t> </a:t>
            </a:r>
            <a:r>
              <a:rPr lang="en-US" dirty="0" smtClean="0">
                <a:sym typeface="Symbol" panose="05050102010706020507" pitchFamily="18" charset="2"/>
              </a:rPr>
              <a:t>when it is false.</a:t>
            </a:r>
          </a:p>
          <a:p>
            <a:r>
              <a:rPr lang="en-US" dirty="0" smtClean="0">
                <a:sym typeface="Symbol" panose="05050102010706020507" pitchFamily="18" charset="2"/>
              </a:rPr>
              <a:t>The farther apart the actual and hypothesized means (relative to the standard error), the higher the power.</a:t>
            </a:r>
          </a:p>
        </p:txBody>
      </p:sp>
    </p:spTree>
    <p:extLst>
      <p:ext uri="{BB962C8B-B14F-4D97-AF65-F5344CB8AC3E}">
        <p14:creationId xmlns:p14="http://schemas.microsoft.com/office/powerpoint/2010/main" val="2796888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dirty="0" smtClean="0"/>
              <a:t>Rejection </a:t>
            </a:r>
            <a:r>
              <a:rPr lang="en-US" dirty="0"/>
              <a:t>Region </a:t>
            </a:r>
            <a:r>
              <a:rPr lang="en-US" dirty="0" smtClean="0"/>
              <a:t>Approach (cont.)</a:t>
            </a:r>
            <a:endParaRPr lang="en-US" dirty="0"/>
          </a:p>
        </p:txBody>
      </p:sp>
      <p:sp>
        <p:nvSpPr>
          <p:cNvPr id="3" name="Content Placeholder 2"/>
          <p:cNvSpPr>
            <a:spLocks noGrp="1"/>
          </p:cNvSpPr>
          <p:nvPr>
            <p:ph idx="1"/>
          </p:nvPr>
        </p:nvSpPr>
        <p:spPr>
          <a:xfrm>
            <a:off x="840828" y="1195004"/>
            <a:ext cx="10515600" cy="5458044"/>
          </a:xfrm>
        </p:spPr>
        <p:txBody>
          <a:bodyPr>
            <a:normAutofit/>
          </a:bodyPr>
          <a:lstStyle/>
          <a:p>
            <a:pPr marL="0" indent="0">
              <a:buNone/>
            </a:pPr>
            <a:r>
              <a:rPr lang="en-US" dirty="0" smtClean="0"/>
              <a:t>Treatments are different depending on whether </a:t>
            </a:r>
            <a:r>
              <a:rPr lang="en-US" dirty="0" smtClean="0"/>
              <a:t>RR </a:t>
            </a:r>
            <a:r>
              <a:rPr lang="en-US" dirty="0" smtClean="0"/>
              <a:t>is </a:t>
            </a:r>
            <a:r>
              <a:rPr lang="en-US" dirty="0" smtClean="0"/>
              <a:t>one-tailed or two-tailed (tail(s) gel(s) with H</a:t>
            </a:r>
            <a:r>
              <a:rPr lang="en-US" baseline="-25000" dirty="0" smtClean="0"/>
              <a:t>1</a:t>
            </a:r>
            <a:r>
              <a:rPr lang="en-US" dirty="0" smtClean="0"/>
              <a:t>):</a:t>
            </a:r>
          </a:p>
          <a:p>
            <a:pPr marL="0" indent="0">
              <a:buNone/>
            </a:pPr>
            <a:r>
              <a:rPr lang="en-US" b="1" dirty="0"/>
              <a:t>O</a:t>
            </a:r>
            <a:r>
              <a:rPr lang="en-US" b="1" dirty="0" smtClean="0"/>
              <a:t>ne-tailed</a:t>
            </a:r>
            <a:r>
              <a:rPr lang="en-US" dirty="0" smtClean="0"/>
              <a:t>: The FDA has received complaints from consumers that the amount of cocoa in their containers is less than the 8 </a:t>
            </a:r>
            <a:r>
              <a:rPr lang="en-US" dirty="0" err="1" smtClean="0"/>
              <a:t>oz</a:t>
            </a:r>
            <a:r>
              <a:rPr lang="en-US" dirty="0" smtClean="0"/>
              <a:t> claimed on the box. To investigate, the FDA purchases a random sampling of 20 boxes and finds that the average amount in the boxes is 7.93 oz. If the standard deviation is </a:t>
            </a:r>
            <a:r>
              <a:rPr lang="en-US" dirty="0" smtClean="0"/>
              <a:t>.25 </a:t>
            </a:r>
            <a:r>
              <a:rPr lang="en-US" dirty="0" err="1" smtClean="0"/>
              <a:t>oz</a:t>
            </a:r>
            <a:r>
              <a:rPr lang="en-US" dirty="0" smtClean="0"/>
              <a:t>, does the FDA have enough evidence to conclude that the manufacturer is indeed cheating the consumer?</a:t>
            </a:r>
          </a:p>
          <a:p>
            <a:pPr marL="0" indent="0">
              <a:buNone/>
            </a:pPr>
            <a:r>
              <a:rPr lang="en-US" b="1" dirty="0" smtClean="0"/>
              <a:t>Two-tailed</a:t>
            </a:r>
            <a:r>
              <a:rPr lang="en-US" dirty="0" smtClean="0"/>
              <a:t>: </a:t>
            </a:r>
            <a:r>
              <a:rPr lang="en-US" dirty="0" smtClean="0"/>
              <a:t>Joan’s </a:t>
            </a:r>
            <a:r>
              <a:rPr lang="en-US" dirty="0"/>
              <a:t>15 measurements of the distance to a star average 545 light years (LY), which </a:t>
            </a:r>
            <a:r>
              <a:rPr lang="en-US" dirty="0" smtClean="0"/>
              <a:t>differs from </a:t>
            </a:r>
            <a:r>
              <a:rPr lang="en-US" dirty="0" smtClean="0"/>
              <a:t>the published </a:t>
            </a:r>
            <a:r>
              <a:rPr lang="en-US" dirty="0" smtClean="0"/>
              <a:t>distance of 534 </a:t>
            </a:r>
            <a:r>
              <a:rPr lang="en-US" dirty="0" smtClean="0"/>
              <a:t>LY</a:t>
            </a:r>
            <a:r>
              <a:rPr lang="en-US" dirty="0" smtClean="0"/>
              <a:t>. </a:t>
            </a:r>
            <a:r>
              <a:rPr lang="en-US" dirty="0" smtClean="0"/>
              <a:t>If the standard deviation is 10 </a:t>
            </a:r>
            <a:r>
              <a:rPr lang="en-US" dirty="0" smtClean="0"/>
              <a:t>LY</a:t>
            </a:r>
            <a:r>
              <a:rPr lang="en-US" dirty="0" smtClean="0"/>
              <a:t>, </a:t>
            </a:r>
            <a:r>
              <a:rPr lang="en-US" dirty="0" smtClean="0"/>
              <a:t>does Joan have enough evidence to reject the accepted distance?</a:t>
            </a:r>
            <a:endParaRPr lang="en-US" dirty="0"/>
          </a:p>
        </p:txBody>
      </p:sp>
    </p:spTree>
    <p:extLst>
      <p:ext uri="{BB962C8B-B14F-4D97-AF65-F5344CB8AC3E}">
        <p14:creationId xmlns:p14="http://schemas.microsoft.com/office/powerpoint/2010/main" val="214125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dirty="0"/>
              <a:t>Rejection Region</a:t>
            </a:r>
            <a:r>
              <a:rPr lang="en-US" dirty="0" smtClean="0"/>
              <a:t>: one-tailed </a:t>
            </a:r>
            <a:r>
              <a:rPr lang="en-US" dirty="0" smtClean="0"/>
              <a:t>(cocoa) example</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646387" y="1325563"/>
                <a:ext cx="11004330" cy="4351338"/>
              </a:xfrm>
            </p:spPr>
            <p:txBody>
              <a:bodyPr/>
              <a:lstStyle/>
              <a:p>
                <a:pPr marL="514350" indent="-514350">
                  <a:buFont typeface="+mj-lt"/>
                  <a:buAutoNum type="arabicPeriod"/>
                </a:pPr>
                <a:r>
                  <a:rPr lang="en-US" dirty="0" smtClean="0"/>
                  <a:t>H</a:t>
                </a:r>
                <a:r>
                  <a:rPr lang="en-US" baseline="-25000" dirty="0" smtClean="0"/>
                  <a:t>0</a:t>
                </a:r>
                <a:r>
                  <a:rPr lang="en-US" dirty="0" smtClean="0"/>
                  <a:t>=8; H</a:t>
                </a:r>
                <a:r>
                  <a:rPr lang="en-US" baseline="-25000" dirty="0" smtClean="0"/>
                  <a:t>1</a:t>
                </a:r>
                <a:r>
                  <a:rPr lang="en-US" dirty="0" smtClean="0"/>
                  <a:t>&lt; 8 </a:t>
                </a:r>
                <a:r>
                  <a:rPr lang="en-US" dirty="0" smtClean="0"/>
                  <a:t>(so tail is on left).</a:t>
                </a:r>
              </a:p>
              <a:p>
                <a:pPr marL="514350" indent="-514350">
                  <a:buFont typeface="+mj-lt"/>
                  <a:buAutoNum type="arabicPeriod"/>
                </a:pPr>
                <a:r>
                  <a:rPr lang="en-US" dirty="0" smtClean="0"/>
                  <a:t>TS is 7.93 and n=20.</a:t>
                </a:r>
              </a:p>
              <a:p>
                <a:pPr marL="514350" indent="-514350">
                  <a:buFont typeface="+mj-lt"/>
                  <a:buAutoNum type="arabicPeriod"/>
                </a:pPr>
                <a:r>
                  <a:rPr lang="en-US" dirty="0"/>
                  <a:t>S</a:t>
                </a:r>
                <a:r>
                  <a:rPr lang="en-US" dirty="0" smtClean="0"/>
                  <a:t>tandard error: </a:t>
                </a:r>
                <a14:m>
                  <m:oMath xmlns:m="http://schemas.openxmlformats.org/officeDocument/2006/math">
                    <m:sSub>
                      <m:sSubPr>
                        <m:ctrlPr>
                          <a:rPr lang="en-US" i="1">
                            <a:latin typeface="Cambria Math" panose="02040503050406030204" pitchFamily="18" charset="0"/>
                            <a:sym typeface="Symbol" panose="05050102010706020507" pitchFamily="18" charset="2"/>
                          </a:rPr>
                        </m:ctrlPr>
                      </m:sSubPr>
                      <m:e>
                        <m:r>
                          <m:rPr>
                            <m:nor/>
                          </m:rPr>
                          <a:rPr lang="en-US" dirty="0" smtClean="0">
                            <a:sym typeface="Symbol" panose="05050102010706020507" pitchFamily="18" charset="2"/>
                          </a:rPr>
                          <m:t></m:t>
                        </m:r>
                      </m:e>
                      <m:sub>
                        <m:acc>
                          <m:accPr>
                            <m:chr m:val="̅"/>
                            <m:ctrlPr>
                              <a:rPr lang="en-US" i="1">
                                <a:latin typeface="Cambria Math" panose="02040503050406030204" pitchFamily="18" charset="0"/>
                                <a:sym typeface="Symbol" panose="05050102010706020507" pitchFamily="18" charset="2"/>
                              </a:rPr>
                            </m:ctrlPr>
                          </m:accPr>
                          <m:e>
                            <m:r>
                              <a:rPr lang="en-US" i="1">
                                <a:latin typeface="Cambria Math" panose="02040503050406030204" pitchFamily="18" charset="0"/>
                                <a:sym typeface="Symbol" panose="05050102010706020507" pitchFamily="18" charset="2"/>
                              </a:rPr>
                              <m:t>𝑋</m:t>
                            </m:r>
                          </m:e>
                        </m:acc>
                      </m:sub>
                    </m:sSub>
                    <m:r>
                      <a:rPr lang="en-US" i="1">
                        <a:latin typeface="Cambria Math" panose="02040503050406030204" pitchFamily="18" charset="0"/>
                        <a:sym typeface="Symbol" panose="05050102010706020507" pitchFamily="18" charset="2"/>
                      </a:rPr>
                      <m:t>=</m:t>
                    </m:r>
                    <m:f>
                      <m:fPr>
                        <m:ctrlPr>
                          <a:rPr lang="en-US" i="1">
                            <a:latin typeface="Cambria Math" panose="02040503050406030204" pitchFamily="18" charset="0"/>
                            <a:sym typeface="Symbol" panose="05050102010706020507" pitchFamily="18" charset="2"/>
                          </a:rPr>
                        </m:ctrlPr>
                      </m:fPr>
                      <m:num>
                        <m:r>
                          <m:rPr>
                            <m:nor/>
                          </m:rPr>
                          <a:rPr lang="en-US" dirty="0">
                            <a:sym typeface="Symbol" panose="05050102010706020507" pitchFamily="18" charset="2"/>
                          </a:rPr>
                          <m:t></m:t>
                        </m:r>
                      </m:num>
                      <m:den>
                        <m:rad>
                          <m:radPr>
                            <m:degHide m:val="on"/>
                            <m:ctrlPr>
                              <a:rPr lang="en-US" i="1">
                                <a:latin typeface="Cambria Math" panose="02040503050406030204" pitchFamily="18" charset="0"/>
                                <a:sym typeface="Symbol" panose="05050102010706020507" pitchFamily="18" charset="2"/>
                              </a:rPr>
                            </m:ctrlPr>
                          </m:radPr>
                          <m:deg/>
                          <m:e>
                            <m:r>
                              <a:rPr lang="en-US" b="0" i="1" smtClean="0">
                                <a:latin typeface="Cambria Math" panose="02040503050406030204" pitchFamily="18" charset="0"/>
                                <a:sym typeface="Symbol" panose="05050102010706020507" pitchFamily="18" charset="2"/>
                              </a:rPr>
                              <m:t>𝑛</m:t>
                            </m:r>
                          </m:e>
                        </m:rad>
                      </m:den>
                    </m:f>
                    <m:r>
                      <a:rPr lang="en-US">
                        <a:latin typeface="Cambria Math" panose="02040503050406030204" pitchFamily="18" charset="0"/>
                        <a:sym typeface="Symbol" panose="05050102010706020507" pitchFamily="18" charset="2"/>
                      </a:rPr>
                      <m:t>=</m:t>
                    </m:r>
                    <m:f>
                      <m:fPr>
                        <m:ctrlPr>
                          <a:rPr lang="en-US" i="1">
                            <a:latin typeface="Cambria Math" panose="02040503050406030204" pitchFamily="18" charset="0"/>
                            <a:sym typeface="Symbol" panose="05050102010706020507" pitchFamily="18" charset="2"/>
                          </a:rPr>
                        </m:ctrlPr>
                      </m:fPr>
                      <m:num>
                        <m:r>
                          <m:rPr>
                            <m:nor/>
                          </m:rPr>
                          <a:rPr lang="en-US" b="0" i="0" dirty="0" smtClean="0">
                            <a:sym typeface="Symbol" panose="05050102010706020507" pitchFamily="18" charset="2"/>
                          </a:rPr>
                          <m:t>.</m:t>
                        </m:r>
                        <m:r>
                          <m:rPr>
                            <m:nor/>
                          </m:rPr>
                          <a:rPr lang="en-US" b="0" i="0" dirty="0" smtClean="0">
                            <a:sym typeface="Symbol" panose="05050102010706020507" pitchFamily="18" charset="2"/>
                          </a:rPr>
                          <m:t>25</m:t>
                        </m:r>
                      </m:num>
                      <m:den>
                        <m:rad>
                          <m:radPr>
                            <m:degHide m:val="on"/>
                            <m:ctrlPr>
                              <a:rPr lang="en-US" i="1">
                                <a:latin typeface="Cambria Math" panose="02040503050406030204" pitchFamily="18" charset="0"/>
                                <a:sym typeface="Symbol" panose="05050102010706020507" pitchFamily="18" charset="2"/>
                              </a:rPr>
                            </m:ctrlPr>
                          </m:radPr>
                          <m:deg/>
                          <m:e>
                            <m:r>
                              <a:rPr lang="en-US" b="0" i="1" smtClean="0">
                                <a:latin typeface="Cambria Math" panose="02040503050406030204" pitchFamily="18" charset="0"/>
                                <a:sym typeface="Symbol" panose="05050102010706020507" pitchFamily="18" charset="2"/>
                              </a:rPr>
                              <m:t>20</m:t>
                            </m:r>
                          </m:e>
                        </m:rad>
                      </m:den>
                    </m:f>
                    <m:r>
                      <a:rPr lang="en-US" i="1">
                        <a:latin typeface="Cambria Math" panose="02040503050406030204" pitchFamily="18" charset="0"/>
                        <a:sym typeface="Symbol" panose="05050102010706020507" pitchFamily="18" charset="2"/>
                      </a:rPr>
                      <m:t>=</m:t>
                    </m:r>
                    <m:r>
                      <m:rPr>
                        <m:nor/>
                      </m:rPr>
                      <a:rPr lang="en-US" dirty="0">
                        <a:latin typeface="Cambria Math" panose="02040503050406030204" pitchFamily="18" charset="0"/>
                        <a:sym typeface="Symbol" panose="05050102010706020507" pitchFamily="18" charset="2"/>
                      </a:rPr>
                      <m:t>0.0</m:t>
                    </m:r>
                    <m:r>
                      <m:rPr>
                        <m:nor/>
                      </m:rPr>
                      <a:rPr lang="en-US" b="0" i="0" dirty="0" smtClean="0">
                        <a:latin typeface="Cambria Math" panose="02040503050406030204" pitchFamily="18" charset="0"/>
                        <a:sym typeface="Symbol" panose="05050102010706020507" pitchFamily="18" charset="2"/>
                      </a:rPr>
                      <m:t>56</m:t>
                    </m:r>
                  </m:oMath>
                </a14:m>
                <a:endParaRPr lang="en-US" dirty="0" smtClean="0">
                  <a:latin typeface="Cambria Math" panose="02040503050406030204" pitchFamily="18" charset="0"/>
                  <a:sym typeface="Symbol" panose="05050102010706020507" pitchFamily="18" charset="2"/>
                </a:endParaRPr>
              </a:p>
              <a:p>
                <a:pPr marL="514350" indent="-514350">
                  <a:buFont typeface="+mj-lt"/>
                  <a:buAutoNum type="arabicPeriod"/>
                </a:pPr>
                <a:r>
                  <a:rPr lang="en-US" dirty="0">
                    <a:latin typeface="Cambria Math" panose="02040503050406030204" pitchFamily="18" charset="0"/>
                    <a:sym typeface="Symbol" panose="05050102010706020507" pitchFamily="18" charset="2"/>
                  </a:rPr>
                  <a:t>C</a:t>
                </a:r>
                <a:r>
                  <a:rPr lang="en-US" dirty="0" smtClean="0">
                    <a:latin typeface="Cambria Math" panose="02040503050406030204" pitchFamily="18" charset="0"/>
                    <a:sym typeface="Symbol" panose="05050102010706020507" pitchFamily="18" charset="2"/>
                  </a:rPr>
                  <a:t>ritical value (</a:t>
                </a:r>
                <a:r>
                  <a:rPr lang="en-US" dirty="0" smtClean="0">
                    <a:latin typeface="Cambria Math" panose="02040503050406030204" pitchFamily="18" charset="0"/>
                    <a:sym typeface="Symbol" panose="05050102010706020507" pitchFamily="18" charset="2"/>
                  </a:rPr>
                  <a:t>CV):</a:t>
                </a:r>
                <a14:m>
                  <m:oMath xmlns:m="http://schemas.openxmlformats.org/officeDocument/2006/math">
                    <m:sSub>
                      <m:sSubPr>
                        <m:ctrlPr>
                          <a:rPr lang="en-US" i="1">
                            <a:latin typeface="Cambria Math" panose="02040503050406030204" pitchFamily="18" charset="0"/>
                            <a:sym typeface="Symbol" panose="05050102010706020507" pitchFamily="18" charset="2"/>
                          </a:rPr>
                        </m:ctrlPr>
                      </m:sSubPr>
                      <m:e>
                        <m:r>
                          <m:rPr>
                            <m:nor/>
                          </m:rPr>
                          <a:rPr lang="en-US" b="0" i="0" smtClean="0">
                            <a:latin typeface="Cambria Math" panose="02040503050406030204" pitchFamily="18" charset="0"/>
                            <a:sym typeface="Symbol" panose="05050102010706020507" pitchFamily="18" charset="2"/>
                          </a:rPr>
                          <m:t> </m:t>
                        </m:r>
                        <m:r>
                          <m:rPr>
                            <m:nor/>
                          </m:rPr>
                          <a:rPr lang="en-US" dirty="0">
                            <a:sym typeface="Symbol" panose="05050102010706020507" pitchFamily="18" charset="2"/>
                          </a:rPr>
                          <m:t></m:t>
                        </m:r>
                      </m:e>
                      <m:sub>
                        <m:acc>
                          <m:accPr>
                            <m:chr m:val="̅"/>
                            <m:ctrlPr>
                              <a:rPr lang="en-US" i="1">
                                <a:latin typeface="Cambria Math" panose="02040503050406030204" pitchFamily="18" charset="0"/>
                                <a:sym typeface="Symbol" panose="05050102010706020507" pitchFamily="18" charset="2"/>
                              </a:rPr>
                            </m:ctrlPr>
                          </m:accPr>
                          <m:e>
                            <m:r>
                              <a:rPr lang="en-US" i="1">
                                <a:latin typeface="Cambria Math" panose="02040503050406030204" pitchFamily="18" charset="0"/>
                                <a:sym typeface="Symbol" panose="05050102010706020507" pitchFamily="18" charset="2"/>
                              </a:rPr>
                              <m:t>𝑋</m:t>
                            </m:r>
                          </m:e>
                        </m:acc>
                      </m:sub>
                    </m:sSub>
                    <m:r>
                      <a:rPr lang="en-US" b="0" i="1" smtClean="0">
                        <a:latin typeface="Cambria Math" panose="02040503050406030204" pitchFamily="18" charset="0"/>
                        <a:sym typeface="Symbol" panose="05050102010706020507" pitchFamily="18" charset="2"/>
                      </a:rPr>
                      <m:t>∗</m:t>
                    </m:r>
                    <m:sSub>
                      <m:sSubPr>
                        <m:ctrlPr>
                          <a:rPr lang="en-US" b="0" i="1" smtClean="0">
                            <a:latin typeface="Cambria Math" panose="02040503050406030204" pitchFamily="18" charset="0"/>
                            <a:sym typeface="Symbol" panose="05050102010706020507" pitchFamily="18" charset="2"/>
                          </a:rPr>
                        </m:ctrlPr>
                      </m:sSubPr>
                      <m:e>
                        <m:r>
                          <a:rPr lang="en-US" b="0" i="1" smtClean="0">
                            <a:latin typeface="Cambria Math" panose="02040503050406030204" pitchFamily="18" charset="0"/>
                            <a:sym typeface="Symbol" panose="05050102010706020507" pitchFamily="18" charset="2"/>
                          </a:rPr>
                          <m:t>𝑧</m:t>
                        </m:r>
                      </m:e>
                      <m:sub>
                        <m:r>
                          <a:rPr lang="en-US" b="0" i="1" smtClean="0">
                            <a:latin typeface="Cambria Math" panose="02040503050406030204" pitchFamily="18" charset="0"/>
                            <a:sym typeface="Symbol" panose="05050102010706020507" pitchFamily="18" charset="2"/>
                          </a:rPr>
                          <m:t>.</m:t>
                        </m:r>
                        <m:r>
                          <a:rPr lang="en-US" b="0" i="1" smtClean="0">
                            <a:latin typeface="Cambria Math" panose="02040503050406030204" pitchFamily="18" charset="0"/>
                            <a:sym typeface="Symbol" panose="05050102010706020507" pitchFamily="18" charset="2"/>
                          </a:rPr>
                          <m:t>95</m:t>
                        </m:r>
                      </m:sub>
                    </m:sSub>
                    <m:r>
                      <a:rPr lang="en-US" b="0" i="1" smtClean="0">
                        <a:latin typeface="Cambria Math" panose="02040503050406030204" pitchFamily="18" charset="0"/>
                        <a:sym typeface="Symbol" panose="05050102010706020507" pitchFamily="18" charset="2"/>
                      </a:rPr>
                      <m:t>+</m:t>
                    </m:r>
                    <m:r>
                      <a:rPr lang="en-US" b="0" i="1" smtClean="0">
                        <a:latin typeface="Cambria Math" panose="02040503050406030204" pitchFamily="18" charset="0"/>
                        <a:sym typeface="Symbol" panose="05050102010706020507" pitchFamily="18" charset="2"/>
                      </a:rPr>
                      <m:t>8</m:t>
                    </m:r>
                    <m:r>
                      <a:rPr lang="en-US" b="0" i="1" smtClean="0">
                        <a:latin typeface="Cambria Math" panose="02040503050406030204" pitchFamily="18" charset="0"/>
                        <a:sym typeface="Symbol" panose="05050102010706020507" pitchFamily="18" charset="2"/>
                      </a:rPr>
                      <m:t>=</m:t>
                    </m:r>
                    <m:r>
                      <m:rPr>
                        <m:nor/>
                      </m:rPr>
                      <a:rPr lang="en-US" dirty="0">
                        <a:latin typeface="Cambria Math" panose="02040503050406030204" pitchFamily="18" charset="0"/>
                        <a:sym typeface="Symbol" panose="05050102010706020507" pitchFamily="18" charset="2"/>
                      </a:rPr>
                      <m:t>0.0</m:t>
                    </m:r>
                    <m:r>
                      <a:rPr lang="en-US" b="0" i="0" dirty="0" smtClean="0">
                        <a:latin typeface="Cambria Math" panose="02040503050406030204" pitchFamily="18" charset="0"/>
                        <a:sym typeface="Symbol" panose="05050102010706020507" pitchFamily="18" charset="2"/>
                      </a:rPr>
                      <m:t>56</m:t>
                    </m:r>
                    <m:r>
                      <a:rPr lang="en-US" b="0" i="0" dirty="0" smtClean="0">
                        <a:latin typeface="Cambria Math" panose="02040503050406030204" pitchFamily="18" charset="0"/>
                        <a:sym typeface="Symbol" panose="05050102010706020507" pitchFamily="18" charset="2"/>
                      </a:rPr>
                      <m:t>∗−</m:t>
                    </m:r>
                    <m:r>
                      <a:rPr lang="en-US" b="0" i="0" smtClean="0">
                        <a:latin typeface="Cambria Math" panose="02040503050406030204" pitchFamily="18" charset="0"/>
                        <a:sym typeface="Symbol" panose="05050102010706020507" pitchFamily="18" charset="2"/>
                      </a:rPr>
                      <m:t>1</m:t>
                    </m:r>
                    <m:r>
                      <a:rPr lang="en-US" b="0" i="0" smtClean="0">
                        <a:latin typeface="Cambria Math" panose="02040503050406030204" pitchFamily="18" charset="0"/>
                        <a:sym typeface="Symbol" panose="05050102010706020507" pitchFamily="18" charset="2"/>
                      </a:rPr>
                      <m:t>.</m:t>
                    </m:r>
                    <m:r>
                      <a:rPr lang="en-US" b="0" i="0" smtClean="0">
                        <a:latin typeface="Cambria Math" panose="02040503050406030204" pitchFamily="18" charset="0"/>
                        <a:sym typeface="Symbol" panose="05050102010706020507" pitchFamily="18" charset="2"/>
                      </a:rPr>
                      <m:t>64</m:t>
                    </m:r>
                    <m:r>
                      <a:rPr lang="en-US" b="0" i="0" smtClean="0">
                        <a:latin typeface="Cambria Math" panose="02040503050406030204" pitchFamily="18" charset="0"/>
                        <a:sym typeface="Symbol" panose="05050102010706020507" pitchFamily="18" charset="2"/>
                      </a:rPr>
                      <m:t>+</m:t>
                    </m:r>
                    <m:r>
                      <a:rPr lang="en-US" b="0" i="0" smtClean="0">
                        <a:latin typeface="Cambria Math" panose="02040503050406030204" pitchFamily="18" charset="0"/>
                        <a:sym typeface="Symbol" panose="05050102010706020507" pitchFamily="18" charset="2"/>
                      </a:rPr>
                      <m:t>8</m:t>
                    </m:r>
                    <m:r>
                      <a:rPr lang="en-US" i="1">
                        <a:latin typeface="Cambria Math" panose="02040503050406030204" pitchFamily="18" charset="0"/>
                        <a:sym typeface="Symbol" panose="05050102010706020507" pitchFamily="18" charset="2"/>
                      </a:rPr>
                      <m:t>=</m:t>
                    </m:r>
                    <m:r>
                      <a:rPr lang="en-US" b="0" i="1" smtClean="0">
                        <a:latin typeface="Cambria Math" panose="02040503050406030204" pitchFamily="18" charset="0"/>
                        <a:sym typeface="Symbol" panose="05050102010706020507" pitchFamily="18" charset="2"/>
                      </a:rPr>
                      <m:t>7</m:t>
                    </m:r>
                    <m:r>
                      <a:rPr lang="en-US" b="0" i="1" smtClean="0">
                        <a:latin typeface="Cambria Math" panose="02040503050406030204" pitchFamily="18" charset="0"/>
                        <a:sym typeface="Symbol" panose="05050102010706020507" pitchFamily="18" charset="2"/>
                      </a:rPr>
                      <m:t>.</m:t>
                    </m:r>
                    <m:r>
                      <a:rPr lang="en-US" b="0" i="1" smtClean="0">
                        <a:latin typeface="Cambria Math" panose="02040503050406030204" pitchFamily="18" charset="0"/>
                        <a:sym typeface="Symbol" panose="05050102010706020507" pitchFamily="18" charset="2"/>
                      </a:rPr>
                      <m:t>91</m:t>
                    </m:r>
                  </m:oMath>
                </a14:m>
                <a:endParaRPr lang="en-US" dirty="0" smtClean="0">
                  <a:latin typeface="Cambria Math" panose="02040503050406030204" pitchFamily="18" charset="0"/>
                  <a:sym typeface="Symbol" panose="05050102010706020507" pitchFamily="18" charset="2"/>
                </a:endParaRPr>
              </a:p>
              <a:p>
                <a:pPr marL="514350" indent="-514350">
                  <a:buFont typeface="+mj-lt"/>
                  <a:buAutoNum type="arabicPeriod"/>
                </a:pPr>
                <a:r>
                  <a:rPr lang="en-US" dirty="0" smtClean="0">
                    <a:latin typeface="Cambria Math" panose="02040503050406030204" pitchFamily="18" charset="0"/>
                    <a:sym typeface="Symbol" panose="05050102010706020507" pitchFamily="18" charset="2"/>
                  </a:rPr>
                  <a:t>Draw diagram </a:t>
                </a:r>
                <a:r>
                  <a:rPr lang="en-US" dirty="0" smtClean="0">
                    <a:latin typeface="Cambria Math" panose="02040503050406030204" pitchFamily="18" charset="0"/>
                    <a:sym typeface="Symbol" panose="05050102010706020507" pitchFamily="18" charset="2"/>
                  </a:rPr>
                  <a:t>and label </a:t>
                </a:r>
                <a:r>
                  <a:rPr lang="en-US" dirty="0" smtClean="0">
                    <a:latin typeface="Cambria Math" panose="02040503050406030204" pitchFamily="18" charset="0"/>
                    <a:sym typeface="Symbol" panose="05050102010706020507" pitchFamily="18" charset="2"/>
                  </a:rPr>
                  <a:t>rejection region (</a:t>
                </a:r>
                <a:r>
                  <a:rPr lang="en-US" dirty="0" smtClean="0">
                    <a:latin typeface="Cambria Math" panose="02040503050406030204" pitchFamily="18" charset="0"/>
                    <a:sym typeface="Symbol" panose="05050102010706020507" pitchFamily="18" charset="2"/>
                  </a:rPr>
                  <a:t>RR).</a:t>
                </a:r>
                <a:endParaRPr lang="en-US" dirty="0" smtClean="0">
                  <a:latin typeface="Cambria Math" panose="02040503050406030204" pitchFamily="18" charset="0"/>
                  <a:sym typeface="Symbol" panose="05050102010706020507" pitchFamily="18" charset="2"/>
                </a:endParaRPr>
              </a:p>
              <a:p>
                <a:pPr marL="514350" indent="-514350">
                  <a:buFont typeface="+mj-lt"/>
                  <a:buAutoNum type="arabicPeriod"/>
                </a:pPr>
                <a:r>
                  <a:rPr lang="en-US" dirty="0">
                    <a:latin typeface="Cambria Math" panose="02040503050406030204" pitchFamily="18" charset="0"/>
                    <a:sym typeface="Symbol" panose="05050102010706020507" pitchFamily="18" charset="2"/>
                  </a:rPr>
                  <a:t>R</a:t>
                </a:r>
                <a:r>
                  <a:rPr lang="en-US" dirty="0" smtClean="0">
                    <a:latin typeface="Cambria Math" panose="02040503050406030204" pitchFamily="18" charset="0"/>
                    <a:sym typeface="Symbol" panose="05050102010706020507" pitchFamily="18" charset="2"/>
                  </a:rPr>
                  <a:t>eject </a:t>
                </a:r>
                <a:r>
                  <a:rPr lang="en-US" dirty="0"/>
                  <a:t>H</a:t>
                </a:r>
                <a:r>
                  <a:rPr lang="en-US" baseline="-25000" dirty="0"/>
                  <a:t>0 </a:t>
                </a:r>
                <a:r>
                  <a:rPr lang="en-US" dirty="0" err="1" smtClean="0">
                    <a:latin typeface="Cambria Math" panose="02040503050406030204" pitchFamily="18" charset="0"/>
                    <a:sym typeface="Symbol" panose="05050102010706020507" pitchFamily="18" charset="2"/>
                  </a:rPr>
                  <a:t>iff</a:t>
                </a:r>
                <a:r>
                  <a:rPr lang="en-US" dirty="0" smtClean="0">
                    <a:latin typeface="Cambria Math" panose="02040503050406030204" pitchFamily="18" charset="0"/>
                    <a:sym typeface="Symbol" panose="05050102010706020507" pitchFamily="18" charset="2"/>
                  </a:rPr>
                  <a:t> (if and only if) TS </a:t>
                </a:r>
                <a:r>
                  <a:rPr lang="en-US" dirty="0" smtClean="0">
                    <a:latin typeface="Cambria Math" panose="02040503050406030204" pitchFamily="18" charset="0"/>
                    <a:sym typeface="Symbol" panose="05050102010706020507" pitchFamily="18" charset="2"/>
                  </a:rPr>
                  <a:t>falls </a:t>
                </a:r>
                <a:r>
                  <a:rPr lang="en-US" dirty="0">
                    <a:latin typeface="Cambria Math" panose="02040503050406030204" pitchFamily="18" charset="0"/>
                    <a:sym typeface="Symbol" panose="05050102010706020507" pitchFamily="18" charset="2"/>
                  </a:rPr>
                  <a:t>within </a:t>
                </a:r>
                <a:r>
                  <a:rPr lang="en-US" dirty="0" smtClean="0">
                    <a:latin typeface="Cambria Math" panose="02040503050406030204" pitchFamily="18" charset="0"/>
                    <a:sym typeface="Symbol" panose="05050102010706020507" pitchFamily="18" charset="2"/>
                  </a:rPr>
                  <a:t>RR</a:t>
                </a:r>
                <a:r>
                  <a:rPr lang="en-US" dirty="0">
                    <a:latin typeface="Cambria Math" panose="02040503050406030204" pitchFamily="18" charset="0"/>
                    <a:sym typeface="Symbol" panose="05050102010706020507" pitchFamily="18" charset="2"/>
                  </a:rPr>
                  <a:t>.</a:t>
                </a:r>
                <a:endParaRPr lang="en-US" dirty="0" smtClean="0">
                  <a:latin typeface="Cambria Math" panose="02040503050406030204" pitchFamily="18" charset="0"/>
                  <a:sym typeface="Symbol" panose="05050102010706020507" pitchFamily="18" charset="2"/>
                </a:endParaRP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646387" y="1325563"/>
                <a:ext cx="11004330" cy="4351338"/>
              </a:xfrm>
              <a:blipFill rotWithShape="0">
                <a:blip r:embed="rId2"/>
                <a:stretch>
                  <a:fillRect l="-1163" t="-2381"/>
                </a:stretch>
              </a:blipFill>
            </p:spPr>
            <p:txBody>
              <a:bodyPr/>
              <a:lstStyle/>
              <a:p>
                <a:r>
                  <a:rPr lang="en-US">
                    <a:noFill/>
                  </a:rPr>
                  <a:t> </a:t>
                </a:r>
              </a:p>
            </p:txBody>
          </p:sp>
        </mc:Fallback>
      </mc:AlternateContent>
    </p:spTree>
    <p:extLst>
      <p:ext uri="{BB962C8B-B14F-4D97-AF65-F5344CB8AC3E}">
        <p14:creationId xmlns:p14="http://schemas.microsoft.com/office/powerpoint/2010/main" val="25032759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8186" y="319855"/>
            <a:ext cx="10604309" cy="1325563"/>
          </a:xfrm>
        </p:spPr>
        <p:txBody>
          <a:bodyPr>
            <a:normAutofit/>
          </a:bodyPr>
          <a:lstStyle/>
          <a:p>
            <a:r>
              <a:rPr lang="en-US" dirty="0"/>
              <a:t>Critical Region: one-tailed </a:t>
            </a:r>
            <a:r>
              <a:rPr lang="en-US" dirty="0" smtClean="0"/>
              <a:t>example (</a:t>
            </a:r>
            <a:r>
              <a:rPr lang="en-US" dirty="0"/>
              <a:t>cont</a:t>
            </a:r>
            <a:r>
              <a:rPr lang="en-US" dirty="0" smtClean="0"/>
              <a:t>.)</a:t>
            </a:r>
            <a:r>
              <a:rPr lang="en-US" dirty="0"/>
              <a:t/>
            </a:r>
            <a:br>
              <a:rPr lang="en-US" dirty="0"/>
            </a:br>
            <a:r>
              <a:rPr lang="en-US" dirty="0" smtClean="0"/>
              <a:t> </a:t>
            </a:r>
            <a:endParaRPr lang="en-US" dirty="0"/>
          </a:p>
        </p:txBody>
      </p:sp>
      <p:pic>
        <p:nvPicPr>
          <p:cNvPr id="5" name="Content Placeholder 4"/>
          <p:cNvPicPr>
            <a:picLocks noGrp="1" noChangeAspect="1"/>
          </p:cNvPicPr>
          <p:nvPr>
            <p:ph idx="1"/>
          </p:nvPr>
        </p:nvPicPr>
        <p:blipFill rotWithShape="1">
          <a:blip r:embed="rId2"/>
          <a:srcRect l="12220" t="25023" r="15618" b="16305"/>
          <a:stretch/>
        </p:blipFill>
        <p:spPr>
          <a:xfrm>
            <a:off x="1970962" y="1169243"/>
            <a:ext cx="8578755" cy="4697302"/>
          </a:xfrm>
          <a:prstGeom prst="rect">
            <a:avLst/>
          </a:prstGeom>
        </p:spPr>
      </p:pic>
      <mc:AlternateContent xmlns:mc="http://schemas.openxmlformats.org/markup-compatibility/2006">
        <mc:Choice xmlns:a14="http://schemas.microsoft.com/office/drawing/2010/main" Requires="a14">
          <p:sp>
            <p:nvSpPr>
              <p:cNvPr id="6" name="Rectangle 5"/>
              <p:cNvSpPr/>
              <p:nvPr/>
            </p:nvSpPr>
            <p:spPr>
              <a:xfrm>
                <a:off x="2641600" y="5835387"/>
                <a:ext cx="8508621" cy="646331"/>
              </a:xfrm>
              <a:prstGeom prst="rect">
                <a:avLst/>
              </a:prstGeom>
            </p:spPr>
            <p:txBody>
              <a:bodyPr wrap="square">
                <a:spAutoFit/>
              </a:bodyPr>
              <a:lstStyle/>
              <a:p>
                <a:r>
                  <a:rPr lang="en-US" dirty="0" smtClean="0"/>
                  <a:t>                          7.91          </a:t>
                </a:r>
                <a:r>
                  <a:rPr lang="en-US" dirty="0"/>
                  <a:t>1.65</a:t>
                </a:r>
                <a14:m>
                  <m:oMath xmlns:m="http://schemas.openxmlformats.org/officeDocument/2006/math">
                    <m:sSub>
                      <m:sSubPr>
                        <m:ctrlPr>
                          <a:rPr lang="en-US" i="1">
                            <a:latin typeface="Cambria Math" panose="02040503050406030204" pitchFamily="18" charset="0"/>
                            <a:sym typeface="Symbol" panose="05050102010706020507" pitchFamily="18" charset="2"/>
                          </a:rPr>
                        </m:ctrlPr>
                      </m:sSubPr>
                      <m:e>
                        <m:r>
                          <m:rPr>
                            <m:nor/>
                          </m:rPr>
                          <a:rPr lang="en-US" dirty="0">
                            <a:sym typeface="Symbol" panose="05050102010706020507" pitchFamily="18" charset="2"/>
                          </a:rPr>
                          <m:t></m:t>
                        </m:r>
                      </m:e>
                      <m:sub>
                        <m:acc>
                          <m:accPr>
                            <m:chr m:val="̅"/>
                            <m:ctrlPr>
                              <a:rPr lang="en-US" i="1">
                                <a:latin typeface="Cambria Math" panose="02040503050406030204" pitchFamily="18" charset="0"/>
                                <a:sym typeface="Symbol" panose="05050102010706020507" pitchFamily="18" charset="2"/>
                              </a:rPr>
                            </m:ctrlPr>
                          </m:accPr>
                          <m:e>
                            <m:r>
                              <a:rPr lang="en-US" i="1">
                                <a:latin typeface="Cambria Math" panose="02040503050406030204" pitchFamily="18" charset="0"/>
                                <a:sym typeface="Symbol" panose="05050102010706020507" pitchFamily="18" charset="2"/>
                              </a:rPr>
                              <m:t>𝑋</m:t>
                            </m:r>
                          </m:e>
                        </m:acc>
                      </m:sub>
                    </m:sSub>
                    <m:r>
                      <a:rPr lang="en-US" b="0" i="0">
                        <a:latin typeface="Cambria Math" panose="02040503050406030204" pitchFamily="18" charset="0"/>
                        <a:sym typeface="Symbol" panose="05050102010706020507" pitchFamily="18" charset="2"/>
                      </a:rPr>
                      <m:t>       </m:t>
                    </m:r>
                  </m:oMath>
                </a14:m>
                <a:r>
                  <a:rPr lang="en-US" dirty="0"/>
                  <a:t> </a:t>
                </a:r>
                <a:r>
                  <a:rPr lang="en-US" dirty="0" smtClean="0"/>
                  <a:t>8</a:t>
                </a:r>
              </a:p>
              <a:p>
                <a:r>
                  <a:rPr lang="en-US" dirty="0" smtClean="0"/>
                  <a:t>                 CV</a:t>
                </a:r>
                <a:r>
                  <a:rPr lang="en-US" dirty="0"/>
                  <a:t>	</a:t>
                </a:r>
                <a:r>
                  <a:rPr lang="en-US" dirty="0" smtClean="0">
                    <a:solidFill>
                      <a:srgbClr val="7030A0"/>
                    </a:solidFill>
                  </a:rPr>
                  <a:t>         </a:t>
                </a:r>
                <a:r>
                  <a:rPr lang="en-US" dirty="0" smtClean="0">
                    <a:solidFill>
                      <a:srgbClr val="7030A0"/>
                    </a:solidFill>
                  </a:rPr>
                  <a:t> </a:t>
                </a:r>
                <a:r>
                  <a:rPr lang="en-US" dirty="0">
                    <a:solidFill>
                      <a:srgbClr val="7030A0"/>
                    </a:solidFill>
                  </a:rPr>
                  <a:t>7.93 =TS </a:t>
                </a:r>
                <a:endParaRPr lang="en-US" dirty="0">
                  <a:solidFill>
                    <a:srgbClr val="7030A0"/>
                  </a:solidFill>
                </a:endParaRPr>
              </a:p>
            </p:txBody>
          </p:sp>
        </mc:Choice>
        <mc:Fallback>
          <p:sp>
            <p:nvSpPr>
              <p:cNvPr id="6" name="Rectangle 5"/>
              <p:cNvSpPr>
                <a:spLocks noRot="1" noChangeAspect="1" noMove="1" noResize="1" noEditPoints="1" noAdjustHandles="1" noChangeArrowheads="1" noChangeShapeType="1" noTextEdit="1"/>
              </p:cNvSpPr>
              <p:nvPr/>
            </p:nvSpPr>
            <p:spPr>
              <a:xfrm>
                <a:off x="2641600" y="5835387"/>
                <a:ext cx="8508621" cy="646331"/>
              </a:xfrm>
              <a:prstGeom prst="rect">
                <a:avLst/>
              </a:prstGeom>
              <a:blipFill rotWithShape="0">
                <a:blip r:embed="rId3"/>
                <a:stretch>
                  <a:fillRect t="-4717" b="-14151"/>
                </a:stretch>
              </a:blipFill>
            </p:spPr>
            <p:txBody>
              <a:bodyPr/>
              <a:lstStyle/>
              <a:p>
                <a:r>
                  <a:rPr lang="en-US">
                    <a:noFill/>
                  </a:rPr>
                  <a:t> </a:t>
                </a:r>
              </a:p>
            </p:txBody>
          </p:sp>
        </mc:Fallback>
      </mc:AlternateContent>
      <p:cxnSp>
        <p:nvCxnSpPr>
          <p:cNvPr id="8" name="Straight Arrow Connector 7"/>
          <p:cNvCxnSpPr/>
          <p:nvPr/>
        </p:nvCxnSpPr>
        <p:spPr>
          <a:xfrm>
            <a:off x="4283242" y="5855370"/>
            <a:ext cx="1827272" cy="7853"/>
          </a:xfrm>
          <a:prstGeom prst="straightConnector1">
            <a:avLst/>
          </a:prstGeom>
          <a:ln w="38100">
            <a:headEnd type="triangle"/>
            <a:tailEnd type="triangle"/>
          </a:ln>
        </p:spPr>
        <p:style>
          <a:lnRef idx="3">
            <a:schemeClr val="dk1"/>
          </a:lnRef>
          <a:fillRef idx="0">
            <a:schemeClr val="dk1"/>
          </a:fillRef>
          <a:effectRef idx="2">
            <a:schemeClr val="dk1"/>
          </a:effectRef>
          <a:fontRef idx="minor">
            <a:schemeClr val="tx1"/>
          </a:fontRef>
        </p:style>
      </p:cxnSp>
      <p:sp>
        <p:nvSpPr>
          <p:cNvPr id="18" name="Rectangle 17"/>
          <p:cNvSpPr/>
          <p:nvPr/>
        </p:nvSpPr>
        <p:spPr>
          <a:xfrm>
            <a:off x="958186" y="2579427"/>
            <a:ext cx="3477337" cy="461665"/>
          </a:xfrm>
          <a:prstGeom prst="rect">
            <a:avLst/>
          </a:prstGeom>
        </p:spPr>
        <p:txBody>
          <a:bodyPr wrap="square">
            <a:spAutoFit/>
          </a:bodyPr>
          <a:lstStyle/>
          <a:p>
            <a:r>
              <a:rPr lang="en-US" sz="2400" dirty="0" smtClean="0"/>
              <a:t>Rejection region</a:t>
            </a:r>
            <a:endParaRPr lang="en-US" sz="2400" dirty="0"/>
          </a:p>
        </p:txBody>
      </p:sp>
      <p:cxnSp>
        <p:nvCxnSpPr>
          <p:cNvPr id="19" name="Straight Arrow Connector 18"/>
          <p:cNvCxnSpPr/>
          <p:nvPr/>
        </p:nvCxnSpPr>
        <p:spPr>
          <a:xfrm>
            <a:off x="2775284" y="3041092"/>
            <a:ext cx="773134" cy="1626442"/>
          </a:xfrm>
          <a:prstGeom prst="straightConnector1">
            <a:avLst/>
          </a:prstGeom>
          <a:ln w="44450">
            <a:tailEnd type="triangle"/>
          </a:ln>
        </p:spPr>
        <p:style>
          <a:lnRef idx="3">
            <a:schemeClr val="dk1"/>
          </a:lnRef>
          <a:fillRef idx="0">
            <a:schemeClr val="dk1"/>
          </a:fillRef>
          <a:effectRef idx="2">
            <a:schemeClr val="dk1"/>
          </a:effectRef>
          <a:fontRef idx="minor">
            <a:schemeClr val="tx1"/>
          </a:fontRef>
        </p:style>
      </p:cxnSp>
      <p:sp>
        <p:nvSpPr>
          <p:cNvPr id="21" name="TextBox 20"/>
          <p:cNvSpPr txBox="1"/>
          <p:nvPr/>
        </p:nvSpPr>
        <p:spPr>
          <a:xfrm>
            <a:off x="4830668" y="4512881"/>
            <a:ext cx="1199367" cy="369332"/>
          </a:xfrm>
          <a:prstGeom prst="rect">
            <a:avLst/>
          </a:prstGeom>
          <a:noFill/>
        </p:spPr>
        <p:txBody>
          <a:bodyPr wrap="none" rtlCol="0">
            <a:spAutoFit/>
          </a:bodyPr>
          <a:lstStyle/>
          <a:p>
            <a:r>
              <a:rPr lang="en-US" dirty="0" smtClean="0"/>
              <a:t>z</a:t>
            </a:r>
            <a:r>
              <a:rPr lang="en-US" baseline="-25000" dirty="0" smtClean="0"/>
              <a:t>.95 </a:t>
            </a:r>
            <a:r>
              <a:rPr lang="en-US" dirty="0" smtClean="0"/>
              <a:t>= −</a:t>
            </a:r>
            <a:r>
              <a:rPr lang="en-US" dirty="0"/>
              <a:t>1.65</a:t>
            </a:r>
          </a:p>
        </p:txBody>
      </p:sp>
      <p:cxnSp>
        <p:nvCxnSpPr>
          <p:cNvPr id="22" name="Straight Arrow Connector 21"/>
          <p:cNvCxnSpPr/>
          <p:nvPr/>
        </p:nvCxnSpPr>
        <p:spPr>
          <a:xfrm flipH="1">
            <a:off x="4326340" y="4697547"/>
            <a:ext cx="477672" cy="326044"/>
          </a:xfrm>
          <a:prstGeom prst="straightConnector1">
            <a:avLst/>
          </a:prstGeom>
          <a:ln w="28575">
            <a:tailEnd type="triangle"/>
          </a:ln>
        </p:spPr>
        <p:style>
          <a:lnRef idx="3">
            <a:schemeClr val="dk1"/>
          </a:lnRef>
          <a:fillRef idx="0">
            <a:schemeClr val="dk1"/>
          </a:fillRef>
          <a:effectRef idx="2">
            <a:schemeClr val="dk1"/>
          </a:effectRef>
          <a:fontRef idx="minor">
            <a:schemeClr val="tx1"/>
          </a:fontRef>
        </p:style>
      </p:cxnSp>
      <p:sp>
        <p:nvSpPr>
          <p:cNvPr id="12" name="Rectangle 11"/>
          <p:cNvSpPr/>
          <p:nvPr/>
        </p:nvSpPr>
        <p:spPr>
          <a:xfrm>
            <a:off x="4435523" y="5376041"/>
            <a:ext cx="1082408" cy="369332"/>
          </a:xfrm>
          <a:prstGeom prst="rect">
            <a:avLst/>
          </a:prstGeom>
        </p:spPr>
        <p:txBody>
          <a:bodyPr wrap="square">
            <a:spAutoFit/>
          </a:bodyPr>
          <a:lstStyle/>
          <a:p>
            <a:r>
              <a:rPr lang="en-US" dirty="0"/>
              <a:t>	</a:t>
            </a:r>
          </a:p>
        </p:txBody>
      </p:sp>
      <p:cxnSp>
        <p:nvCxnSpPr>
          <p:cNvPr id="13" name="Straight Arrow Connector 12"/>
          <p:cNvCxnSpPr/>
          <p:nvPr/>
        </p:nvCxnSpPr>
        <p:spPr>
          <a:xfrm flipV="1">
            <a:off x="3933372" y="6121055"/>
            <a:ext cx="149574" cy="74994"/>
          </a:xfrm>
          <a:prstGeom prst="straightConnector1">
            <a:avLst/>
          </a:prstGeom>
          <a:ln w="28575">
            <a:tailEnd type="triangle"/>
          </a:ln>
        </p:spPr>
        <p:style>
          <a:lnRef idx="3">
            <a:schemeClr val="dk1"/>
          </a:lnRef>
          <a:fillRef idx="0">
            <a:schemeClr val="dk1"/>
          </a:fillRef>
          <a:effectRef idx="2">
            <a:schemeClr val="dk1"/>
          </a:effectRef>
          <a:fontRef idx="minor">
            <a:schemeClr val="tx1"/>
          </a:fontRef>
        </p:style>
      </p:cxnSp>
      <p:cxnSp>
        <p:nvCxnSpPr>
          <p:cNvPr id="7" name="Straight Connector 6"/>
          <p:cNvCxnSpPr/>
          <p:nvPr/>
        </p:nvCxnSpPr>
        <p:spPr>
          <a:xfrm>
            <a:off x="4731420" y="5253833"/>
            <a:ext cx="0" cy="609390"/>
          </a:xfrm>
          <a:prstGeom prst="line">
            <a:avLst/>
          </a:prstGeom>
          <a:ln w="50800">
            <a:solidFill>
              <a:srgbClr val="7030A0"/>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7268555" y="1238973"/>
            <a:ext cx="4691215" cy="1631216"/>
          </a:xfrm>
          <a:prstGeom prst="rect">
            <a:avLst/>
          </a:prstGeom>
          <a:noFill/>
        </p:spPr>
        <p:txBody>
          <a:bodyPr wrap="square" rtlCol="0">
            <a:spAutoFit/>
          </a:bodyPr>
          <a:lstStyle/>
          <a:p>
            <a:r>
              <a:rPr lang="en-US" sz="2000" dirty="0" smtClean="0"/>
              <a:t>TS=7.93&gt;7.91=CV</a:t>
            </a:r>
          </a:p>
          <a:p>
            <a:r>
              <a:rPr lang="en-US" sz="2000" dirty="0" smtClean="0">
                <a:sym typeface="Symbol" panose="05050102010706020507" pitchFamily="18" charset="2"/>
              </a:rPr>
              <a:t> </a:t>
            </a:r>
            <a:r>
              <a:rPr lang="en-US" sz="2000" dirty="0" smtClean="0"/>
              <a:t>TS </a:t>
            </a:r>
            <a:r>
              <a:rPr lang="en-US" sz="2000" dirty="0" smtClean="0"/>
              <a:t>does NOT fall within RR</a:t>
            </a:r>
          </a:p>
          <a:p>
            <a:r>
              <a:rPr lang="en-US" sz="2000" dirty="0">
                <a:sym typeface="Symbol" panose="05050102010706020507" pitchFamily="18" charset="2"/>
              </a:rPr>
              <a:t> </a:t>
            </a:r>
            <a:r>
              <a:rPr lang="en-US" sz="2000" dirty="0" smtClean="0"/>
              <a:t>we </a:t>
            </a:r>
            <a:r>
              <a:rPr lang="en-US" sz="2000" dirty="0" smtClean="0"/>
              <a:t>do NOT reject H</a:t>
            </a:r>
            <a:r>
              <a:rPr lang="en-US" sz="2000" baseline="-25000" dirty="0" smtClean="0"/>
              <a:t>0</a:t>
            </a:r>
            <a:r>
              <a:rPr lang="en-US" sz="2000" dirty="0" smtClean="0"/>
              <a:t>.</a:t>
            </a:r>
          </a:p>
          <a:p>
            <a:r>
              <a:rPr lang="en-US" sz="2000" dirty="0" smtClean="0"/>
              <a:t>Thus, </a:t>
            </a:r>
            <a:r>
              <a:rPr lang="en-US" sz="2000" dirty="0" smtClean="0"/>
              <a:t>we do NOT have enough evidence to </a:t>
            </a:r>
            <a:r>
              <a:rPr lang="en-US" sz="2000" dirty="0" smtClean="0"/>
              <a:t>say cocoa company is cheating consumer.</a:t>
            </a:r>
            <a:endParaRPr lang="en-US" sz="2000" dirty="0" smtClean="0"/>
          </a:p>
        </p:txBody>
      </p:sp>
      <p:cxnSp>
        <p:nvCxnSpPr>
          <p:cNvPr id="15" name="Straight Arrow Connector 14"/>
          <p:cNvCxnSpPr/>
          <p:nvPr/>
        </p:nvCxnSpPr>
        <p:spPr>
          <a:xfrm flipH="1" flipV="1">
            <a:off x="4746053" y="5975950"/>
            <a:ext cx="230674" cy="220099"/>
          </a:xfrm>
          <a:prstGeom prst="straightConnector1">
            <a:avLst/>
          </a:prstGeom>
          <a:ln w="28575">
            <a:tailEnd type="triangle"/>
          </a:ln>
        </p:spPr>
        <p:style>
          <a:lnRef idx="3">
            <a:schemeClr val="dk1"/>
          </a:lnRef>
          <a:fillRef idx="0">
            <a:schemeClr val="dk1"/>
          </a:fillRef>
          <a:effectRef idx="2">
            <a:schemeClr val="dk1"/>
          </a:effectRef>
          <a:fontRef idx="minor">
            <a:schemeClr val="tx1"/>
          </a:fontRef>
        </p:style>
      </p:cxnSp>
      <p:cxnSp>
        <p:nvCxnSpPr>
          <p:cNvPr id="20" name="Straight Connector 19"/>
          <p:cNvCxnSpPr/>
          <p:nvPr/>
        </p:nvCxnSpPr>
        <p:spPr>
          <a:xfrm>
            <a:off x="4298421" y="5272336"/>
            <a:ext cx="335" cy="572383"/>
          </a:xfrm>
          <a:prstGeom prst="line">
            <a:avLst/>
          </a:prstGeom>
          <a:ln w="508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5563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dirty="0"/>
              <a:t>Critical </a:t>
            </a:r>
            <a:r>
              <a:rPr lang="en-US" dirty="0" smtClean="0"/>
              <a:t>Region: two-tailed example</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646386" y="1325562"/>
                <a:ext cx="11101999" cy="5102533"/>
              </a:xfrm>
            </p:spPr>
            <p:txBody>
              <a:bodyPr>
                <a:normAutofit/>
              </a:bodyPr>
              <a:lstStyle/>
              <a:p>
                <a:pPr marL="0" indent="0">
                  <a:buNone/>
                </a:pPr>
                <a:r>
                  <a:rPr lang="en-US" b="1" dirty="0" smtClean="0"/>
                  <a:t>Two-tailed</a:t>
                </a:r>
                <a:r>
                  <a:rPr lang="en-US" dirty="0"/>
                  <a:t>: </a:t>
                </a:r>
                <a:r>
                  <a:rPr lang="en-US" dirty="0"/>
                  <a:t>Joan’s 15 measurements of the distance to a star average 545 light years (LY), which differs from the published distance of 534 LY. If the standard deviation is 10 LY, does Joan have enough evidence to reject the accepted distance?</a:t>
                </a:r>
              </a:p>
              <a:p>
                <a:pPr marL="514350" indent="-514350">
                  <a:buFont typeface="+mj-lt"/>
                  <a:buAutoNum type="arabicPeriod"/>
                </a:pPr>
                <a:r>
                  <a:rPr lang="en-US" dirty="0" smtClean="0"/>
                  <a:t>H</a:t>
                </a:r>
                <a:r>
                  <a:rPr lang="en-US" baseline="-25000" dirty="0" smtClean="0"/>
                  <a:t>0</a:t>
                </a:r>
                <a:r>
                  <a:rPr lang="en-US" dirty="0" smtClean="0"/>
                  <a:t>=534</a:t>
                </a:r>
                <a:r>
                  <a:rPr lang="en-US" dirty="0" smtClean="0"/>
                  <a:t>; H</a:t>
                </a:r>
                <a:r>
                  <a:rPr lang="en-US" baseline="-25000" dirty="0" smtClean="0"/>
                  <a:t>1</a:t>
                </a:r>
                <a:r>
                  <a:rPr lang="en-US" dirty="0" smtClean="0"/>
                  <a:t> ≠ 534 </a:t>
                </a:r>
                <a:r>
                  <a:rPr lang="en-US" dirty="0" smtClean="0"/>
                  <a:t>(two-tailed</a:t>
                </a:r>
                <a:r>
                  <a:rPr lang="en-US" dirty="0" smtClean="0"/>
                  <a:t>).</a:t>
                </a:r>
              </a:p>
              <a:p>
                <a:pPr marL="514350" indent="-514350">
                  <a:buFont typeface="+mj-lt"/>
                  <a:buAutoNum type="arabicPeriod"/>
                </a:pPr>
                <a:r>
                  <a:rPr lang="en-US" dirty="0" smtClean="0"/>
                  <a:t>TS is 545 and n=15.</a:t>
                </a:r>
              </a:p>
              <a:p>
                <a:pPr marL="514350" indent="-514350">
                  <a:buFont typeface="+mj-lt"/>
                  <a:buAutoNum type="arabicPeriod"/>
                </a:pPr>
                <a:r>
                  <a:rPr lang="en-US" dirty="0"/>
                  <a:t>S</a:t>
                </a:r>
                <a:r>
                  <a:rPr lang="en-US" dirty="0" smtClean="0"/>
                  <a:t>tandard error: </a:t>
                </a:r>
                <a14:m>
                  <m:oMath xmlns:m="http://schemas.openxmlformats.org/officeDocument/2006/math">
                    <m:sSub>
                      <m:sSubPr>
                        <m:ctrlPr>
                          <a:rPr lang="en-US" i="1">
                            <a:latin typeface="Cambria Math" panose="02040503050406030204" pitchFamily="18" charset="0"/>
                            <a:sym typeface="Symbol" panose="05050102010706020507" pitchFamily="18" charset="2"/>
                          </a:rPr>
                        </m:ctrlPr>
                      </m:sSubPr>
                      <m:e>
                        <m:r>
                          <m:rPr>
                            <m:nor/>
                          </m:rPr>
                          <a:rPr lang="en-US" dirty="0" smtClean="0">
                            <a:sym typeface="Symbol" panose="05050102010706020507" pitchFamily="18" charset="2"/>
                          </a:rPr>
                          <m:t></m:t>
                        </m:r>
                      </m:e>
                      <m:sub>
                        <m:acc>
                          <m:accPr>
                            <m:chr m:val="̅"/>
                            <m:ctrlPr>
                              <a:rPr lang="en-US" i="1">
                                <a:latin typeface="Cambria Math" panose="02040503050406030204" pitchFamily="18" charset="0"/>
                                <a:sym typeface="Symbol" panose="05050102010706020507" pitchFamily="18" charset="2"/>
                              </a:rPr>
                            </m:ctrlPr>
                          </m:accPr>
                          <m:e>
                            <m:r>
                              <a:rPr lang="en-US" i="1">
                                <a:latin typeface="Cambria Math" panose="02040503050406030204" pitchFamily="18" charset="0"/>
                                <a:sym typeface="Symbol" panose="05050102010706020507" pitchFamily="18" charset="2"/>
                              </a:rPr>
                              <m:t>𝑋</m:t>
                            </m:r>
                          </m:e>
                        </m:acc>
                      </m:sub>
                    </m:sSub>
                    <m:r>
                      <a:rPr lang="en-US" i="1">
                        <a:latin typeface="Cambria Math" panose="02040503050406030204" pitchFamily="18" charset="0"/>
                        <a:sym typeface="Symbol" panose="05050102010706020507" pitchFamily="18" charset="2"/>
                      </a:rPr>
                      <m:t>=</m:t>
                    </m:r>
                    <m:f>
                      <m:fPr>
                        <m:ctrlPr>
                          <a:rPr lang="en-US" i="1">
                            <a:latin typeface="Cambria Math" panose="02040503050406030204" pitchFamily="18" charset="0"/>
                            <a:sym typeface="Symbol" panose="05050102010706020507" pitchFamily="18" charset="2"/>
                          </a:rPr>
                        </m:ctrlPr>
                      </m:fPr>
                      <m:num>
                        <m:r>
                          <m:rPr>
                            <m:nor/>
                          </m:rPr>
                          <a:rPr lang="en-US" dirty="0">
                            <a:sym typeface="Symbol" panose="05050102010706020507" pitchFamily="18" charset="2"/>
                          </a:rPr>
                          <m:t></m:t>
                        </m:r>
                      </m:num>
                      <m:den>
                        <m:rad>
                          <m:radPr>
                            <m:degHide m:val="on"/>
                            <m:ctrlPr>
                              <a:rPr lang="en-US" i="1">
                                <a:latin typeface="Cambria Math" panose="02040503050406030204" pitchFamily="18" charset="0"/>
                                <a:sym typeface="Symbol" panose="05050102010706020507" pitchFamily="18" charset="2"/>
                              </a:rPr>
                            </m:ctrlPr>
                          </m:radPr>
                          <m:deg/>
                          <m:e>
                            <m:r>
                              <a:rPr lang="en-US" b="0" i="1" smtClean="0">
                                <a:latin typeface="Cambria Math" panose="02040503050406030204" pitchFamily="18" charset="0"/>
                                <a:sym typeface="Symbol" panose="05050102010706020507" pitchFamily="18" charset="2"/>
                              </a:rPr>
                              <m:t>𝑛</m:t>
                            </m:r>
                          </m:e>
                        </m:rad>
                      </m:den>
                    </m:f>
                    <m:r>
                      <a:rPr lang="en-US">
                        <a:latin typeface="Cambria Math" panose="02040503050406030204" pitchFamily="18" charset="0"/>
                        <a:sym typeface="Symbol" panose="05050102010706020507" pitchFamily="18" charset="2"/>
                      </a:rPr>
                      <m:t>=</m:t>
                    </m:r>
                    <m:f>
                      <m:fPr>
                        <m:ctrlPr>
                          <a:rPr lang="en-US" i="1">
                            <a:latin typeface="Cambria Math" panose="02040503050406030204" pitchFamily="18" charset="0"/>
                            <a:sym typeface="Symbol" panose="05050102010706020507" pitchFamily="18" charset="2"/>
                          </a:rPr>
                        </m:ctrlPr>
                      </m:fPr>
                      <m:num>
                        <m:r>
                          <m:rPr>
                            <m:nor/>
                          </m:rPr>
                          <a:rPr lang="en-US" b="0" i="0" dirty="0" smtClean="0">
                            <a:sym typeface="Symbol" panose="05050102010706020507" pitchFamily="18" charset="2"/>
                          </a:rPr>
                          <m:t>10</m:t>
                        </m:r>
                      </m:num>
                      <m:den>
                        <m:rad>
                          <m:radPr>
                            <m:degHide m:val="on"/>
                            <m:ctrlPr>
                              <a:rPr lang="en-US" i="1">
                                <a:latin typeface="Cambria Math" panose="02040503050406030204" pitchFamily="18" charset="0"/>
                                <a:sym typeface="Symbol" panose="05050102010706020507" pitchFamily="18" charset="2"/>
                              </a:rPr>
                            </m:ctrlPr>
                          </m:radPr>
                          <m:deg/>
                          <m:e>
                            <m:r>
                              <a:rPr lang="en-US" b="0" i="1" smtClean="0">
                                <a:latin typeface="Cambria Math" panose="02040503050406030204" pitchFamily="18" charset="0"/>
                                <a:sym typeface="Symbol" panose="05050102010706020507" pitchFamily="18" charset="2"/>
                              </a:rPr>
                              <m:t>15</m:t>
                            </m:r>
                          </m:e>
                        </m:rad>
                      </m:den>
                    </m:f>
                    <m:r>
                      <a:rPr lang="en-US" i="1">
                        <a:latin typeface="Cambria Math" panose="02040503050406030204" pitchFamily="18" charset="0"/>
                        <a:sym typeface="Symbol" panose="05050102010706020507" pitchFamily="18" charset="2"/>
                      </a:rPr>
                      <m:t>=</m:t>
                    </m:r>
                    <m:r>
                      <a:rPr lang="en-US" i="1" dirty="0" smtClean="0">
                        <a:latin typeface="Cambria Math" panose="02040503050406030204" pitchFamily="18" charset="0"/>
                        <a:sym typeface="Symbol" panose="05050102010706020507" pitchFamily="18" charset="2"/>
                      </a:rPr>
                      <m:t>2</m:t>
                    </m:r>
                    <m:r>
                      <a:rPr lang="en-US" b="0" i="1" dirty="0" smtClean="0">
                        <a:latin typeface="Cambria Math" panose="02040503050406030204" pitchFamily="18" charset="0"/>
                        <a:sym typeface="Symbol" panose="05050102010706020507" pitchFamily="18" charset="2"/>
                      </a:rPr>
                      <m:t>.58</m:t>
                    </m:r>
                  </m:oMath>
                </a14:m>
                <a:endParaRPr lang="en-US" b="0" dirty="0" smtClean="0">
                  <a:sym typeface="Symbol" panose="05050102010706020507" pitchFamily="18" charset="2"/>
                </a:endParaRPr>
              </a:p>
              <a:p>
                <a:pPr marL="514350" indent="-514350">
                  <a:buFont typeface="+mj-lt"/>
                  <a:buAutoNum type="arabicPeriod"/>
                </a:pPr>
                <a:r>
                  <a:rPr lang="en-US" dirty="0">
                    <a:latin typeface="Cambria Math" panose="02040503050406030204" pitchFamily="18" charset="0"/>
                    <a:sym typeface="Symbol" panose="05050102010706020507" pitchFamily="18" charset="2"/>
                  </a:rPr>
                  <a:t>C</a:t>
                </a:r>
                <a:r>
                  <a:rPr lang="en-US" dirty="0" smtClean="0">
                    <a:latin typeface="Cambria Math" panose="02040503050406030204" pitchFamily="18" charset="0"/>
                    <a:sym typeface="Symbol" panose="05050102010706020507" pitchFamily="18" charset="2"/>
                  </a:rPr>
                  <a:t>ritical </a:t>
                </a:r>
                <a:r>
                  <a:rPr lang="en-US" dirty="0" err="1" smtClean="0">
                    <a:latin typeface="Cambria Math" panose="02040503050406030204" pitchFamily="18" charset="0"/>
                    <a:sym typeface="Symbol" panose="05050102010706020507" pitchFamily="18" charset="2"/>
                  </a:rPr>
                  <a:t>vals</a:t>
                </a:r>
                <a:r>
                  <a:rPr lang="en-US" dirty="0" smtClean="0">
                    <a:latin typeface="Cambria Math" panose="02040503050406030204" pitchFamily="18" charset="0"/>
                    <a:sym typeface="Symbol" panose="05050102010706020507" pitchFamily="18" charset="2"/>
                  </a:rPr>
                  <a:t> (</a:t>
                </a:r>
                <a:r>
                  <a:rPr lang="en-US" dirty="0" smtClean="0">
                    <a:latin typeface="Cambria Math" panose="02040503050406030204" pitchFamily="18" charset="0"/>
                    <a:sym typeface="Symbol" panose="05050102010706020507" pitchFamily="18" charset="2"/>
                  </a:rPr>
                  <a:t>CVs</a:t>
                </a:r>
                <a:r>
                  <a:rPr lang="en-US" dirty="0" smtClean="0">
                    <a:latin typeface="Cambria Math" panose="02040503050406030204" pitchFamily="18" charset="0"/>
                    <a:sym typeface="Symbol" panose="05050102010706020507" pitchFamily="18" charset="2"/>
                  </a:rPr>
                  <a:t>):</a:t>
                </a:r>
                <a14:m>
                  <m:oMath xmlns:m="http://schemas.openxmlformats.org/officeDocument/2006/math">
                    <m:sSub>
                      <m:sSubPr>
                        <m:ctrlPr>
                          <a:rPr lang="en-US" i="1">
                            <a:latin typeface="Cambria Math" panose="02040503050406030204" pitchFamily="18" charset="0"/>
                            <a:sym typeface="Symbol" panose="05050102010706020507" pitchFamily="18" charset="2"/>
                          </a:rPr>
                        </m:ctrlPr>
                      </m:sSubPr>
                      <m:e>
                        <m:r>
                          <m:rPr>
                            <m:nor/>
                          </m:rPr>
                          <a:rPr lang="en-US" b="0" i="0" smtClean="0">
                            <a:latin typeface="Cambria Math" panose="02040503050406030204" pitchFamily="18" charset="0"/>
                            <a:sym typeface="Symbol" panose="05050102010706020507" pitchFamily="18" charset="2"/>
                          </a:rPr>
                          <m:t> </m:t>
                        </m:r>
                        <m:r>
                          <a:rPr lang="en-US" b="0" i="1" smtClean="0">
                            <a:latin typeface="Cambria Math" panose="02040503050406030204" pitchFamily="18" charset="0"/>
                            <a:sym typeface="Symbol" panose="05050102010706020507" pitchFamily="18" charset="2"/>
                          </a:rPr>
                          <m:t></m:t>
                        </m:r>
                        <m:r>
                          <m:rPr>
                            <m:nor/>
                          </m:rPr>
                          <a:rPr lang="en-US" dirty="0">
                            <a:sym typeface="Symbol" panose="05050102010706020507" pitchFamily="18" charset="2"/>
                          </a:rPr>
                          <m:t></m:t>
                        </m:r>
                      </m:e>
                      <m:sub>
                        <m:acc>
                          <m:accPr>
                            <m:chr m:val="̅"/>
                            <m:ctrlPr>
                              <a:rPr lang="en-US" i="1">
                                <a:latin typeface="Cambria Math" panose="02040503050406030204" pitchFamily="18" charset="0"/>
                                <a:sym typeface="Symbol" panose="05050102010706020507" pitchFamily="18" charset="2"/>
                              </a:rPr>
                            </m:ctrlPr>
                          </m:accPr>
                          <m:e>
                            <m:r>
                              <a:rPr lang="en-US" i="1">
                                <a:latin typeface="Cambria Math" panose="02040503050406030204" pitchFamily="18" charset="0"/>
                                <a:sym typeface="Symbol" panose="05050102010706020507" pitchFamily="18" charset="2"/>
                              </a:rPr>
                              <m:t>𝑋</m:t>
                            </m:r>
                          </m:e>
                        </m:acc>
                      </m:sub>
                    </m:sSub>
                    <m:r>
                      <a:rPr lang="en-US" b="0" i="1" smtClean="0">
                        <a:latin typeface="Cambria Math" panose="02040503050406030204" pitchFamily="18" charset="0"/>
                        <a:sym typeface="Symbol" panose="05050102010706020507" pitchFamily="18" charset="2"/>
                      </a:rPr>
                      <m:t>∗</m:t>
                    </m:r>
                    <m:sSub>
                      <m:sSubPr>
                        <m:ctrlPr>
                          <a:rPr lang="en-US" b="0" i="1" smtClean="0">
                            <a:latin typeface="Cambria Math" panose="02040503050406030204" pitchFamily="18" charset="0"/>
                            <a:sym typeface="Symbol" panose="05050102010706020507" pitchFamily="18" charset="2"/>
                          </a:rPr>
                        </m:ctrlPr>
                      </m:sSubPr>
                      <m:e>
                        <m:r>
                          <a:rPr lang="en-US" b="0" i="1" smtClean="0">
                            <a:latin typeface="Cambria Math" panose="02040503050406030204" pitchFamily="18" charset="0"/>
                            <a:sym typeface="Symbol" panose="05050102010706020507" pitchFamily="18" charset="2"/>
                          </a:rPr>
                          <m:t>𝑧</m:t>
                        </m:r>
                      </m:e>
                      <m:sub>
                        <m:r>
                          <a:rPr lang="en-US" b="0" i="1" smtClean="0">
                            <a:latin typeface="Cambria Math" panose="02040503050406030204" pitchFamily="18" charset="0"/>
                            <a:sym typeface="Symbol" panose="05050102010706020507" pitchFamily="18" charset="2"/>
                          </a:rPr>
                          <m:t>.025</m:t>
                        </m:r>
                      </m:sub>
                    </m:sSub>
                    <m:r>
                      <a:rPr lang="en-US" b="0" i="1" smtClean="0">
                        <a:latin typeface="Cambria Math" panose="02040503050406030204" pitchFamily="18" charset="0"/>
                        <a:sym typeface="Symbol" panose="05050102010706020507" pitchFamily="18" charset="2"/>
                      </a:rPr>
                      <m:t>+µ=</m:t>
                    </m:r>
                    <m:r>
                      <a:rPr lang="en-US" i="1">
                        <a:latin typeface="Cambria Math" panose="02040503050406030204" pitchFamily="18" charset="0"/>
                        <a:sym typeface="Symbol" panose="05050102010706020507" pitchFamily="18" charset="2"/>
                      </a:rPr>
                      <m:t></m:t>
                    </m:r>
                    <m:r>
                      <a:rPr lang="en-US" i="1" dirty="0" smtClean="0">
                        <a:latin typeface="Cambria Math" panose="02040503050406030204" pitchFamily="18" charset="0"/>
                        <a:sym typeface="Symbol" panose="05050102010706020507" pitchFamily="18" charset="2"/>
                      </a:rPr>
                      <m:t>2</m:t>
                    </m:r>
                    <m:r>
                      <a:rPr lang="en-US" b="0" i="1" dirty="0" smtClean="0">
                        <a:latin typeface="Cambria Math" panose="02040503050406030204" pitchFamily="18" charset="0"/>
                        <a:sym typeface="Symbol" panose="05050102010706020507" pitchFamily="18" charset="2"/>
                      </a:rPr>
                      <m:t>.58</m:t>
                    </m:r>
                    <m:r>
                      <a:rPr lang="en-US" b="0" i="0" dirty="0" smtClean="0">
                        <a:latin typeface="Cambria Math" panose="02040503050406030204" pitchFamily="18" charset="0"/>
                        <a:sym typeface="Symbol" panose="05050102010706020507" pitchFamily="18" charset="2"/>
                      </a:rPr>
                      <m:t>∗1.96</m:t>
                    </m:r>
                    <m:r>
                      <a:rPr lang="en-US" b="0" i="0" smtClean="0">
                        <a:latin typeface="Cambria Math" panose="02040503050406030204" pitchFamily="18" charset="0"/>
                        <a:sym typeface="Symbol" panose="05050102010706020507" pitchFamily="18" charset="2"/>
                      </a:rPr>
                      <m:t>+534</m:t>
                    </m:r>
                    <m:r>
                      <a:rPr lang="en-US" i="1">
                        <a:latin typeface="Cambria Math" panose="02040503050406030204" pitchFamily="18" charset="0"/>
                        <a:sym typeface="Symbol" panose="05050102010706020507" pitchFamily="18" charset="2"/>
                      </a:rPr>
                      <m:t>=</m:t>
                    </m:r>
                    <m:r>
                      <a:rPr lang="en-US" b="0" i="1" smtClean="0">
                        <a:latin typeface="Cambria Math" panose="02040503050406030204" pitchFamily="18" charset="0"/>
                        <a:sym typeface="Symbol" panose="05050102010706020507" pitchFamily="18" charset="2"/>
                      </a:rPr>
                      <m:t>{</m:t>
                    </m:r>
                    <m:r>
                      <a:rPr lang="en-US" b="0" i="1" smtClean="0">
                        <a:latin typeface="Cambria Math" panose="02040503050406030204" pitchFamily="18" charset="0"/>
                        <a:sym typeface="Symbol" panose="05050102010706020507" pitchFamily="18" charset="2"/>
                      </a:rPr>
                      <m:t>529, 539</m:t>
                    </m:r>
                    <m:r>
                      <a:rPr lang="en-US" b="0" i="1" smtClean="0">
                        <a:latin typeface="Cambria Math" panose="02040503050406030204" pitchFamily="18" charset="0"/>
                        <a:sym typeface="Symbol" panose="05050102010706020507" pitchFamily="18" charset="2"/>
                      </a:rPr>
                      <m:t>}</m:t>
                    </m:r>
                  </m:oMath>
                </a14:m>
                <a:endParaRPr lang="en-US" dirty="0" smtClean="0">
                  <a:latin typeface="Cambria Math" panose="02040503050406030204" pitchFamily="18" charset="0"/>
                  <a:sym typeface="Symbol" panose="05050102010706020507" pitchFamily="18" charset="2"/>
                </a:endParaRPr>
              </a:p>
              <a:p>
                <a:pPr marL="514350" indent="-514350">
                  <a:buFont typeface="+mj-lt"/>
                  <a:buAutoNum type="arabicPeriod"/>
                </a:pPr>
                <a:r>
                  <a:rPr lang="en-US" dirty="0" smtClean="0">
                    <a:latin typeface="Cambria Math" panose="02040503050406030204" pitchFamily="18" charset="0"/>
                    <a:sym typeface="Symbol" panose="05050102010706020507" pitchFamily="18" charset="2"/>
                  </a:rPr>
                  <a:t>Draw diagram label rejection region (</a:t>
                </a:r>
                <a:r>
                  <a:rPr lang="en-US" dirty="0" smtClean="0">
                    <a:latin typeface="Cambria Math" panose="02040503050406030204" pitchFamily="18" charset="0"/>
                    <a:sym typeface="Symbol" panose="05050102010706020507" pitchFamily="18" charset="2"/>
                  </a:rPr>
                  <a:t>RR).</a:t>
                </a:r>
                <a:endParaRPr lang="en-US" dirty="0" smtClean="0">
                  <a:latin typeface="Cambria Math" panose="02040503050406030204" pitchFamily="18" charset="0"/>
                  <a:sym typeface="Symbol" panose="05050102010706020507" pitchFamily="18" charset="2"/>
                </a:endParaRPr>
              </a:p>
              <a:p>
                <a:pPr marL="514350" indent="-514350">
                  <a:buFont typeface="+mj-lt"/>
                  <a:buAutoNum type="arabicPeriod"/>
                </a:pPr>
                <a:r>
                  <a:rPr lang="en-US" dirty="0">
                    <a:latin typeface="Cambria Math" panose="02040503050406030204" pitchFamily="18" charset="0"/>
                    <a:sym typeface="Symbol" panose="05050102010706020507" pitchFamily="18" charset="2"/>
                  </a:rPr>
                  <a:t>Reject </a:t>
                </a:r>
                <a:r>
                  <a:rPr lang="en-US" dirty="0"/>
                  <a:t>H</a:t>
                </a:r>
                <a:r>
                  <a:rPr lang="en-US" baseline="-25000" dirty="0"/>
                  <a:t>0 </a:t>
                </a:r>
                <a:r>
                  <a:rPr lang="en-US" dirty="0" err="1">
                    <a:latin typeface="Cambria Math" panose="02040503050406030204" pitchFamily="18" charset="0"/>
                    <a:sym typeface="Symbol" panose="05050102010706020507" pitchFamily="18" charset="2"/>
                  </a:rPr>
                  <a:t>iff</a:t>
                </a:r>
                <a:r>
                  <a:rPr lang="en-US" dirty="0">
                    <a:latin typeface="Cambria Math" panose="02040503050406030204" pitchFamily="18" charset="0"/>
                    <a:sym typeface="Symbol" panose="05050102010706020507" pitchFamily="18" charset="2"/>
                  </a:rPr>
                  <a:t> </a:t>
                </a:r>
                <a:r>
                  <a:rPr lang="en-US" dirty="0" smtClean="0">
                    <a:latin typeface="Cambria Math" panose="02040503050406030204" pitchFamily="18" charset="0"/>
                    <a:sym typeface="Symbol" panose="05050102010706020507" pitchFamily="18" charset="2"/>
                  </a:rPr>
                  <a:t>TS </a:t>
                </a:r>
                <a:r>
                  <a:rPr lang="en-US" dirty="0">
                    <a:latin typeface="Cambria Math" panose="02040503050406030204" pitchFamily="18" charset="0"/>
                    <a:sym typeface="Symbol" panose="05050102010706020507" pitchFamily="18" charset="2"/>
                  </a:rPr>
                  <a:t>falls within RR.</a:t>
                </a: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646386" y="1325562"/>
                <a:ext cx="11101999" cy="5102533"/>
              </a:xfrm>
              <a:blipFill rotWithShape="0">
                <a:blip r:embed="rId2"/>
                <a:stretch>
                  <a:fillRect l="-1153" t="-1912" b="-478"/>
                </a:stretch>
              </a:blipFill>
            </p:spPr>
            <p:txBody>
              <a:bodyPr/>
              <a:lstStyle/>
              <a:p>
                <a:r>
                  <a:rPr lang="en-US">
                    <a:noFill/>
                  </a:rPr>
                  <a:t> </a:t>
                </a:r>
              </a:p>
            </p:txBody>
          </p:sp>
        </mc:Fallback>
      </mc:AlternateContent>
    </p:spTree>
    <p:extLst>
      <p:ext uri="{BB962C8B-B14F-4D97-AF65-F5344CB8AC3E}">
        <p14:creationId xmlns:p14="http://schemas.microsoft.com/office/powerpoint/2010/main" val="36218678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rotWithShape="1">
          <a:blip r:embed="rId2"/>
          <a:srcRect l="11326" t="26758" r="6134" b="12535"/>
          <a:stretch/>
        </p:blipFill>
        <p:spPr>
          <a:xfrm>
            <a:off x="1108696" y="1177025"/>
            <a:ext cx="8447314" cy="4696400"/>
          </a:xfrm>
          <a:prstGeom prst="rect">
            <a:avLst/>
          </a:prstGeom>
        </p:spPr>
      </p:pic>
      <p:sp>
        <p:nvSpPr>
          <p:cNvPr id="2" name="Title 1"/>
          <p:cNvSpPr>
            <a:spLocks noGrp="1"/>
          </p:cNvSpPr>
          <p:nvPr>
            <p:ph type="title"/>
          </p:nvPr>
        </p:nvSpPr>
        <p:spPr>
          <a:xfrm>
            <a:off x="958186" y="319855"/>
            <a:ext cx="10604309" cy="1325563"/>
          </a:xfrm>
        </p:spPr>
        <p:txBody>
          <a:bodyPr>
            <a:normAutofit/>
          </a:bodyPr>
          <a:lstStyle/>
          <a:p>
            <a:r>
              <a:rPr lang="en-US" dirty="0"/>
              <a:t>Critical Region: </a:t>
            </a:r>
            <a:r>
              <a:rPr lang="en-US" dirty="0" smtClean="0"/>
              <a:t>two-tailed example (</a:t>
            </a:r>
            <a:r>
              <a:rPr lang="en-US" dirty="0"/>
              <a:t>cont</a:t>
            </a:r>
            <a:r>
              <a:rPr lang="en-US" dirty="0" smtClean="0"/>
              <a:t>.)</a:t>
            </a:r>
            <a:r>
              <a:rPr lang="en-US" dirty="0"/>
              <a:t/>
            </a:r>
            <a:br>
              <a:rPr lang="en-US" dirty="0"/>
            </a:br>
            <a:r>
              <a:rPr lang="en-US" dirty="0" smtClean="0"/>
              <a:t> </a:t>
            </a:r>
            <a:endParaRPr lang="en-US" dirty="0"/>
          </a:p>
        </p:txBody>
      </p:sp>
      <mc:AlternateContent xmlns:mc="http://schemas.openxmlformats.org/markup-compatibility/2006">
        <mc:Choice xmlns:a14="http://schemas.microsoft.com/office/drawing/2010/main" Requires="a14">
          <p:sp>
            <p:nvSpPr>
              <p:cNvPr id="6" name="Rectangle 5"/>
              <p:cNvSpPr/>
              <p:nvPr/>
            </p:nvSpPr>
            <p:spPr>
              <a:xfrm>
                <a:off x="2931886" y="5990730"/>
                <a:ext cx="7634514" cy="677108"/>
              </a:xfrm>
              <a:prstGeom prst="rect">
                <a:avLst/>
              </a:prstGeom>
            </p:spPr>
            <p:txBody>
              <a:bodyPr wrap="square">
                <a:spAutoFit/>
              </a:bodyPr>
              <a:lstStyle/>
              <a:p>
                <a:r>
                  <a:rPr lang="en-US" sz="2000" dirty="0" smtClean="0"/>
                  <a:t>529                                534          1.96</a:t>
                </a:r>
                <a14:m>
                  <m:oMath xmlns:m="http://schemas.openxmlformats.org/officeDocument/2006/math">
                    <m:sSub>
                      <m:sSubPr>
                        <m:ctrlPr>
                          <a:rPr lang="en-US" sz="2000" i="1">
                            <a:latin typeface="Cambria Math" panose="02040503050406030204" pitchFamily="18" charset="0"/>
                            <a:sym typeface="Symbol" panose="05050102010706020507" pitchFamily="18" charset="2"/>
                          </a:rPr>
                        </m:ctrlPr>
                      </m:sSubPr>
                      <m:e>
                        <m:r>
                          <m:rPr>
                            <m:nor/>
                          </m:rPr>
                          <a:rPr lang="en-US" sz="2000" dirty="0">
                            <a:sym typeface="Symbol" panose="05050102010706020507" pitchFamily="18" charset="2"/>
                          </a:rPr>
                          <m:t></m:t>
                        </m:r>
                      </m:e>
                      <m:sub>
                        <m:acc>
                          <m:accPr>
                            <m:chr m:val="̅"/>
                            <m:ctrlPr>
                              <a:rPr lang="en-US" sz="2000" i="1">
                                <a:latin typeface="Cambria Math" panose="02040503050406030204" pitchFamily="18" charset="0"/>
                                <a:sym typeface="Symbol" panose="05050102010706020507" pitchFamily="18" charset="2"/>
                              </a:rPr>
                            </m:ctrlPr>
                          </m:accPr>
                          <m:e>
                            <m:r>
                              <a:rPr lang="en-US" sz="2000" i="1">
                                <a:latin typeface="Cambria Math" panose="02040503050406030204" pitchFamily="18" charset="0"/>
                                <a:sym typeface="Symbol" panose="05050102010706020507" pitchFamily="18" charset="2"/>
                              </a:rPr>
                              <m:t>𝑋</m:t>
                            </m:r>
                          </m:e>
                        </m:acc>
                      </m:sub>
                    </m:sSub>
                    <m:r>
                      <a:rPr lang="en-US" sz="2000" b="0" i="0">
                        <a:latin typeface="Cambria Math" panose="02040503050406030204" pitchFamily="18" charset="0"/>
                        <a:sym typeface="Symbol" panose="05050102010706020507" pitchFamily="18" charset="2"/>
                      </a:rPr>
                      <m:t>        </m:t>
                    </m:r>
                  </m:oMath>
                </a14:m>
                <a:r>
                  <a:rPr lang="en-US" sz="2000" dirty="0" smtClean="0"/>
                  <a:t> </a:t>
                </a:r>
                <a:r>
                  <a:rPr lang="en-US" sz="2000" dirty="0" smtClean="0"/>
                  <a:t>539                 542 </a:t>
                </a:r>
                <a:r>
                  <a:rPr lang="en-US" sz="2000" dirty="0"/>
                  <a:t>=TS </a:t>
                </a:r>
                <a:endParaRPr lang="en-US" sz="2000" dirty="0" smtClean="0"/>
              </a:p>
              <a:p>
                <a:r>
                  <a:rPr lang="en-US" dirty="0" smtClean="0"/>
                  <a:t>                                                       </a:t>
                </a:r>
                <a:r>
                  <a:rPr lang="en-US" dirty="0" smtClean="0"/>
                  <a:t>           CVs</a:t>
                </a:r>
                <a:r>
                  <a:rPr lang="en-US" dirty="0"/>
                  <a:t>	</a:t>
                </a:r>
              </a:p>
            </p:txBody>
          </p:sp>
        </mc:Choice>
        <mc:Fallback>
          <p:sp>
            <p:nvSpPr>
              <p:cNvPr id="6" name="Rectangle 5"/>
              <p:cNvSpPr>
                <a:spLocks noRot="1" noChangeAspect="1" noMove="1" noResize="1" noEditPoints="1" noAdjustHandles="1" noChangeArrowheads="1" noChangeShapeType="1" noTextEdit="1"/>
              </p:cNvSpPr>
              <p:nvPr/>
            </p:nvSpPr>
            <p:spPr>
              <a:xfrm>
                <a:off x="2931886" y="5990730"/>
                <a:ext cx="7634514" cy="677108"/>
              </a:xfrm>
              <a:prstGeom prst="rect">
                <a:avLst/>
              </a:prstGeom>
              <a:blipFill rotWithShape="0">
                <a:blip r:embed="rId3"/>
                <a:stretch>
                  <a:fillRect l="-879" t="-5405" b="-13514"/>
                </a:stretch>
              </a:blipFill>
            </p:spPr>
            <p:txBody>
              <a:bodyPr/>
              <a:lstStyle/>
              <a:p>
                <a:r>
                  <a:rPr lang="en-US">
                    <a:noFill/>
                  </a:rPr>
                  <a:t> </a:t>
                </a:r>
              </a:p>
            </p:txBody>
          </p:sp>
        </mc:Fallback>
      </mc:AlternateContent>
      <p:cxnSp>
        <p:nvCxnSpPr>
          <p:cNvPr id="8" name="Straight Arrow Connector 7"/>
          <p:cNvCxnSpPr/>
          <p:nvPr/>
        </p:nvCxnSpPr>
        <p:spPr>
          <a:xfrm flipV="1">
            <a:off x="5435434" y="5873425"/>
            <a:ext cx="2170052" cy="27430"/>
          </a:xfrm>
          <a:prstGeom prst="straightConnector1">
            <a:avLst/>
          </a:prstGeom>
          <a:ln w="38100">
            <a:headEnd type="triangle"/>
            <a:tailEnd type="triangle"/>
          </a:ln>
        </p:spPr>
        <p:style>
          <a:lnRef idx="3">
            <a:schemeClr val="dk1"/>
          </a:lnRef>
          <a:fillRef idx="0">
            <a:schemeClr val="dk1"/>
          </a:fillRef>
          <a:effectRef idx="2">
            <a:schemeClr val="dk1"/>
          </a:effectRef>
          <a:fontRef idx="minor">
            <a:schemeClr val="tx1"/>
          </a:fontRef>
        </p:style>
      </p:cxnSp>
      <p:sp>
        <p:nvSpPr>
          <p:cNvPr id="18" name="Rectangle 17"/>
          <p:cNvSpPr/>
          <p:nvPr/>
        </p:nvSpPr>
        <p:spPr>
          <a:xfrm>
            <a:off x="1871035" y="1360555"/>
            <a:ext cx="2440107" cy="461665"/>
          </a:xfrm>
          <a:prstGeom prst="rect">
            <a:avLst/>
          </a:prstGeom>
        </p:spPr>
        <p:txBody>
          <a:bodyPr wrap="square">
            <a:spAutoFit/>
          </a:bodyPr>
          <a:lstStyle/>
          <a:p>
            <a:r>
              <a:rPr lang="en-US" sz="2400" dirty="0" smtClean="0"/>
              <a:t>Rejection region</a:t>
            </a:r>
            <a:endParaRPr lang="en-US" sz="2400" dirty="0"/>
          </a:p>
        </p:txBody>
      </p:sp>
      <p:cxnSp>
        <p:nvCxnSpPr>
          <p:cNvPr id="19" name="Straight Arrow Connector 18"/>
          <p:cNvCxnSpPr/>
          <p:nvPr/>
        </p:nvCxnSpPr>
        <p:spPr>
          <a:xfrm flipH="1">
            <a:off x="2931886" y="2090227"/>
            <a:ext cx="159202" cy="2728516"/>
          </a:xfrm>
          <a:prstGeom prst="straightConnector1">
            <a:avLst/>
          </a:prstGeom>
          <a:ln w="44450">
            <a:tailEnd type="triangle"/>
          </a:ln>
        </p:spPr>
        <p:style>
          <a:lnRef idx="3">
            <a:schemeClr val="dk1"/>
          </a:lnRef>
          <a:fillRef idx="0">
            <a:schemeClr val="dk1"/>
          </a:fillRef>
          <a:effectRef idx="2">
            <a:schemeClr val="dk1"/>
          </a:effectRef>
          <a:fontRef idx="minor">
            <a:schemeClr val="tx1"/>
          </a:fontRef>
        </p:style>
      </p:cxnSp>
      <p:sp>
        <p:nvSpPr>
          <p:cNvPr id="21" name="TextBox 20"/>
          <p:cNvSpPr txBox="1"/>
          <p:nvPr/>
        </p:nvSpPr>
        <p:spPr>
          <a:xfrm>
            <a:off x="5572629" y="4587910"/>
            <a:ext cx="1476174" cy="461665"/>
          </a:xfrm>
          <a:prstGeom prst="rect">
            <a:avLst/>
          </a:prstGeom>
          <a:noFill/>
        </p:spPr>
        <p:txBody>
          <a:bodyPr wrap="square" rtlCol="0">
            <a:spAutoFit/>
          </a:bodyPr>
          <a:lstStyle/>
          <a:p>
            <a:r>
              <a:rPr lang="en-US" sz="2400" dirty="0" smtClean="0"/>
              <a:t>z</a:t>
            </a:r>
            <a:r>
              <a:rPr lang="en-US" sz="2400" baseline="-25000" dirty="0" smtClean="0"/>
              <a:t>.025</a:t>
            </a:r>
            <a:r>
              <a:rPr lang="en-US" sz="2400" dirty="0" smtClean="0"/>
              <a:t>=1.96</a:t>
            </a:r>
          </a:p>
        </p:txBody>
      </p:sp>
      <p:sp>
        <p:nvSpPr>
          <p:cNvPr id="12" name="Rectangle 11"/>
          <p:cNvSpPr/>
          <p:nvPr/>
        </p:nvSpPr>
        <p:spPr>
          <a:xfrm>
            <a:off x="10199737" y="4147648"/>
            <a:ext cx="1082408" cy="369332"/>
          </a:xfrm>
          <a:prstGeom prst="rect">
            <a:avLst/>
          </a:prstGeom>
        </p:spPr>
        <p:txBody>
          <a:bodyPr wrap="square">
            <a:spAutoFit/>
          </a:bodyPr>
          <a:lstStyle/>
          <a:p>
            <a:r>
              <a:rPr lang="en-US" dirty="0"/>
              <a:t>	</a:t>
            </a:r>
          </a:p>
        </p:txBody>
      </p:sp>
      <p:cxnSp>
        <p:nvCxnSpPr>
          <p:cNvPr id="13" name="Straight Arrow Connector 12"/>
          <p:cNvCxnSpPr/>
          <p:nvPr/>
        </p:nvCxnSpPr>
        <p:spPr>
          <a:xfrm flipV="1">
            <a:off x="6908800" y="6313897"/>
            <a:ext cx="595086" cy="160934"/>
          </a:xfrm>
          <a:prstGeom prst="straightConnector1">
            <a:avLst/>
          </a:prstGeom>
          <a:ln w="28575">
            <a:tailEnd type="triangle"/>
          </a:ln>
        </p:spPr>
        <p:style>
          <a:lnRef idx="3">
            <a:schemeClr val="dk1"/>
          </a:lnRef>
          <a:fillRef idx="0">
            <a:schemeClr val="dk1"/>
          </a:fillRef>
          <a:effectRef idx="2">
            <a:schemeClr val="dk1"/>
          </a:effectRef>
          <a:fontRef idx="minor">
            <a:schemeClr val="tx1"/>
          </a:fontRef>
        </p:style>
      </p:cxnSp>
      <p:cxnSp>
        <p:nvCxnSpPr>
          <p:cNvPr id="20" name="Straight Arrow Connector 19"/>
          <p:cNvCxnSpPr/>
          <p:nvPr/>
        </p:nvCxnSpPr>
        <p:spPr>
          <a:xfrm>
            <a:off x="3366983" y="2085889"/>
            <a:ext cx="4136903" cy="2739567"/>
          </a:xfrm>
          <a:prstGeom prst="straightConnector1">
            <a:avLst/>
          </a:prstGeom>
          <a:ln w="44450">
            <a:tailEnd type="triangle"/>
          </a:ln>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flipH="1" flipV="1">
            <a:off x="3477484" y="6273611"/>
            <a:ext cx="2782856" cy="201220"/>
          </a:xfrm>
          <a:prstGeom prst="straightConnector1">
            <a:avLst/>
          </a:prstGeom>
          <a:ln w="28575">
            <a:tailEnd type="triangle"/>
          </a:ln>
        </p:spPr>
        <p:style>
          <a:lnRef idx="3">
            <a:schemeClr val="dk1"/>
          </a:lnRef>
          <a:fillRef idx="0">
            <a:schemeClr val="dk1"/>
          </a:fillRef>
          <a:effectRef idx="2">
            <a:schemeClr val="dk1"/>
          </a:effectRef>
          <a:fontRef idx="minor">
            <a:schemeClr val="tx1"/>
          </a:fontRef>
        </p:style>
      </p:cxnSp>
      <p:sp>
        <p:nvSpPr>
          <p:cNvPr id="22" name="TextBox 21"/>
          <p:cNvSpPr txBox="1"/>
          <p:nvPr/>
        </p:nvSpPr>
        <p:spPr>
          <a:xfrm>
            <a:off x="6725273" y="1238973"/>
            <a:ext cx="5234497" cy="1631216"/>
          </a:xfrm>
          <a:prstGeom prst="rect">
            <a:avLst/>
          </a:prstGeom>
          <a:noFill/>
        </p:spPr>
        <p:txBody>
          <a:bodyPr wrap="square" rtlCol="0">
            <a:spAutoFit/>
          </a:bodyPr>
          <a:lstStyle/>
          <a:p>
            <a:r>
              <a:rPr lang="en-US" sz="2000" dirty="0" smtClean="0"/>
              <a:t>TS=542&gt;539=CV</a:t>
            </a:r>
            <a:endParaRPr lang="en-US" sz="2000" dirty="0" smtClean="0"/>
          </a:p>
          <a:p>
            <a:r>
              <a:rPr lang="en-US" sz="2000" dirty="0" smtClean="0">
                <a:sym typeface="Symbol" panose="05050102010706020507" pitchFamily="18" charset="2"/>
              </a:rPr>
              <a:t> </a:t>
            </a:r>
            <a:r>
              <a:rPr lang="en-US" sz="2000" dirty="0" smtClean="0"/>
              <a:t>TS IS within </a:t>
            </a:r>
            <a:r>
              <a:rPr lang="en-US" sz="2000" dirty="0" smtClean="0"/>
              <a:t>RR</a:t>
            </a:r>
          </a:p>
          <a:p>
            <a:r>
              <a:rPr lang="en-US" sz="2000" dirty="0">
                <a:sym typeface="Symbol" panose="05050102010706020507" pitchFamily="18" charset="2"/>
              </a:rPr>
              <a:t> </a:t>
            </a:r>
            <a:r>
              <a:rPr lang="en-US" sz="2000" dirty="0" smtClean="0"/>
              <a:t>we DO reject </a:t>
            </a:r>
            <a:r>
              <a:rPr lang="en-US" sz="2000" dirty="0" smtClean="0"/>
              <a:t>H</a:t>
            </a:r>
            <a:r>
              <a:rPr lang="en-US" sz="2000" baseline="-25000" dirty="0" smtClean="0"/>
              <a:t>0</a:t>
            </a:r>
            <a:r>
              <a:rPr lang="en-US" sz="2000" dirty="0" smtClean="0"/>
              <a:t>.</a:t>
            </a:r>
          </a:p>
          <a:p>
            <a:r>
              <a:rPr lang="en-US" sz="2000" dirty="0" smtClean="0"/>
              <a:t>Thus, Joan rejects </a:t>
            </a:r>
            <a:r>
              <a:rPr lang="en-US" sz="2000" dirty="0" smtClean="0"/>
              <a:t>the </a:t>
            </a:r>
            <a:r>
              <a:rPr lang="en-US" sz="2000" dirty="0"/>
              <a:t>published/accepted value of the star’s distance.</a:t>
            </a:r>
            <a:endParaRPr lang="en-US" sz="2000" dirty="0" smtClean="0"/>
          </a:p>
        </p:txBody>
      </p:sp>
      <p:cxnSp>
        <p:nvCxnSpPr>
          <p:cNvPr id="27" name="Straight Connector 26"/>
          <p:cNvCxnSpPr/>
          <p:nvPr/>
        </p:nvCxnSpPr>
        <p:spPr>
          <a:xfrm flipH="1">
            <a:off x="8969591" y="5181600"/>
            <a:ext cx="238" cy="691825"/>
          </a:xfrm>
          <a:prstGeom prst="line">
            <a:avLst/>
          </a:prstGeom>
          <a:ln w="508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H="1">
            <a:off x="7640368" y="5209839"/>
            <a:ext cx="2192" cy="735953"/>
          </a:xfrm>
          <a:prstGeom prst="line">
            <a:avLst/>
          </a:prstGeom>
          <a:ln w="508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H="1">
            <a:off x="3223275" y="5181600"/>
            <a:ext cx="1" cy="736763"/>
          </a:xfrm>
          <a:prstGeom prst="line">
            <a:avLst/>
          </a:prstGeom>
          <a:ln w="508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6908800" y="4915331"/>
            <a:ext cx="696686" cy="224119"/>
          </a:xfrm>
          <a:prstGeom prst="straightConnector1">
            <a:avLst/>
          </a:prstGeom>
          <a:ln w="28575">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5211156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dirty="0" smtClean="0"/>
              <a:t> Hypothesis Testing: p-value approach</a:t>
            </a:r>
            <a:endParaRPr lang="en-US" sz="5400" dirty="0"/>
          </a:p>
        </p:txBody>
      </p:sp>
      <p:sp>
        <p:nvSpPr>
          <p:cNvPr id="3" name="Content Placeholder 2"/>
          <p:cNvSpPr>
            <a:spLocks noGrp="1"/>
          </p:cNvSpPr>
          <p:nvPr>
            <p:ph idx="1"/>
          </p:nvPr>
        </p:nvSpPr>
        <p:spPr>
          <a:xfrm>
            <a:off x="299545" y="1325563"/>
            <a:ext cx="11288110" cy="4851400"/>
          </a:xfrm>
        </p:spPr>
        <p:txBody>
          <a:bodyPr>
            <a:normAutofit/>
          </a:bodyPr>
          <a:lstStyle/>
          <a:p>
            <a:pPr marL="514350" indent="-514350">
              <a:buFont typeface="+mj-lt"/>
              <a:buAutoNum type="arabicPeriod"/>
            </a:pPr>
            <a:r>
              <a:rPr lang="en-US" dirty="0" smtClean="0">
                <a:solidFill>
                  <a:schemeClr val="accent1">
                    <a:lumMod val="50000"/>
                  </a:schemeClr>
                </a:solidFill>
              </a:rPr>
              <a:t>As with the critical region approach, calculate the </a:t>
            </a:r>
            <a:r>
              <a:rPr lang="en-US" b="1" i="1" dirty="0" smtClean="0">
                <a:solidFill>
                  <a:schemeClr val="accent1">
                    <a:lumMod val="50000"/>
                  </a:schemeClr>
                </a:solidFill>
              </a:rPr>
              <a:t>test statistic </a:t>
            </a:r>
            <a:r>
              <a:rPr lang="en-US" b="1" dirty="0" smtClean="0">
                <a:solidFill>
                  <a:schemeClr val="accent1">
                    <a:lumMod val="50000"/>
                  </a:schemeClr>
                </a:solidFill>
              </a:rPr>
              <a:t>(T.S.)</a:t>
            </a:r>
            <a:r>
              <a:rPr lang="en-US" dirty="0" smtClean="0">
                <a:solidFill>
                  <a:schemeClr val="accent1">
                    <a:lumMod val="50000"/>
                  </a:schemeClr>
                </a:solidFill>
              </a:rPr>
              <a:t>. </a:t>
            </a:r>
          </a:p>
          <a:p>
            <a:pPr marL="514350" indent="-514350">
              <a:buFont typeface="+mj-lt"/>
              <a:buAutoNum type="arabicPeriod"/>
            </a:pPr>
            <a:r>
              <a:rPr lang="en-US" dirty="0" smtClean="0"/>
              <a:t>The </a:t>
            </a:r>
            <a:r>
              <a:rPr lang="en-US" i="1" dirty="0" smtClean="0"/>
              <a:t>p-value </a:t>
            </a:r>
            <a:r>
              <a:rPr lang="en-US" dirty="0" smtClean="0"/>
              <a:t>of an </a:t>
            </a:r>
            <a:r>
              <a:rPr lang="en-US" dirty="0"/>
              <a:t>observed test statistic is </a:t>
            </a:r>
            <a:r>
              <a:rPr lang="en-US" dirty="0" smtClean="0"/>
              <a:t>the probability </a:t>
            </a:r>
            <a:r>
              <a:rPr lang="en-US" dirty="0"/>
              <a:t>of getting a value for that test statistic as extreme as or </a:t>
            </a:r>
            <a:r>
              <a:rPr lang="en-US" dirty="0" smtClean="0"/>
              <a:t>more extreme </a:t>
            </a:r>
            <a:r>
              <a:rPr lang="en-US" dirty="0"/>
              <a:t>than what was actually observed </a:t>
            </a:r>
            <a:r>
              <a:rPr lang="en-US" dirty="0" smtClean="0"/>
              <a:t>(</a:t>
            </a:r>
            <a:r>
              <a:rPr lang="en-US" i="1" dirty="0" smtClean="0"/>
              <a:t>assuming H</a:t>
            </a:r>
            <a:r>
              <a:rPr lang="en-US" baseline="-25000" dirty="0" smtClean="0"/>
              <a:t>0</a:t>
            </a:r>
            <a:r>
              <a:rPr lang="en-US" dirty="0" smtClean="0"/>
              <a:t> </a:t>
            </a:r>
            <a:r>
              <a:rPr lang="en-US" i="1" dirty="0" smtClean="0"/>
              <a:t>to be true</a:t>
            </a:r>
            <a:r>
              <a:rPr lang="en-US" dirty="0" smtClean="0"/>
              <a:t>).</a:t>
            </a:r>
          </a:p>
          <a:p>
            <a:pPr marL="514350" indent="-514350">
              <a:buFont typeface="+mj-lt"/>
              <a:buAutoNum type="arabicPeriod"/>
            </a:pPr>
            <a:r>
              <a:rPr lang="en-US" dirty="0" smtClean="0"/>
              <a:t>Reject </a:t>
            </a:r>
            <a:r>
              <a:rPr lang="en-US" i="1" dirty="0" smtClean="0"/>
              <a:t>H</a:t>
            </a:r>
            <a:r>
              <a:rPr lang="en-US" baseline="-25000" dirty="0" smtClean="0"/>
              <a:t>0</a:t>
            </a:r>
            <a:r>
              <a:rPr lang="en-US" dirty="0"/>
              <a:t> </a:t>
            </a:r>
            <a:r>
              <a:rPr lang="en-US" dirty="0" err="1" smtClean="0"/>
              <a:t>iff</a:t>
            </a:r>
            <a:r>
              <a:rPr lang="en-US" dirty="0" smtClean="0"/>
              <a:t> </a:t>
            </a:r>
            <a:r>
              <a:rPr lang="en-US" dirty="0" smtClean="0"/>
              <a:t>the p-value is </a:t>
            </a:r>
            <a:r>
              <a:rPr lang="en-US" dirty="0" smtClean="0">
                <a:solidFill>
                  <a:srgbClr val="FF0000"/>
                </a:solidFill>
              </a:rPr>
              <a:t>less than </a:t>
            </a:r>
            <a:r>
              <a:rPr lang="en-US" dirty="0" smtClean="0"/>
              <a:t>the </a:t>
            </a:r>
            <a:r>
              <a:rPr lang="en-US" b="1" i="1" dirty="0" smtClean="0"/>
              <a:t>significance </a:t>
            </a:r>
            <a:r>
              <a:rPr lang="en-US" b="1" i="1" dirty="0"/>
              <a:t>level </a:t>
            </a:r>
            <a:r>
              <a:rPr lang="en-US" i="1" dirty="0" smtClean="0"/>
              <a:t>α</a:t>
            </a:r>
            <a:r>
              <a:rPr lang="en-US" dirty="0" smtClean="0"/>
              <a:t>. </a:t>
            </a:r>
          </a:p>
          <a:p>
            <a:pPr marL="0" indent="0">
              <a:buNone/>
            </a:pPr>
            <a:endParaRPr lang="en-US" dirty="0"/>
          </a:p>
          <a:p>
            <a:pPr marL="0" indent="0">
              <a:buNone/>
            </a:pPr>
            <a:r>
              <a:rPr lang="en-US" dirty="0" smtClean="0"/>
              <a:t>How </a:t>
            </a:r>
            <a:r>
              <a:rPr lang="en-US" dirty="0" smtClean="0"/>
              <a:t>strength of evidence (p-value) and significance level (</a:t>
            </a:r>
            <a:r>
              <a:rPr lang="en-US" i="1" dirty="0"/>
              <a:t>α</a:t>
            </a:r>
            <a:r>
              <a:rPr lang="en-US" dirty="0" smtClean="0"/>
              <a:t>) are related:</a:t>
            </a:r>
          </a:p>
          <a:p>
            <a:r>
              <a:rPr lang="en-US" dirty="0" smtClean="0"/>
              <a:t>The strength of evidence needed to reject </a:t>
            </a:r>
            <a:r>
              <a:rPr lang="en-US" i="1" dirty="0"/>
              <a:t>H</a:t>
            </a:r>
            <a:r>
              <a:rPr lang="en-US" baseline="-25000" dirty="0"/>
              <a:t>0 </a:t>
            </a:r>
            <a:r>
              <a:rPr lang="en-US" dirty="0" smtClean="0"/>
              <a:t>is inversely related to </a:t>
            </a:r>
            <a:r>
              <a:rPr lang="en-US" i="1" dirty="0" smtClean="0"/>
              <a:t>α. </a:t>
            </a:r>
          </a:p>
          <a:p>
            <a:r>
              <a:rPr lang="en-US" dirty="0" smtClean="0"/>
              <a:t>The lower the p-value, the stronger your evidence.</a:t>
            </a:r>
            <a:endParaRPr lang="en-US" dirty="0"/>
          </a:p>
        </p:txBody>
      </p:sp>
    </p:spTree>
    <p:extLst>
      <p:ext uri="{BB962C8B-B14F-4D97-AF65-F5344CB8AC3E}">
        <p14:creationId xmlns:p14="http://schemas.microsoft.com/office/powerpoint/2010/main" val="42636287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dirty="0" smtClean="0"/>
              <a:t>P-value Approach (cont.)</a:t>
            </a:r>
            <a:endParaRPr lang="en-US" dirty="0"/>
          </a:p>
        </p:txBody>
      </p:sp>
      <p:sp>
        <p:nvSpPr>
          <p:cNvPr id="3" name="Content Placeholder 2"/>
          <p:cNvSpPr>
            <a:spLocks noGrp="1"/>
          </p:cNvSpPr>
          <p:nvPr>
            <p:ph idx="1"/>
          </p:nvPr>
        </p:nvSpPr>
        <p:spPr>
          <a:xfrm>
            <a:off x="840828" y="1195004"/>
            <a:ext cx="10515600" cy="5458044"/>
          </a:xfrm>
        </p:spPr>
        <p:txBody>
          <a:bodyPr>
            <a:normAutofit/>
          </a:bodyPr>
          <a:lstStyle/>
          <a:p>
            <a:pPr marL="0" indent="0">
              <a:buNone/>
            </a:pPr>
            <a:r>
              <a:rPr lang="en-US" dirty="0" smtClean="0"/>
              <a:t>Treatments are again different depending on whether rejection region is one- or two-tailed:</a:t>
            </a:r>
          </a:p>
          <a:p>
            <a:pPr marL="0" indent="0">
              <a:buNone/>
            </a:pPr>
            <a:r>
              <a:rPr lang="en-US" b="1" dirty="0"/>
              <a:t>O</a:t>
            </a:r>
            <a:r>
              <a:rPr lang="en-US" b="1" dirty="0" smtClean="0"/>
              <a:t>ne-tailed</a:t>
            </a:r>
            <a:r>
              <a:rPr lang="en-US" dirty="0" smtClean="0"/>
              <a:t>: pet food always specifies a maximum moisture content. </a:t>
            </a:r>
            <a:r>
              <a:rPr lang="en-US" dirty="0" smtClean="0"/>
              <a:t>Pets-R-Us </a:t>
            </a:r>
            <a:r>
              <a:rPr lang="en-US" dirty="0" smtClean="0"/>
              <a:t>store brand says it’s dry food has an 11% </a:t>
            </a:r>
            <a:r>
              <a:rPr lang="en-US" dirty="0" smtClean="0"/>
              <a:t>max moisture content. </a:t>
            </a:r>
            <a:r>
              <a:rPr lang="en-US" dirty="0" smtClean="0"/>
              <a:t>9 samples are taken and </a:t>
            </a:r>
            <a:r>
              <a:rPr lang="en-US" dirty="0" smtClean="0"/>
              <a:t>average 11.5%. </a:t>
            </a:r>
            <a:r>
              <a:rPr lang="en-US" dirty="0" smtClean="0"/>
              <a:t>If </a:t>
            </a:r>
            <a:r>
              <a:rPr lang="en-US" dirty="0" smtClean="0">
                <a:sym typeface="Symbol" panose="05050102010706020507" pitchFamily="18" charset="2"/>
              </a:rPr>
              <a:t> = 1%, </a:t>
            </a:r>
            <a:r>
              <a:rPr lang="en-US" dirty="0" smtClean="0">
                <a:sym typeface="Symbol" panose="05050102010706020507" pitchFamily="18" charset="2"/>
              </a:rPr>
              <a:t>can we say that the moisture content of </a:t>
            </a:r>
            <a:r>
              <a:rPr lang="en-US" dirty="0" smtClean="0"/>
              <a:t>Pets-R-Us food is too high?</a:t>
            </a:r>
            <a:endParaRPr lang="en-US" dirty="0" smtClean="0"/>
          </a:p>
          <a:p>
            <a:pPr marL="0" indent="0">
              <a:buNone/>
            </a:pPr>
            <a:r>
              <a:rPr lang="en-US" b="1" dirty="0" smtClean="0"/>
              <a:t>Two-tailed</a:t>
            </a:r>
            <a:r>
              <a:rPr lang="en-US" dirty="0" smtClean="0"/>
              <a:t>: the mercury content of fish was measured 5 years ago at .11 ppm. If today, 25 fish are caught and the mercury content averages .</a:t>
            </a:r>
            <a:r>
              <a:rPr lang="en-US" dirty="0" smtClean="0"/>
              <a:t>10ppm with </a:t>
            </a:r>
            <a:r>
              <a:rPr lang="en-US" dirty="0" smtClean="0">
                <a:sym typeface="Symbol" panose="05050102010706020507" pitchFamily="18" charset="2"/>
              </a:rPr>
              <a:t> </a:t>
            </a:r>
            <a:r>
              <a:rPr lang="en-US" dirty="0">
                <a:sym typeface="Symbol" panose="05050102010706020507" pitchFamily="18" charset="2"/>
              </a:rPr>
              <a:t>= .02</a:t>
            </a:r>
            <a:r>
              <a:rPr lang="en-US" dirty="0" smtClean="0"/>
              <a:t>, </a:t>
            </a:r>
            <a:r>
              <a:rPr lang="en-US" dirty="0" smtClean="0"/>
              <a:t>can we say that the mercury levels have </a:t>
            </a:r>
            <a:r>
              <a:rPr lang="en-US" dirty="0"/>
              <a:t>changed</a:t>
            </a:r>
            <a:r>
              <a:rPr lang="en-US" dirty="0" smtClean="0"/>
              <a:t>?</a:t>
            </a:r>
            <a:endParaRPr lang="en-US" dirty="0"/>
          </a:p>
        </p:txBody>
      </p:sp>
    </p:spTree>
    <p:extLst>
      <p:ext uri="{BB962C8B-B14F-4D97-AF65-F5344CB8AC3E}">
        <p14:creationId xmlns:p14="http://schemas.microsoft.com/office/powerpoint/2010/main" val="16904034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12472</TotalTime>
  <Words>1439</Words>
  <Application>Microsoft Office PowerPoint</Application>
  <PresentationFormat>Widescreen</PresentationFormat>
  <Paragraphs>171</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Cambria Math</vt:lpstr>
      <vt:lpstr>Symbol</vt:lpstr>
      <vt:lpstr>Office Theme</vt:lpstr>
      <vt:lpstr>MAT 2572 Probability w/Statistics, Halleck</vt:lpstr>
      <vt:lpstr> Hypothesis Testing: rejection region approach</vt:lpstr>
      <vt:lpstr>Rejection Region Approach (cont.)</vt:lpstr>
      <vt:lpstr>Rejection Region: one-tailed (cocoa) example</vt:lpstr>
      <vt:lpstr>Critical Region: one-tailed example (cont.)  </vt:lpstr>
      <vt:lpstr>Critical Region: two-tailed example</vt:lpstr>
      <vt:lpstr>Critical Region: two-tailed example (cont.)  </vt:lpstr>
      <vt:lpstr> Hypothesis Testing: p-value approach</vt:lpstr>
      <vt:lpstr>P-value Approach (cont.)</vt:lpstr>
      <vt:lpstr>P-value: one-tailed example</vt:lpstr>
      <vt:lpstr>P-value: one-tailed example (cont.)</vt:lpstr>
      <vt:lpstr>P-value: two-tailed example</vt:lpstr>
      <vt:lpstr>P-value: two-tailed example (cont.)</vt:lpstr>
      <vt:lpstr>Exercise: </vt:lpstr>
      <vt:lpstr>Type I and Type II Errors</vt:lpstr>
      <vt:lpstr>Chance of type I error</vt:lpstr>
      <vt:lpstr>=Chance of type II error</vt:lpstr>
      <vt:lpstr>=Chance of type II error (cont.)</vt:lpstr>
      <vt:lpstr>Exercise 6.2.2</vt:lpstr>
      <vt:lpstr>Exercise 6.2.2 (cont.) &amp; 6.4.3</vt:lpstr>
      <vt:lpstr>PowerPoint Presentation</vt:lpstr>
      <vt:lpstr>Summary of  and power </vt:lpstr>
    </vt:vector>
  </TitlesOfParts>
  <Company>Next Step Program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 2572 Probability w/Statistics, Halleck</dc:title>
  <dc:creator>Next Step</dc:creator>
  <cp:lastModifiedBy>Next Step</cp:lastModifiedBy>
  <cp:revision>512</cp:revision>
  <dcterms:created xsi:type="dcterms:W3CDTF">2016-02-07T14:58:38Z</dcterms:created>
  <dcterms:modified xsi:type="dcterms:W3CDTF">2016-05-03T19:33:28Z</dcterms:modified>
</cp:coreProperties>
</file>