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9A49C25-01FB-4260-B87D-64DA4BEB479C}">
          <p14:sldIdLst>
            <p14:sldId id="256"/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5" autoAdjust="0"/>
    <p:restoredTop sz="94374" autoAdjust="0"/>
  </p:normalViewPr>
  <p:slideViewPr>
    <p:cSldViewPr snapToGrid="0">
      <p:cViewPr varScale="1">
        <p:scale>
          <a:sx n="69" d="100"/>
          <a:sy n="69" d="100"/>
        </p:scale>
        <p:origin x="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3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6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99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2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07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0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5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8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4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6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4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36F16-E789-44A7-8F64-5EB4E6672186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6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 2572 Probability w/Statistics, Halleck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475694" cy="16557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Day </a:t>
            </a:r>
            <a:r>
              <a:rPr lang="en-US" dirty="0" smtClean="0"/>
              <a:t>20 </a:t>
            </a:r>
            <a:r>
              <a:rPr lang="en-US" dirty="0" smtClean="0"/>
              <a:t>slides: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4.6 The Gamma Distributions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7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RV Y </a:t>
            </a:r>
            <a:r>
              <a:rPr lang="en-US" dirty="0"/>
              <a:t>is </a:t>
            </a:r>
            <a:r>
              <a:rPr lang="en-US" dirty="0" smtClean="0"/>
              <a:t>Gamma w/ parameters r </a:t>
            </a:r>
            <a:r>
              <a:rPr lang="en-US" dirty="0"/>
              <a:t>&gt; 0 </a:t>
            </a:r>
            <a:r>
              <a:rPr lang="en-US" dirty="0" smtClean="0"/>
              <a:t>&amp; </a:t>
            </a:r>
            <a:r>
              <a:rPr lang="en-US" dirty="0" smtClean="0">
                <a:sym typeface="Symbol" panose="05050102010706020507" pitchFamily="18" charset="2"/>
              </a:rPr>
              <a:t></a:t>
            </a:r>
            <a:r>
              <a:rPr lang="en-US" dirty="0" smtClean="0"/>
              <a:t> </a:t>
            </a:r>
            <a:r>
              <a:rPr lang="en-US" dirty="0"/>
              <a:t>&gt; 0 </a:t>
            </a:r>
            <a:r>
              <a:rPr lang="en-US" dirty="0" smtClean="0"/>
              <a:t>if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4956" y="1485253"/>
            <a:ext cx="6613626" cy="12518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6827" y="4203515"/>
            <a:ext cx="7926537" cy="14989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45572" y="3054835"/>
            <a:ext cx="10300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distribution arises in same situation as exponential, but instead of measuring time it takes to reach one success. We measure time it takes to reach </a:t>
            </a:r>
            <a:r>
              <a:rPr lang="en-US" sz="2400" dirty="0" err="1" smtClean="0"/>
              <a:t>r</a:t>
            </a:r>
            <a:r>
              <a:rPr lang="en-US" sz="2400" baseline="30000" dirty="0" err="1" smtClean="0"/>
              <a:t>th</a:t>
            </a:r>
            <a:r>
              <a:rPr lang="en-US" sz="2400" dirty="0" smtClean="0"/>
              <a:t> success: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6107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Example 4.6.1: space shuttle fuel pump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160607"/>
            <a:ext cx="10515600" cy="55727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Engineers designing </a:t>
            </a:r>
            <a:r>
              <a:rPr lang="en-US" dirty="0" smtClean="0"/>
              <a:t>space shuttle </a:t>
            </a:r>
            <a:r>
              <a:rPr lang="en-US" dirty="0"/>
              <a:t>plan </a:t>
            </a:r>
            <a:r>
              <a:rPr lang="en-US" dirty="0" smtClean="0"/>
              <a:t>2 fuel pumps—one </a:t>
            </a:r>
            <a:r>
              <a:rPr lang="en-US" dirty="0"/>
              <a:t>active, </a:t>
            </a:r>
            <a:r>
              <a:rPr lang="en-US" dirty="0" smtClean="0"/>
              <a:t>other </a:t>
            </a:r>
            <a:r>
              <a:rPr lang="en-US" dirty="0"/>
              <a:t>in </a:t>
            </a:r>
            <a:r>
              <a:rPr lang="en-US" dirty="0" smtClean="0"/>
              <a:t>reserve (so r=2). </a:t>
            </a:r>
            <a:r>
              <a:rPr lang="en-US" dirty="0"/>
              <a:t>If </a:t>
            </a:r>
            <a:r>
              <a:rPr lang="en-US" dirty="0" smtClean="0"/>
              <a:t>primary </a:t>
            </a:r>
            <a:r>
              <a:rPr lang="en-US" dirty="0"/>
              <a:t>pump malfunctions, </a:t>
            </a:r>
            <a:r>
              <a:rPr lang="en-US" dirty="0" smtClean="0"/>
              <a:t>reserve is automatically brought </a:t>
            </a:r>
            <a:r>
              <a:rPr lang="en-US" dirty="0"/>
              <a:t>on </a:t>
            </a:r>
            <a:r>
              <a:rPr lang="en-US" dirty="0" smtClean="0"/>
              <a:t>line. A mission requires fuel for 50 hrs</a:t>
            </a:r>
            <a:r>
              <a:rPr lang="en-US" dirty="0"/>
              <a:t>. </a:t>
            </a:r>
            <a:r>
              <a:rPr lang="en-US" dirty="0" smtClean="0"/>
              <a:t>Pumps </a:t>
            </a:r>
            <a:r>
              <a:rPr lang="en-US" dirty="0"/>
              <a:t>fail </a:t>
            </a:r>
            <a:r>
              <a:rPr lang="en-US" dirty="0" smtClean="0"/>
              <a:t>on average once </a:t>
            </a:r>
            <a:r>
              <a:rPr lang="en-US" dirty="0"/>
              <a:t>every </a:t>
            </a:r>
            <a:r>
              <a:rPr lang="en-US" dirty="0" smtClean="0"/>
              <a:t>100 </a:t>
            </a:r>
            <a:r>
              <a:rPr lang="en-US" dirty="0" err="1" smtClean="0"/>
              <a:t>hrs</a:t>
            </a:r>
            <a:r>
              <a:rPr lang="en-US" dirty="0" smtClean="0"/>
              <a:t> </a:t>
            </a:r>
            <a:r>
              <a:rPr lang="en-US" dirty="0"/>
              <a:t>(so λ=0.01). What are </a:t>
            </a:r>
            <a:r>
              <a:rPr lang="en-US" dirty="0" smtClean="0"/>
              <a:t>chances system </a:t>
            </a:r>
            <a:r>
              <a:rPr lang="en-US" dirty="0"/>
              <a:t>would not remain functioning for </a:t>
            </a:r>
            <a:r>
              <a:rPr lang="en-US" dirty="0" smtClean="0"/>
              <a:t>full 50 </a:t>
            </a:r>
            <a:r>
              <a:rPr lang="en-US" dirty="0" err="1" smtClean="0"/>
              <a:t>hrs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Using integration by parts, we get .09 or 9%, clearly unacceptable.</a:t>
            </a:r>
          </a:p>
          <a:p>
            <a:pPr marL="0" indent="0">
              <a:buNone/>
            </a:pPr>
            <a:r>
              <a:rPr lang="en-US" dirty="0" smtClean="0"/>
              <a:t>Exercise: how reliable should pumps be to bring risk down to 1%?</a:t>
            </a: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2"/>
          <a:srcRect r="26445"/>
          <a:stretch/>
        </p:blipFill>
        <p:spPr>
          <a:xfrm>
            <a:off x="838200" y="2952426"/>
            <a:ext cx="3219262" cy="8284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20362"/>
          <a:stretch/>
        </p:blipFill>
        <p:spPr>
          <a:xfrm>
            <a:off x="4170219" y="3081301"/>
            <a:ext cx="2965785" cy="7826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2056" y="3863921"/>
            <a:ext cx="6826350" cy="1496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639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1784" y="1130506"/>
            <a:ext cx="3406215" cy="9754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Generalizing gamma to r &gt; 0 non-integers.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93669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dirty="0" smtClean="0"/>
              <a:t>There is a generalization of factorial namely: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improper integral </a:t>
            </a:r>
            <a:r>
              <a:rPr lang="en-US" dirty="0" smtClean="0"/>
              <a:t>converges </a:t>
            </a:r>
            <a:r>
              <a:rPr lang="en-US" dirty="0"/>
              <a:t>for </a:t>
            </a:r>
            <a:r>
              <a:rPr lang="en-US" dirty="0" smtClean="0"/>
              <a:t>all r </a:t>
            </a:r>
            <a:r>
              <a:rPr lang="en-US" dirty="0"/>
              <a:t>&gt; </a:t>
            </a:r>
            <a:r>
              <a:rPr lang="en-US" dirty="0" smtClean="0"/>
              <a:t>0 &amp; an </a:t>
            </a:r>
            <a:r>
              <a:rPr lang="en-US" dirty="0"/>
              <a:t>easy induction</a:t>
            </a:r>
          </a:p>
          <a:p>
            <a:pPr marL="0" indent="0">
              <a:buNone/>
            </a:pPr>
            <a:r>
              <a:rPr lang="en-US" dirty="0" smtClean="0"/>
              <a:t>shows that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the time being, we will just use formula </a:t>
            </a:r>
            <a:r>
              <a:rPr lang="en-US" b="1" dirty="0" smtClean="0"/>
              <a:t>where r is an integer.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0191" y="2488070"/>
            <a:ext cx="4661593" cy="3735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6096" y="3359772"/>
            <a:ext cx="9801904" cy="170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602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MGF, expectation and variance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95745" y="1825625"/>
                <a:ext cx="10758055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The same theorems used to go from Binomial to NB allow us to go from the exponential results and conclude: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b="0" i="1" baseline="-2500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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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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𝑡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marL="0" indent="0" algn="ctr">
                  <a:buNone/>
                </a:pPr>
                <a:r>
                  <a:rPr lang="en-US" dirty="0" smtClean="0"/>
                  <a:t>and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5745" y="1825625"/>
                <a:ext cx="10758055" cy="4351338"/>
              </a:xfrm>
              <a:blipFill rotWithShape="0">
                <a:blip r:embed="rId2"/>
                <a:stretch>
                  <a:fillRect l="-1190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8758" y="4205931"/>
            <a:ext cx="4690115" cy="93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979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4.6.1 (modified)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An Arctic weather station has three electronic wind gauges</a:t>
                </a:r>
                <a:r>
                  <a:rPr lang="en-US" dirty="0"/>
                  <a:t>. Only one is used at any given time. The </a:t>
                </a:r>
                <a:r>
                  <a:rPr lang="en-US" dirty="0" smtClean="0"/>
                  <a:t>lifetime of </a:t>
                </a:r>
                <a:r>
                  <a:rPr lang="en-US" dirty="0"/>
                  <a:t>each gauge is exponentially distributed with </a:t>
                </a:r>
                <a:r>
                  <a:rPr lang="en-US" dirty="0" smtClean="0"/>
                  <a:t>a mean </a:t>
                </a:r>
                <a:r>
                  <a:rPr lang="en-US" dirty="0"/>
                  <a:t>of </a:t>
                </a:r>
                <a:r>
                  <a:rPr lang="en-US" dirty="0" smtClean="0"/>
                  <a:t>1000 hrs</a:t>
                </a:r>
                <a:r>
                  <a:rPr lang="en-US" dirty="0"/>
                  <a:t>. </a:t>
                </a:r>
                <a:r>
                  <a:rPr lang="en-US" dirty="0" smtClean="0"/>
                  <a:t>On average, how long will it be </a:t>
                </a:r>
                <a:r>
                  <a:rPr lang="en-US" dirty="0"/>
                  <a:t>until the last </a:t>
                </a:r>
                <a:r>
                  <a:rPr lang="en-US" dirty="0" smtClean="0"/>
                  <a:t>gauge wears </a:t>
                </a:r>
                <a:r>
                  <a:rPr lang="en-US" dirty="0"/>
                  <a:t>out</a:t>
                </a:r>
                <a:r>
                  <a:rPr lang="en-US" dirty="0" smtClean="0"/>
                  <a:t>?</a:t>
                </a:r>
              </a:p>
              <a:p>
                <a:pPr marL="0" indent="0">
                  <a:buNone/>
                </a:pPr>
                <a:r>
                  <a:rPr lang="en-US" dirty="0" smtClean="0"/>
                  <a:t>This is gamma with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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1000</m:t>
                        </m:r>
                      </m:den>
                    </m:f>
                  </m:oMath>
                </a14:m>
                <a:r>
                  <a:rPr lang="en-US" dirty="0" smtClean="0"/>
                  <a:t> and r=3.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E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𝑋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𝑟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1/1000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=3000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 r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7757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Exercise 4.6.3: some hints on how to proceed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537" y="1160606"/>
            <a:ext cx="10747838" cy="47552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set of measurements Y</a:t>
            </a:r>
            <a:r>
              <a:rPr lang="en-US" baseline="-25000" dirty="0"/>
              <a:t>1</a:t>
            </a:r>
            <a:r>
              <a:rPr lang="en-US" dirty="0"/>
              <a:t>, Y</a:t>
            </a:r>
            <a:r>
              <a:rPr lang="en-US" baseline="-25000" dirty="0"/>
              <a:t>2</a:t>
            </a:r>
            <a:r>
              <a:rPr lang="en-US" dirty="0"/>
              <a:t>, . . . , Y</a:t>
            </a:r>
            <a:r>
              <a:rPr lang="en-US" baseline="-25000" dirty="0"/>
              <a:t>100</a:t>
            </a:r>
            <a:r>
              <a:rPr lang="en-US" dirty="0"/>
              <a:t> </a:t>
            </a:r>
            <a:r>
              <a:rPr lang="en-US" dirty="0" smtClean="0"/>
              <a:t>is taken </a:t>
            </a:r>
            <a:r>
              <a:rPr lang="en-US" dirty="0"/>
              <a:t>from a gamma pdf for which E(Y ) = 1.5 </a:t>
            </a:r>
            <a:r>
              <a:rPr lang="en-US" dirty="0" smtClean="0"/>
              <a:t>and </a:t>
            </a:r>
            <a:r>
              <a:rPr lang="en-US" dirty="0" err="1" smtClean="0"/>
              <a:t>Var</a:t>
            </a:r>
            <a:r>
              <a:rPr lang="en-US" dirty="0" smtClean="0"/>
              <a:t>(Y </a:t>
            </a:r>
            <a:r>
              <a:rPr lang="en-US" dirty="0"/>
              <a:t>) = 0.75. How many Y</a:t>
            </a:r>
            <a:r>
              <a:rPr lang="en-US" baseline="-25000" dirty="0"/>
              <a:t>i</a:t>
            </a:r>
            <a:r>
              <a:rPr lang="en-US" dirty="0"/>
              <a:t> ’s would you expect to </a:t>
            </a:r>
            <a:r>
              <a:rPr lang="en-US" dirty="0" smtClean="0"/>
              <a:t>find in </a:t>
            </a:r>
            <a:r>
              <a:rPr lang="en-US" dirty="0"/>
              <a:t>the interval [1.0, 2.5</a:t>
            </a:r>
            <a:r>
              <a:rPr lang="en-US" dirty="0" smtClean="0"/>
              <a:t>]?</a:t>
            </a:r>
          </a:p>
          <a:p>
            <a:pPr marL="0" indent="0">
              <a:buNone/>
            </a:pPr>
            <a:r>
              <a:rPr lang="en-US" dirty="0" smtClean="0"/>
              <a:t>This is a somewhat tricky, multistep problem. The overarching distribution is binomial (100 trials with a fixed p).</a:t>
            </a:r>
          </a:p>
          <a:p>
            <a:pPr marL="0" indent="0">
              <a:buNone/>
            </a:pPr>
            <a:r>
              <a:rPr lang="en-US" dirty="0" smtClean="0"/>
              <a:t>The p is found by calculating the chance that the gamma outcome for a trial is between 1 and 2.5. To do this we need the parameters r and λ. To get these parameters, use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get 2 equations in 2 unknown parameters. This system is easily solved.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3043"/>
          <a:stretch/>
        </p:blipFill>
        <p:spPr>
          <a:xfrm>
            <a:off x="4038840" y="4302913"/>
            <a:ext cx="3955233" cy="80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96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8223</TotalTime>
  <Words>425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Symbol</vt:lpstr>
      <vt:lpstr>Office Theme</vt:lpstr>
      <vt:lpstr>MAT 2572 Probability w/Statistics, Halleck</vt:lpstr>
      <vt:lpstr>RV Y is Gamma w/ parameters r &gt; 0 &amp;  &gt; 0 if</vt:lpstr>
      <vt:lpstr>Example 4.6.1: space shuttle fuel pump</vt:lpstr>
      <vt:lpstr>Generalizing gamma to r &gt; 0 non-integers.</vt:lpstr>
      <vt:lpstr>MGF, expectation and variance</vt:lpstr>
      <vt:lpstr>Exercise 4.6.1 (modified)</vt:lpstr>
      <vt:lpstr>Exercise 4.6.3: some hints on how to proceed</vt:lpstr>
    </vt:vector>
  </TitlesOfParts>
  <Company>Next Step Program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2572 Probability w/Statistics, Halleck</dc:title>
  <dc:creator>Next Step</dc:creator>
  <cp:lastModifiedBy>Next Step</cp:lastModifiedBy>
  <cp:revision>398</cp:revision>
  <dcterms:created xsi:type="dcterms:W3CDTF">2016-02-07T14:58:38Z</dcterms:created>
  <dcterms:modified xsi:type="dcterms:W3CDTF">2016-04-17T16:14:13Z</dcterms:modified>
</cp:coreProperties>
</file>