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6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58"/>
            <p14:sldId id="259"/>
            <p14:sldId id="260"/>
            <p14:sldId id="264"/>
            <p14:sldId id="265"/>
            <p14:sldId id="261"/>
            <p14:sldId id="266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475694" cy="165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Day 19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4.4 The Geometric Distribution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4.5 The Negative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 4.5.1 Baseball strike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2"/>
                <a:ext cx="10515600" cy="51722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Yankees go on strike due to a conflict with management. Their tactic is to play </a:t>
                </a:r>
                <a:r>
                  <a:rPr lang="en-US" dirty="0" smtClean="0"/>
                  <a:t>passively</a:t>
                </a:r>
                <a:r>
                  <a:rPr lang="en-US" dirty="0" smtClean="0"/>
                  <a:t>. In particular, at bat, they will not swing. On average, how many runs will they score if the opposing pitcher has a 50% chance of getting a strike?</a:t>
                </a:r>
              </a:p>
              <a:p>
                <a:r>
                  <a:rPr lang="en-US" dirty="0"/>
                  <a:t>W</a:t>
                </a:r>
                <a:r>
                  <a:rPr lang="en-US" dirty="0" smtClean="0"/>
                  <a:t>e consider expectation </a:t>
                </a:r>
                <a:r>
                  <a:rPr lang="en-US" dirty="0" smtClean="0"/>
                  <a:t>for just one inning. </a:t>
                </a:r>
                <a:r>
                  <a:rPr lang="en-US" dirty="0"/>
                  <a:t>Using properties of expectation, we </a:t>
                </a:r>
                <a:r>
                  <a:rPr lang="en-US" dirty="0" smtClean="0"/>
                  <a:t>then multiply by 9.</a:t>
                </a:r>
              </a:p>
              <a:p>
                <a:r>
                  <a:rPr lang="en-US" dirty="0" smtClean="0"/>
                  <a:t>To </a:t>
                </a:r>
                <a:r>
                  <a:rPr lang="en-US" dirty="0" smtClean="0"/>
                  <a:t>get on base, a batter must reach 4 balls before 3 strikes. This is NB with r=4 and k=0,1 or 2: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P(walk)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4−1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2"/>
                <a:ext cx="10515600" cy="5172219"/>
              </a:xfrm>
              <a:blipFill rotWithShape="0">
                <a:blip r:embed="rId2"/>
                <a:stretch>
                  <a:fillRect l="-1217" t="-1885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46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 4.5.1 Baseball strike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4073" y="1325562"/>
                <a:ext cx="11817927" cy="51722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P(walk)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:r>
                  <a:rPr lang="en-US" dirty="0"/>
                  <a:t>P(</a:t>
                </a:r>
                <a:r>
                  <a:rPr lang="en-US" dirty="0" smtClean="0"/>
                  <a:t>strike out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dirty="0" smtClean="0"/>
                  <a:t>. To score j runs, the team must have 3+j walks before the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strike out. This is NB with r=3 and k=3+j. The chance of event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dirty="0" smtClean="0"/>
                  <a:t>, j =1, 2, </a:t>
                </a:r>
                <a:r>
                  <a:rPr lang="en-US" dirty="0"/>
                  <a:t>. . 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 E(runs)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3−1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  <m:r>
                          <a:rPr lang="en-US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=3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</m:t>
                            </m:r>
                          </m:sup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−3)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noBar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3−1</m:t>
                                    </m:r>
                                  </m:den>
                                </m:f>
                              </m:e>
                            </m:d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3−1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3∗1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+2∗3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+1∗6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NB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 smtClean="0"/>
                  <a:t>2.52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3∗11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2.52=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−3+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1.63=</m:t>
                    </m:r>
                  </m:oMath>
                </a14:m>
                <a:r>
                  <a:rPr lang="en-US" dirty="0" smtClean="0"/>
                  <a:t>.203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 E(X)=9*.203=1.83, i.e</a:t>
                </a:r>
                <a:r>
                  <a:rPr lang="en-US" smtClean="0"/>
                  <a:t>., the Yankees will score on average 1.83 runs per game.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4073" y="1325562"/>
                <a:ext cx="11817927" cy="5172219"/>
              </a:xfrm>
              <a:blipFill rotWithShape="0">
                <a:blip r:embed="rId2"/>
                <a:stretch>
                  <a:fillRect l="-1031" t="-236" r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5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5625"/>
            <a:ext cx="11762508" cy="4561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a series of independent trials, each having one of two possible outcomes, success </a:t>
            </a:r>
            <a:r>
              <a:rPr lang="en-US" dirty="0"/>
              <a:t>or failure. Let p= </a:t>
            </a:r>
            <a:r>
              <a:rPr lang="en-US" dirty="0" smtClean="0"/>
              <a:t>P(success</a:t>
            </a:r>
            <a:r>
              <a:rPr lang="en-US" dirty="0"/>
              <a:t>). Define the random variable X </a:t>
            </a:r>
            <a:r>
              <a:rPr lang="en-US" dirty="0" smtClean="0"/>
              <a:t>to be the number of failures BEFORE the </a:t>
            </a:r>
            <a:r>
              <a:rPr lang="en-US" dirty="0"/>
              <a:t>first success occurs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</a:t>
            </a:r>
            <a:r>
              <a:rPr lang="en-US" baseline="-25000" dirty="0" err="1" smtClean="0"/>
              <a:t>G</a:t>
            </a:r>
            <a:r>
              <a:rPr lang="en-US" dirty="0" smtClean="0"/>
              <a:t>(k) = P(G = k) = P(First </a:t>
            </a:r>
            <a:r>
              <a:rPr lang="en-US" dirty="0"/>
              <a:t>success occurs </a:t>
            </a:r>
            <a:r>
              <a:rPr lang="en-US" dirty="0" smtClean="0"/>
              <a:t>on the </a:t>
            </a:r>
            <a:r>
              <a:rPr lang="en-US" dirty="0"/>
              <a:t>(k+1)</a:t>
            </a:r>
            <a:r>
              <a:rPr lang="en-US" baseline="30000" dirty="0" err="1"/>
              <a:t>st</a:t>
            </a:r>
            <a:r>
              <a:rPr lang="en-US" dirty="0"/>
              <a:t> trial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= </a:t>
            </a:r>
            <a:r>
              <a:rPr lang="en-US" dirty="0"/>
              <a:t>P(First k </a:t>
            </a:r>
            <a:r>
              <a:rPr lang="en-US" dirty="0" smtClean="0"/>
              <a:t>trials </a:t>
            </a:r>
            <a:r>
              <a:rPr lang="en-US" dirty="0"/>
              <a:t>end in failure and </a:t>
            </a:r>
            <a:r>
              <a:rPr lang="en-US" dirty="0" smtClean="0"/>
              <a:t>(k+1)</a:t>
            </a:r>
            <a:r>
              <a:rPr lang="en-US" baseline="30000" dirty="0" err="1" smtClean="0"/>
              <a:t>st</a:t>
            </a:r>
            <a:r>
              <a:rPr lang="en-US" dirty="0" smtClean="0"/>
              <a:t> trial </a:t>
            </a:r>
            <a:r>
              <a:rPr lang="en-US" dirty="0"/>
              <a:t>ends in success)</a:t>
            </a:r>
          </a:p>
          <a:p>
            <a:pPr marL="0" indent="0">
              <a:buNone/>
            </a:pPr>
            <a:r>
              <a:rPr lang="en-US" dirty="0" smtClean="0"/>
              <a:t>          = </a:t>
            </a:r>
            <a:r>
              <a:rPr lang="en-US" dirty="0"/>
              <a:t>P(First </a:t>
            </a:r>
            <a:r>
              <a:rPr lang="en-US" dirty="0" smtClean="0"/>
              <a:t>k </a:t>
            </a:r>
            <a:r>
              <a:rPr lang="en-US" dirty="0"/>
              <a:t>trials end in failure) · </a:t>
            </a:r>
            <a:r>
              <a:rPr lang="en-US" dirty="0" smtClean="0"/>
              <a:t>P((</a:t>
            </a:r>
            <a:r>
              <a:rPr lang="en-US" dirty="0"/>
              <a:t>k+1)</a:t>
            </a:r>
            <a:r>
              <a:rPr lang="en-US" baseline="30000" dirty="0" err="1"/>
              <a:t>st</a:t>
            </a:r>
            <a:r>
              <a:rPr lang="en-US" dirty="0"/>
              <a:t> </a:t>
            </a:r>
            <a:r>
              <a:rPr lang="en-US" dirty="0" smtClean="0"/>
              <a:t>trial </a:t>
            </a:r>
            <a:r>
              <a:rPr lang="en-US" dirty="0"/>
              <a:t>ends in success)</a:t>
            </a:r>
          </a:p>
          <a:p>
            <a:pPr marL="0" indent="0">
              <a:buNone/>
            </a:pPr>
            <a:r>
              <a:rPr lang="en-US" dirty="0" smtClean="0"/>
              <a:t>          =</a:t>
            </a:r>
            <a:r>
              <a:rPr lang="en-US" dirty="0" err="1" smtClean="0"/>
              <a:t>q</a:t>
            </a:r>
            <a:r>
              <a:rPr lang="en-US" baseline="30000" dirty="0" err="1" smtClean="0"/>
              <a:t>k</a:t>
            </a:r>
            <a:r>
              <a:rPr lang="en-US" dirty="0" err="1" smtClean="0"/>
              <a:t>p</a:t>
            </a:r>
            <a:r>
              <a:rPr lang="en-US" dirty="0"/>
              <a:t>, k </a:t>
            </a:r>
            <a:r>
              <a:rPr lang="en-US" dirty="0" smtClean="0"/>
              <a:t>=0, 1, </a:t>
            </a:r>
            <a:r>
              <a:rPr lang="en-US" dirty="0"/>
              <a:t>. . 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22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</a:t>
            </a:r>
            <a:r>
              <a:rPr lang="en-US" dirty="0" smtClean="0"/>
              <a:t>Distribution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1" y="1825625"/>
                <a:ext cx="11762508" cy="45613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Hence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µ=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/>
                  <a:t> .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"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q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and so 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µ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"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𝑝𝑞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𝑝𝑞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T</a:t>
                </a:r>
                <a:r>
                  <a:rPr lang="en-US" dirty="0" smtClean="0"/>
                  <a:t>hus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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aseline="30000" dirty="0" smtClean="0"/>
                  <a:t> </a:t>
                </a:r>
                <a:r>
                  <a:rPr lang="en-US" dirty="0"/>
                  <a:t>.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1" y="1825625"/>
                <a:ext cx="11762508" cy="4561320"/>
              </a:xfrm>
              <a:blipFill rotWithShape="0">
                <a:blip r:embed="rId2"/>
                <a:stretch>
                  <a:fillRect l="-1036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61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 4.4.2: </a:t>
            </a:r>
            <a:r>
              <a:rPr lang="en-US" dirty="0" smtClean="0"/>
              <a:t>Sum of 4 geometrics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896600" cy="51999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City Tech bookstore has promotion. For every $100 of textbooks that a student purchases, she randomly gets a letter T, E, C or H. If she gets all 4 letters, she can sell back her books for 100% of purchase price as long as she remains a student. On average, how many $100’s does a student need to spend before she earns this privilege.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:r>
                  <a:rPr lang="en-US" dirty="0" err="1" smtClean="0"/>
                  <a:t>G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be RV representing $</a:t>
                </a:r>
                <a:r>
                  <a:rPr lang="en-US" dirty="0"/>
                  <a:t>100’s spent by </a:t>
                </a:r>
                <a:r>
                  <a:rPr lang="en-US" dirty="0" smtClean="0"/>
                  <a:t>a student unsuccessfully before adding </a:t>
                </a:r>
                <a:r>
                  <a:rPr lang="en-US" dirty="0" err="1" smtClean="0"/>
                  <a:t>i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letter. Let X represent total # of $100’s spent by </a:t>
                </a:r>
                <a:r>
                  <a:rPr lang="en-US" dirty="0" smtClean="0"/>
                  <a:t>student.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Then </a:t>
                </a:r>
                <a:r>
                  <a:rPr lang="en-US" dirty="0" smtClean="0"/>
                  <a:t>X=(G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+1)+(G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+1)+…+(G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+1)=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and E(G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For </a:t>
                </a:r>
                <a:r>
                  <a:rPr lang="en-US" dirty="0" err="1" smtClean="0"/>
                  <a:t>G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, there are 5−i letters still to </a:t>
                </a:r>
                <a:r>
                  <a:rPr lang="en-US" dirty="0" smtClean="0"/>
                  <a:t>find.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Hence chance </a:t>
                </a:r>
                <a:r>
                  <a:rPr lang="en-US" dirty="0" smtClean="0"/>
                  <a:t>of getting </a:t>
                </a:r>
                <a:r>
                  <a:rPr lang="en-US" dirty="0" smtClean="0"/>
                  <a:t>new one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+4=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$833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896600" cy="5199928"/>
              </a:xfrm>
              <a:blipFill rotWithShape="0">
                <a:blip r:embed="rId2"/>
                <a:stretch>
                  <a:fillRect l="-1175" t="-1876" r="-1623" b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38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18" y="0"/>
            <a:ext cx="10515600" cy="1325563"/>
          </a:xfrm>
        </p:spPr>
        <p:txBody>
          <a:bodyPr/>
          <a:lstStyle/>
          <a:p>
            <a:r>
              <a:rPr lang="en-US" dirty="0" smtClean="0"/>
              <a:t>Negative </a:t>
            </a:r>
            <a:r>
              <a:rPr lang="en-US" dirty="0"/>
              <a:t>Binomial </a:t>
            </a:r>
            <a:r>
              <a:rPr lang="en-US" dirty="0" smtClean="0"/>
              <a:t>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1218" y="1479262"/>
                <a:ext cx="10515600" cy="451975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a series of independent trials, each having one of two possible outcomes, success or failure. Let p= P(success). Define the random variable NB to be the number of </a:t>
                </a:r>
                <a:r>
                  <a:rPr lang="en-US" dirty="0"/>
                  <a:t>failures </a:t>
                </a:r>
                <a:r>
                  <a:rPr lang="en-US" dirty="0" smtClean="0"/>
                  <a:t>before the </a:t>
                </a:r>
                <a:r>
                  <a:rPr lang="en-US" dirty="0" err="1" smtClean="0"/>
                  <a:t>r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success </a:t>
                </a:r>
                <a:r>
                  <a:rPr lang="en-US" dirty="0"/>
                  <a:t>occurs.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NB</a:t>
                </a:r>
                <a:r>
                  <a:rPr lang="en-US" dirty="0" smtClean="0"/>
                  <a:t>(k</a:t>
                </a:r>
                <a:r>
                  <a:rPr lang="en-US" dirty="0"/>
                  <a:t>) = </a:t>
                </a:r>
                <a:r>
                  <a:rPr lang="en-US" dirty="0" smtClean="0"/>
                  <a:t>P(NB </a:t>
                </a:r>
                <a:r>
                  <a:rPr lang="en-US" dirty="0"/>
                  <a:t>= k) = </a:t>
                </a:r>
                <a:r>
                  <a:rPr lang="en-US" dirty="0" smtClean="0"/>
                  <a:t>P(</a:t>
                </a:r>
                <a:r>
                  <a:rPr lang="en-US" dirty="0" err="1" smtClean="0"/>
                  <a:t>r</a:t>
                </a:r>
                <a:r>
                  <a:rPr lang="en-US" baseline="30000" dirty="0" err="1" smtClean="0"/>
                  <a:t>th</a:t>
                </a:r>
                <a:r>
                  <a:rPr lang="en-US" baseline="30000" dirty="0" smtClean="0"/>
                  <a:t> </a:t>
                </a:r>
                <a:r>
                  <a:rPr lang="en-US" dirty="0" smtClean="0"/>
                  <a:t>success </a:t>
                </a:r>
                <a:r>
                  <a:rPr lang="en-US" dirty="0"/>
                  <a:t>occurs on the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r+k</a:t>
                </a:r>
                <a:r>
                  <a:rPr lang="en-US" dirty="0" smtClean="0"/>
                  <a:t>)</a:t>
                </a:r>
                <a:r>
                  <a:rPr lang="en-US" baseline="30000" dirty="0" err="1" smtClean="0"/>
                  <a:t>th</a:t>
                </a:r>
                <a:r>
                  <a:rPr lang="en-US" baseline="30000" dirty="0" smtClean="0"/>
                  <a:t> </a:t>
                </a:r>
                <a:r>
                  <a:rPr lang="en-US" dirty="0" smtClean="0"/>
                  <a:t>trial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         = </a:t>
                </a:r>
                <a:r>
                  <a:rPr lang="en-US" dirty="0" smtClean="0"/>
                  <a:t>P(</a:t>
                </a:r>
                <a:r>
                  <a:rPr lang="en-US" i="1" dirty="0" smtClean="0"/>
                  <a:t>r </a:t>
                </a:r>
                <a:r>
                  <a:rPr lang="en-US" dirty="0"/>
                  <a:t>−1 successes occur in first </a:t>
                </a:r>
                <a:r>
                  <a:rPr lang="en-US" dirty="0" smtClean="0"/>
                  <a:t>r + </a:t>
                </a:r>
                <a:r>
                  <a:rPr lang="en-US" i="1" dirty="0" smtClean="0"/>
                  <a:t>k </a:t>
                </a:r>
                <a:r>
                  <a:rPr lang="en-US" dirty="0"/>
                  <a:t>−1 trials </a:t>
                </a:r>
                <a:r>
                  <a:rPr lang="en-US" dirty="0" smtClean="0"/>
                  <a:t>and success </a:t>
                </a:r>
                <a:r>
                  <a:rPr lang="en-US" dirty="0"/>
                  <a:t>occurs on </a:t>
                </a:r>
                <a:r>
                  <a:rPr lang="en-US" dirty="0" smtClean="0"/>
                  <a:t>the (</a:t>
                </a:r>
                <a:r>
                  <a:rPr lang="en-US" dirty="0" err="1" smtClean="0"/>
                  <a:t>r+k</a:t>
                </a:r>
                <a:r>
                  <a:rPr lang="en-US" dirty="0" smtClean="0"/>
                  <a:t>)</a:t>
                </a:r>
                <a:r>
                  <a:rPr lang="en-US" baseline="30000" dirty="0" err="1" smtClean="0"/>
                  <a:t>th</a:t>
                </a:r>
                <a:r>
                  <a:rPr lang="en-US" baseline="30000" dirty="0" smtClean="0"/>
                  <a:t> </a:t>
                </a:r>
                <a:r>
                  <a:rPr lang="en-US" dirty="0" smtClean="0"/>
                  <a:t>trial)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= </a:t>
                </a:r>
                <a:r>
                  <a:rPr lang="en-US" dirty="0" smtClean="0"/>
                  <a:t>P(</a:t>
                </a:r>
                <a:r>
                  <a:rPr lang="en-US" i="1" dirty="0" smtClean="0"/>
                  <a:t>r </a:t>
                </a:r>
                <a:r>
                  <a:rPr lang="en-US" dirty="0"/>
                  <a:t>−1 successes occur in first r + </a:t>
                </a:r>
                <a:r>
                  <a:rPr lang="en-US" i="1" dirty="0"/>
                  <a:t>k </a:t>
                </a:r>
                <a:r>
                  <a:rPr lang="en-US" dirty="0"/>
                  <a:t>−1 </a:t>
                </a:r>
                <a:r>
                  <a:rPr lang="en-US" dirty="0" smtClean="0"/>
                  <a:t>trials) </a:t>
                </a:r>
                <a:r>
                  <a:rPr lang="en-US" dirty="0"/>
                  <a:t>· P</a:t>
                </a:r>
                <a:r>
                  <a:rPr lang="en-US" dirty="0" smtClean="0"/>
                  <a:t>(</a:t>
                </a:r>
                <a:r>
                  <a:rPr lang="en-US" dirty="0"/>
                  <a:t>(</a:t>
                </a:r>
                <a:r>
                  <a:rPr lang="en-US" dirty="0" err="1" smtClean="0"/>
                  <a:t>r+k</a:t>
                </a:r>
                <a:r>
                  <a:rPr lang="en-US" dirty="0" smtClean="0"/>
                  <a:t>)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</a:t>
                </a:r>
                <a:r>
                  <a:rPr lang="en-US" dirty="0"/>
                  <a:t>trial ends in success)</a:t>
                </a:r>
              </a:p>
              <a:p>
                <a:pPr marL="0" indent="0">
                  <a:buNone/>
                </a:pPr>
                <a:r>
                  <a:rPr lang="en-US" dirty="0"/>
                  <a:t>          </a:t>
                </a:r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−1−(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k =0, 1, . . 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1218" y="1479262"/>
                <a:ext cx="10515600" cy="4519756"/>
              </a:xfrm>
              <a:blipFill rotWithShape="0">
                <a:blip r:embed="rId2"/>
                <a:stretch>
                  <a:fillRect l="-1217" t="-2294" r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60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Rinaldi: 3.2.2, example 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Roll a fair die. What </a:t>
                </a:r>
                <a:r>
                  <a:rPr lang="en-US" dirty="0"/>
                  <a:t>is </a:t>
                </a:r>
                <a:r>
                  <a:rPr lang="en-US" dirty="0" smtClean="0"/>
                  <a:t>probability </a:t>
                </a:r>
                <a:r>
                  <a:rPr lang="en-US" dirty="0"/>
                  <a:t>that </a:t>
                </a:r>
                <a:r>
                  <a:rPr lang="en-US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6 </a:t>
                </a:r>
                <a:r>
                  <a:rPr lang="en-US" dirty="0"/>
                  <a:t>appears </a:t>
                </a:r>
                <a:r>
                  <a:rPr lang="en-US" dirty="0" smtClean="0"/>
                  <a:t>on 10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roll?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success? 6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failure? Anything but 6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How many failures have happened? 10 − 2 = 8 (so k=8)</a:t>
                </a:r>
              </a:p>
              <a:p>
                <a:pPr marL="0" indent="0">
                  <a:buNone/>
                </a:pPr>
                <a:r>
                  <a:rPr lang="en-US" dirty="0" smtClean="0"/>
                  <a:t>How many successes have happened? 2 (so r=2)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6%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72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Rinaldi: 3.2.2, example 14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is chance that </a:t>
                </a:r>
                <a:r>
                  <a:rPr lang="en-US" dirty="0"/>
                  <a:t>the </a:t>
                </a:r>
                <a:r>
                  <a:rPr lang="en-US" dirty="0" smtClean="0"/>
                  <a:t>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child </a:t>
                </a:r>
                <a:r>
                  <a:rPr lang="en-US" dirty="0"/>
                  <a:t>of </a:t>
                </a:r>
                <a:r>
                  <a:rPr lang="en-US" dirty="0" smtClean="0"/>
                  <a:t>couple </a:t>
                </a:r>
                <a:r>
                  <a:rPr lang="en-US" dirty="0"/>
                  <a:t>is their </a:t>
                </a:r>
                <a:r>
                  <a:rPr lang="en-US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girl?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success? 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irl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failure? b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oy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How many failures have happened? 5 − 2 = 3 (so k=3)</a:t>
                </a:r>
              </a:p>
              <a:p>
                <a:pPr marL="0" indent="0">
                  <a:buNone/>
                </a:pPr>
                <a:r>
                  <a:rPr lang="en-US" dirty="0" smtClean="0"/>
                  <a:t>How many successes have happened? 2 (so r=2)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so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98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7" y="0"/>
            <a:ext cx="11346873" cy="1325563"/>
          </a:xfrm>
        </p:spPr>
        <p:txBody>
          <a:bodyPr/>
          <a:lstStyle/>
          <a:p>
            <a:r>
              <a:rPr lang="en-US" dirty="0" smtClean="0"/>
              <a:t>Negative </a:t>
            </a:r>
            <a:r>
              <a:rPr lang="en-US" dirty="0" smtClean="0"/>
              <a:t>Binomial: MGF, expectation &amp; 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1218" y="1479262"/>
                <a:ext cx="10515600" cy="451975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a series of independent trials, each having one of two possible outcomes, success or failure. Let p= P(success). Define the random variable NB to be the number of </a:t>
                </a:r>
                <a:r>
                  <a:rPr lang="en-US" dirty="0"/>
                  <a:t>failures </a:t>
                </a:r>
                <a:r>
                  <a:rPr lang="en-US" dirty="0" smtClean="0"/>
                  <a:t>before the </a:t>
                </a:r>
                <a:r>
                  <a:rPr lang="en-US" dirty="0" err="1" smtClean="0"/>
                  <a:t>r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success </a:t>
                </a:r>
                <a:r>
                  <a:rPr lang="en-US" dirty="0"/>
                  <a:t>occurs.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NB</a:t>
                </a:r>
                <a:r>
                  <a:rPr lang="en-US" dirty="0" smtClean="0"/>
                  <a:t>(k</a:t>
                </a:r>
                <a:r>
                  <a:rPr lang="en-US" dirty="0"/>
                  <a:t>)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−1−(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k =0, 1, . . 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 that NB=G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+G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+...+G</a:t>
                </a:r>
                <a:r>
                  <a:rPr lang="en-US" baseline="-25000" dirty="0" smtClean="0"/>
                  <a:t>r </a:t>
                </a:r>
                <a:r>
                  <a:rPr lang="en-US" dirty="0" smtClean="0"/>
                  <a:t>where each </a:t>
                </a:r>
                <a:r>
                  <a:rPr lang="en-US" dirty="0" err="1" smtClean="0"/>
                  <a:t>G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is a geometric distribution with the </a:t>
                </a:r>
                <a:r>
                  <a:rPr lang="en-US" b="1" dirty="0" smtClean="0"/>
                  <a:t>same</a:t>
                </a:r>
                <a:r>
                  <a:rPr lang="en-US" dirty="0" smtClean="0"/>
                  <a:t> chance of success p (</a:t>
                </a:r>
                <a:r>
                  <a:rPr lang="en-US" dirty="0"/>
                  <a:t>unlike Example </a:t>
                </a:r>
                <a:r>
                  <a:rPr lang="en-US" dirty="0" smtClean="0"/>
                  <a:t>4.4.2 where each p is different).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Using various theorems we get the following: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M</a:t>
                </a:r>
                <a:r>
                  <a:rPr lang="en-US" i="1" baseline="-25000" dirty="0" smtClean="0"/>
                  <a:t>NB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r>
                  <a:rPr lang="en-US" dirty="0" smtClean="0"/>
                  <a:t>, E(NB)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</m:t>
                    </m:r>
                    <m:r>
                      <a:rPr lang="en-US" i="1" baseline="3000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1218" y="1479262"/>
                <a:ext cx="10515600" cy="4519756"/>
              </a:xfrm>
              <a:blipFill rotWithShape="0">
                <a:blip r:embed="rId2"/>
                <a:stretch>
                  <a:fillRect l="-1217" t="-2294" r="-1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866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Rinaldi: 3.2.2, example 14 cont.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What is expectation for how many births before a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girl is born?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success? g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irl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failure? b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so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How many successes have happened? 2 (so r=2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is expectation for number of failures? </a:t>
                </a:r>
                <a:r>
                  <a:rPr lang="en-US" dirty="0"/>
                  <a:t>E(NB)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2(.5)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So Expectation for # of births is E(NB+2)=</a:t>
                </a:r>
                <a:r>
                  <a:rPr lang="en-US" dirty="0"/>
                  <a:t>E(NB</a:t>
                </a:r>
                <a:r>
                  <a:rPr lang="en-US" dirty="0" smtClean="0"/>
                  <a:t>)+2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2+2=4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I.e., on average, it will take 4 births to get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girl.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67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8146</TotalTime>
  <Words>618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Geometric Distribution</vt:lpstr>
      <vt:lpstr>Geometric Distribution (cont.)</vt:lpstr>
      <vt:lpstr>Example 4.4.2: Sum of 4 geometrics</vt:lpstr>
      <vt:lpstr>Negative Binomial Distribution</vt:lpstr>
      <vt:lpstr>Rinaldi: 3.2.2, example 13</vt:lpstr>
      <vt:lpstr>Rinaldi: 3.2.2, example 14</vt:lpstr>
      <vt:lpstr>Negative Binomial: MGF, expectation &amp; variance</vt:lpstr>
      <vt:lpstr>Rinaldi: 3.2.2, example 14 cont.</vt:lpstr>
      <vt:lpstr>Example 4.5.1 Baseball strike</vt:lpstr>
      <vt:lpstr>Example 4.5.1 Baseball strike (cont.)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389</cp:revision>
  <dcterms:created xsi:type="dcterms:W3CDTF">2016-02-07T14:58:38Z</dcterms:created>
  <dcterms:modified xsi:type="dcterms:W3CDTF">2016-04-17T14:57:54Z</dcterms:modified>
</cp:coreProperties>
</file>