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8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9A49C25-01FB-4260-B87D-64DA4BEB479C}">
          <p14:sldIdLst>
            <p14:sldId id="256"/>
            <p14:sldId id="269"/>
            <p14:sldId id="270"/>
            <p14:sldId id="271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8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5" autoAdjust="0"/>
    <p:restoredTop sz="94374" autoAdjust="0"/>
  </p:normalViewPr>
  <p:slideViewPr>
    <p:cSldViewPr snapToGrid="0">
      <p:cViewPr varScale="1">
        <p:scale>
          <a:sx n="69" d="100"/>
          <a:sy n="69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3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6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9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2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0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0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5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8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4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6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4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36F16-E789-44A7-8F64-5EB4E667218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72QjzHnYvL0&amp;list=EC2SOU6wwxB0uwwH80KTQ6ht66KWxbzTI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 2572 Probability w/Statistics, Halleck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475694" cy="16557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Day 15/18 slides: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4.3 The Normal </a:t>
            </a:r>
            <a:r>
              <a:rPr lang="en-US" dirty="0" smtClean="0"/>
              <a:t>Distribution, including the Central Limit Theorem (CLT)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7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218" y="0"/>
            <a:ext cx="10515600" cy="1325563"/>
          </a:xfrm>
        </p:spPr>
        <p:txBody>
          <a:bodyPr/>
          <a:lstStyle/>
          <a:p>
            <a:r>
              <a:rPr lang="en-US" dirty="0" smtClean="0"/>
              <a:t>Going backwards: </a:t>
            </a:r>
            <a:br>
              <a:rPr lang="en-US" dirty="0" smtClean="0"/>
            </a:br>
            <a:r>
              <a:rPr lang="en-US" dirty="0" smtClean="0"/>
              <a:t>from probability to z-value to x-value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425" y="132556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sell-out crowd of </a:t>
            </a:r>
            <a:r>
              <a:rPr lang="en-US" dirty="0" smtClean="0"/>
              <a:t>45,000 </a:t>
            </a:r>
            <a:r>
              <a:rPr lang="en-US" dirty="0"/>
              <a:t>is expected at </a:t>
            </a:r>
            <a:r>
              <a:rPr lang="en-US" dirty="0" smtClean="0"/>
              <a:t>the Citi Field. The ballpark’s </a:t>
            </a:r>
            <a:r>
              <a:rPr lang="en-US" dirty="0"/>
              <a:t>concession manager is trying to decide </a:t>
            </a:r>
            <a:r>
              <a:rPr lang="en-US" dirty="0" smtClean="0"/>
              <a:t>how much </a:t>
            </a:r>
            <a:r>
              <a:rPr lang="en-US" dirty="0"/>
              <a:t>food to have on hand. </a:t>
            </a:r>
            <a:r>
              <a:rPr lang="en-US" dirty="0" smtClean="0"/>
              <a:t>She </a:t>
            </a:r>
            <a:r>
              <a:rPr lang="en-US" dirty="0"/>
              <a:t>knows that, on </a:t>
            </a:r>
            <a:r>
              <a:rPr lang="en-US" dirty="0" smtClean="0"/>
              <a:t>average</a:t>
            </a:r>
            <a:r>
              <a:rPr lang="en-US" dirty="0"/>
              <a:t>, 38% of all those in attendance will buy a hot </a:t>
            </a:r>
            <a:r>
              <a:rPr lang="en-US" dirty="0" smtClean="0"/>
              <a:t>dog. How </a:t>
            </a:r>
            <a:r>
              <a:rPr lang="en-US" dirty="0"/>
              <a:t>large an order should she place if she wants to </a:t>
            </a:r>
            <a:r>
              <a:rPr lang="en-US" dirty="0" smtClean="0"/>
              <a:t>have no </a:t>
            </a:r>
            <a:r>
              <a:rPr lang="en-US" dirty="0"/>
              <a:t>more that a 20% chance of demand exceeding supply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µ=np=45k(.38)=17100 </a:t>
            </a:r>
            <a:r>
              <a:rPr lang="en-US" dirty="0"/>
              <a:t>and </a:t>
            </a:r>
            <a:r>
              <a:rPr lang="en-US" dirty="0">
                <a:sym typeface="Symbol" panose="05050102010706020507" pitchFamily="18" charset="2"/>
              </a:rPr>
              <a:t></a:t>
            </a:r>
            <a:r>
              <a:rPr lang="en-US" dirty="0"/>
              <a:t>=√(</a:t>
            </a:r>
            <a:r>
              <a:rPr lang="en-US" dirty="0" err="1"/>
              <a:t>npq</a:t>
            </a:r>
            <a:r>
              <a:rPr lang="en-US" dirty="0"/>
              <a:t>)=√</a:t>
            </a:r>
            <a:r>
              <a:rPr lang="en-US" dirty="0" smtClean="0"/>
              <a:t>(45k*0.38*0.62)=103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 z-value for 20% is .841.</a:t>
            </a:r>
          </a:p>
          <a:p>
            <a:pPr marL="0" indent="0">
              <a:buNone/>
            </a:pPr>
            <a:r>
              <a:rPr lang="en-US" dirty="0" smtClean="0"/>
              <a:t>Now we </a:t>
            </a:r>
            <a:r>
              <a:rPr lang="en-US" dirty="0" err="1" smtClean="0"/>
              <a:t>destandardize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x=</a:t>
            </a:r>
            <a:r>
              <a:rPr lang="en-US" dirty="0" smtClean="0">
                <a:sym typeface="Symbol" panose="05050102010706020507" pitchFamily="18" charset="2"/>
              </a:rPr>
              <a:t>z+</a:t>
            </a:r>
            <a:r>
              <a:rPr lang="en-US" dirty="0" smtClean="0"/>
              <a:t>µ=103*.841+17100=17,187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1908" t="27966" r="9585" b="14848"/>
          <a:stretch/>
        </p:blipFill>
        <p:spPr>
          <a:xfrm>
            <a:off x="7368208" y="3790122"/>
            <a:ext cx="4479235" cy="2570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95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Central </a:t>
            </a:r>
            <a:r>
              <a:rPr lang="en-US" dirty="0"/>
              <a:t>Limit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16023"/>
                <a:ext cx="10515600" cy="5641977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Let </a:t>
                </a:r>
                <a:r>
                  <a:rPr lang="en-US" dirty="0"/>
                  <a:t>W</a:t>
                </a:r>
                <a:r>
                  <a:rPr lang="en-US" baseline="-25000" dirty="0"/>
                  <a:t>1</a:t>
                </a:r>
                <a:r>
                  <a:rPr lang="en-US" dirty="0"/>
                  <a:t>, W</a:t>
                </a:r>
                <a:r>
                  <a:rPr lang="en-US" baseline="-25000" dirty="0"/>
                  <a:t>2</a:t>
                </a:r>
                <a:r>
                  <a:rPr lang="en-US" dirty="0"/>
                  <a:t>, . . .be an infinite sequence of independent random</a:t>
                </a:r>
              </a:p>
              <a:p>
                <a:pPr marL="0" indent="0">
                  <a:buNone/>
                </a:pPr>
                <a:r>
                  <a:rPr lang="en-US" dirty="0"/>
                  <a:t>variables, each with the same </a:t>
                </a:r>
                <a:r>
                  <a:rPr lang="en-US" dirty="0" smtClean="0"/>
                  <a:t>pdf </a:t>
                </a:r>
                <a:r>
                  <a:rPr lang="en-US" dirty="0" err="1"/>
                  <a:t>f</a:t>
                </a:r>
                <a:r>
                  <a:rPr lang="en-US" baseline="-25000" dirty="0" err="1"/>
                  <a:t>W</a:t>
                </a:r>
                <a:r>
                  <a:rPr lang="en-US" dirty="0"/>
                  <a:t>(w</a:t>
                </a:r>
                <a:r>
                  <a:rPr lang="en-US" dirty="0" smtClean="0"/>
                  <a:t>) with </a:t>
                </a:r>
                <a:r>
                  <a:rPr lang="en-US" dirty="0"/>
                  <a:t>mean μ and </a:t>
                </a:r>
                <a:r>
                  <a:rPr lang="en-US" dirty="0" smtClean="0"/>
                  <a:t>variance σ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, both </a:t>
                </a:r>
                <a:r>
                  <a:rPr lang="en-US" dirty="0"/>
                  <a:t>finite. For any numbers a and b</a:t>
                </a:r>
                <a:r>
                  <a:rPr lang="en-US" dirty="0" smtClean="0"/>
                  <a:t>,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or equivalently,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>
                    <a:latin typeface="Cambria Math" panose="02040503050406030204" pitchFamily="18" charset="0"/>
                    <a:sym typeface="Symbol" panose="05050102010706020507" pitchFamily="18" charset="2"/>
                  </a:rPr>
                  <a:t>We will call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𝑊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 </m:t>
                    </m:r>
                  </m:oMath>
                </a14:m>
                <a:r>
                  <a:rPr lang="en-US" dirty="0" smtClean="0"/>
                  <a:t>W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+ W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+…+ </a:t>
                </a:r>
                <a:r>
                  <a:rPr lang="en-US" dirty="0" err="1" smtClean="0"/>
                  <a:t>W</a:t>
                </a:r>
                <a:r>
                  <a:rPr lang="en-US" baseline="-25000" dirty="0" err="1" smtClean="0"/>
                  <a:t>n</a:t>
                </a:r>
                <a:r>
                  <a:rPr lang="en-US" dirty="0" smtClean="0"/>
                  <a:t>.</a:t>
                </a:r>
                <a:endParaRPr lang="en-US" b="0" dirty="0" smtClean="0">
                  <a:latin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𝑊</m:t>
                        </m:r>
                      </m:e>
                    </m:acc>
                  </m:oMath>
                </a14:m>
                <a:r>
                  <a:rPr lang="en-US" dirty="0" smtClean="0">
                    <a:sym typeface="Symbol" panose="05050102010706020507" pitchFamily="18" charset="2"/>
                  </a:rPr>
                  <a:t>is known as the </a:t>
                </a:r>
                <a:r>
                  <a:rPr lang="en-US" b="1" dirty="0" smtClean="0">
                    <a:sym typeface="Symbol" panose="05050102010706020507" pitchFamily="18" charset="2"/>
                  </a:rPr>
                  <a:t>Sample Mean </a:t>
                </a:r>
                <a:r>
                  <a:rPr lang="en-US" dirty="0" smtClean="0">
                    <a:sym typeface="Symbol" panose="05050102010706020507" pitchFamily="18" charset="2"/>
                  </a:rPr>
                  <a:t>and /√n is known as the </a:t>
                </a:r>
                <a:r>
                  <a:rPr lang="en-US" b="1" dirty="0" smtClean="0">
                    <a:sym typeface="Symbol" panose="05050102010706020507" pitchFamily="18" charset="2"/>
                  </a:rPr>
                  <a:t>Standard Error</a:t>
                </a:r>
                <a:r>
                  <a:rPr lang="en-US" dirty="0" smtClean="0">
                    <a:sym typeface="Symbol" panose="05050102010706020507" pitchFamily="18" charset="2"/>
                  </a:rPr>
                  <a:t>.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16023"/>
                <a:ext cx="10515600" cy="5641977"/>
              </a:xfrm>
              <a:blipFill rotWithShape="0">
                <a:blip r:embed="rId2"/>
                <a:stretch>
                  <a:fillRect l="-1043" t="-2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470634"/>
            <a:ext cx="9549318" cy="13555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142653"/>
            <a:ext cx="8018037" cy="135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63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931" y="20568"/>
            <a:ext cx="10515600" cy="1105867"/>
          </a:xfrm>
        </p:spPr>
        <p:txBody>
          <a:bodyPr/>
          <a:lstStyle/>
          <a:p>
            <a:r>
              <a:rPr lang="en-US" dirty="0" smtClean="0"/>
              <a:t>Example 4.3.3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-3538" t="-1910" r="3538" b="73263"/>
          <a:stretch/>
        </p:blipFill>
        <p:spPr>
          <a:xfrm>
            <a:off x="718931" y="1126435"/>
            <a:ext cx="10863469" cy="11926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7733" y="4234717"/>
            <a:ext cx="7918876" cy="20897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0954" t="37654" r="30742" b="38155"/>
          <a:stretch/>
        </p:blipFill>
        <p:spPr>
          <a:xfrm>
            <a:off x="2051652" y="2319130"/>
            <a:ext cx="4161182" cy="10071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12779" t="77348" r="12686"/>
          <a:stretch/>
        </p:blipFill>
        <p:spPr>
          <a:xfrm>
            <a:off x="2051652" y="3291637"/>
            <a:ext cx="8097078" cy="94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518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Exercise 4.3.16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25563"/>
                <a:ext cx="10515600" cy="511499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latin typeface="TimesTen-Roman"/>
                  </a:rPr>
                  <a:t>Suppose that 100 fair </a:t>
                </a:r>
                <a:r>
                  <a:rPr lang="en-US" dirty="0">
                    <a:latin typeface="TimesTen-Roman"/>
                  </a:rPr>
                  <a:t>dice are tossed.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TimesTen-Roman"/>
                  </a:rPr>
                  <a:t>Estimate the probability that the sum of the faces </a:t>
                </a:r>
                <a:r>
                  <a:rPr lang="en-US" dirty="0" smtClean="0">
                    <a:latin typeface="TimesTen-Roman"/>
                  </a:rPr>
                  <a:t>showing exceeds </a:t>
                </a:r>
                <a:r>
                  <a:rPr lang="en-US" dirty="0">
                    <a:latin typeface="TimesTen-Roman"/>
                  </a:rPr>
                  <a:t>370. Include a continuity correction in </a:t>
                </a:r>
                <a:r>
                  <a:rPr lang="en-US" dirty="0" smtClean="0">
                    <a:latin typeface="TimesTen-Roman"/>
                  </a:rPr>
                  <a:t>your analysis.</a:t>
                </a:r>
              </a:p>
              <a:p>
                <a:pPr marL="0" indent="0">
                  <a:buNone/>
                </a:pPr>
                <a:r>
                  <a:rPr lang="en-US" dirty="0" smtClean="0"/>
                  <a:t>For one die, µ = 3.5 </a:t>
                </a:r>
                <a:r>
                  <a:rPr lang="en-US" dirty="0"/>
                  <a:t>and </a:t>
                </a:r>
                <a:r>
                  <a:rPr lang="en-US" dirty="0">
                    <a:sym typeface="Symbol" panose="05050102010706020507" pitchFamily="18" charset="2"/>
                  </a:rPr>
                  <a:t></a:t>
                </a:r>
                <a:r>
                  <a:rPr lang="en-US" dirty="0"/>
                  <a:t>=</a:t>
                </a:r>
                <a:r>
                  <a:rPr lang="en-US" dirty="0" smtClean="0"/>
                  <a:t>√[(1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+</a:t>
                </a:r>
                <a:r>
                  <a:rPr lang="en-US" dirty="0"/>
                  <a:t> </a:t>
                </a:r>
                <a:r>
                  <a:rPr lang="en-US" dirty="0" smtClean="0"/>
                  <a:t>2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+</a:t>
                </a:r>
                <a:r>
                  <a:rPr lang="en-US" dirty="0"/>
                  <a:t> </a:t>
                </a:r>
                <a:r>
                  <a:rPr lang="en-US" dirty="0" smtClean="0"/>
                  <a:t>3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+</a:t>
                </a:r>
                <a:r>
                  <a:rPr lang="en-US" dirty="0"/>
                  <a:t> </a:t>
                </a:r>
                <a:r>
                  <a:rPr lang="en-US" dirty="0" smtClean="0"/>
                  <a:t>4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+</a:t>
                </a:r>
                <a:r>
                  <a:rPr lang="en-US" dirty="0"/>
                  <a:t> </a:t>
                </a:r>
                <a:r>
                  <a:rPr lang="en-US" dirty="0" smtClean="0"/>
                  <a:t>5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+</a:t>
                </a:r>
                <a:r>
                  <a:rPr lang="en-US" dirty="0"/>
                  <a:t> </a:t>
                </a:r>
                <a:r>
                  <a:rPr lang="en-US" dirty="0" smtClean="0"/>
                  <a:t>6</a:t>
                </a:r>
                <a:r>
                  <a:rPr lang="en-US" baseline="30000" dirty="0" smtClean="0"/>
                  <a:t>2</a:t>
                </a:r>
                <a:r>
                  <a:rPr lang="en-US" dirty="0"/>
                  <a:t> 1</a:t>
                </a:r>
                <a:r>
                  <a:rPr lang="en-US" baseline="30000" dirty="0"/>
                  <a:t>2</a:t>
                </a:r>
                <a:r>
                  <a:rPr lang="en-US" dirty="0" smtClean="0"/>
                  <a:t>+)/6-3.5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]=1.71</a:t>
                </a:r>
              </a:p>
              <a:p>
                <a:pPr marL="0" indent="0">
                  <a:buNone/>
                </a:pPr>
                <a:r>
                  <a:rPr lang="en-US" dirty="0" smtClean="0"/>
                  <a:t>This a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𝑊</m:t>
                        </m:r>
                      </m:e>
                    </m:acc>
                  </m:oMath>
                </a14:m>
                <a:r>
                  <a:rPr lang="en-US" dirty="0" smtClean="0"/>
                  <a:t> problem. Hence, we calculate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</m:t>
                        </m:r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 </m:t>
                    </m:r>
                  </m:oMath>
                </a14:m>
                <a:r>
                  <a:rPr lang="en-US" dirty="0" smtClean="0">
                    <a:sym typeface="Symbol" panose="05050102010706020507" pitchFamily="18" charset="2"/>
                  </a:rPr>
                  <a:t></a:t>
                </a:r>
                <a:r>
                  <a:rPr lang="en-US" dirty="0" smtClean="0"/>
                  <a:t>√n=1.71*√100=17.1.</a:t>
                </a:r>
              </a:p>
              <a:p>
                <a:pPr marL="0" indent="0">
                  <a:buNone/>
                </a:pPr>
                <a:r>
                  <a:rPr lang="en-US" dirty="0" smtClean="0"/>
                  <a:t>Also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dirty="0"/>
                          <m:t>µ</m:t>
                        </m:r>
                      </m:e>
                    </m:acc>
                    <m:r>
                      <a:rPr lang="en-US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 </m:t>
                    </m:r>
                  </m:oMath>
                </a14:m>
                <a:r>
                  <a:rPr lang="en-US" dirty="0" smtClean="0"/>
                  <a:t>nµ=100*3.5=350.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P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𝑊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&gt;370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P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𝑊</m:t>
                              </m:r>
                            </m:e>
                          </m:acc>
                          <m:r>
                            <a:rPr lang="en-US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37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𝑊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−350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17.1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≥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3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70.5−350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17.1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                                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𝑍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≥1.20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=11.5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%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  <a:p>
                <a:pPr marL="0" indent="0">
                  <a:buNone/>
                </a:pPr>
                <a:endParaRPr lang="en-US" b="0" i="1" dirty="0" smtClean="0">
                  <a:latin typeface="Cambria Math" panose="02040503050406030204" pitchFamily="18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25563"/>
                <a:ext cx="10515600" cy="5114994"/>
              </a:xfrm>
              <a:blipFill rotWithShape="0">
                <a:blip r:embed="rId2"/>
                <a:stretch>
                  <a:fillRect l="-1217" t="-20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3618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00116"/>
          </a:xfrm>
        </p:spPr>
        <p:txBody>
          <a:bodyPr/>
          <a:lstStyle/>
          <a:p>
            <a:r>
              <a:rPr lang="en-US" dirty="0" smtClean="0"/>
              <a:t>Example 4.3.5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309" y="1100115"/>
            <a:ext cx="10716491" cy="3291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reath </a:t>
            </a:r>
            <a:r>
              <a:rPr lang="en-US" dirty="0"/>
              <a:t>analyzer measurements </a:t>
            </a:r>
            <a:r>
              <a:rPr lang="en-US" dirty="0" smtClean="0"/>
              <a:t>are normal with </a:t>
            </a:r>
            <a:r>
              <a:rPr lang="en-US" dirty="0"/>
              <a:t>μ </a:t>
            </a:r>
            <a:r>
              <a:rPr lang="en-US" dirty="0" smtClean="0"/>
              <a:t>= person’s </a:t>
            </a:r>
            <a:r>
              <a:rPr lang="en-US" dirty="0"/>
              <a:t>true </a:t>
            </a:r>
            <a:r>
              <a:rPr lang="en-US" dirty="0" smtClean="0"/>
              <a:t>alcohol </a:t>
            </a:r>
            <a:r>
              <a:rPr lang="en-US" dirty="0"/>
              <a:t>concentration and σ </a:t>
            </a:r>
            <a:r>
              <a:rPr lang="en-US" dirty="0" smtClean="0"/>
              <a:t>= </a:t>
            </a:r>
            <a:r>
              <a:rPr lang="en-US" dirty="0"/>
              <a:t>0.004%. A</a:t>
            </a:r>
            <a:r>
              <a:rPr lang="en-US" dirty="0" smtClean="0"/>
              <a:t> </a:t>
            </a:r>
            <a:r>
              <a:rPr lang="en-US" dirty="0"/>
              <a:t>driver is stopped at a </a:t>
            </a:r>
            <a:r>
              <a:rPr lang="en-US" dirty="0" smtClean="0"/>
              <a:t>roadblock. He </a:t>
            </a:r>
            <a:r>
              <a:rPr lang="en-US" dirty="0"/>
              <a:t>has a true </a:t>
            </a:r>
            <a:r>
              <a:rPr lang="en-US" dirty="0" smtClean="0"/>
              <a:t>alcohol concentration of </a:t>
            </a:r>
            <a:r>
              <a:rPr lang="en-US" dirty="0"/>
              <a:t>0.075%, just </a:t>
            </a:r>
            <a:r>
              <a:rPr lang="en-US" dirty="0" smtClean="0"/>
              <a:t>under </a:t>
            </a:r>
            <a:r>
              <a:rPr lang="en-US" dirty="0"/>
              <a:t>the legal </a:t>
            </a:r>
            <a:r>
              <a:rPr lang="en-US" dirty="0" smtClean="0"/>
              <a:t>limit of 0.08%. </a:t>
            </a:r>
            <a:r>
              <a:rPr lang="en-US" dirty="0"/>
              <a:t>If he takes </a:t>
            </a:r>
            <a:r>
              <a:rPr lang="en-US" dirty="0" smtClean="0"/>
              <a:t>a breath analyzer, </a:t>
            </a:r>
            <a:r>
              <a:rPr lang="en-US" dirty="0"/>
              <a:t>what are the chances that he will </a:t>
            </a:r>
            <a:r>
              <a:rPr lang="en-US" dirty="0" smtClean="0"/>
              <a:t>incorrectly get a DWI?</a:t>
            </a:r>
          </a:p>
          <a:p>
            <a:pPr marL="0" indent="0">
              <a:buNone/>
            </a:pPr>
            <a:r>
              <a:rPr lang="en-US" dirty="0" smtClean="0"/>
              <a:t>z=(0.08-0.075)/.004=1.25 and P(Z&gt;1.25)=10.56%</a:t>
            </a:r>
          </a:p>
          <a:p>
            <a:pPr marL="0" indent="0">
              <a:buNone/>
            </a:pPr>
            <a:r>
              <a:rPr lang="en-US" dirty="0" smtClean="0"/>
              <a:t>So the driver has ~ 11% chance of getting the DWI.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309" y="4391890"/>
            <a:ext cx="5096481" cy="20820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4035" y="4017818"/>
            <a:ext cx="4506109" cy="245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030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Exercise 4.3.2: norming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1029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aptitude </a:t>
            </a:r>
            <a:r>
              <a:rPr lang="en-US" dirty="0" smtClean="0"/>
              <a:t>test for a position </a:t>
            </a:r>
            <a:r>
              <a:rPr lang="en-US" dirty="0"/>
              <a:t>shows </a:t>
            </a:r>
            <a:r>
              <a:rPr lang="en-US" dirty="0" smtClean="0"/>
              <a:t>a</a:t>
            </a:r>
            <a:r>
              <a:rPr lang="en-US" dirty="0"/>
              <a:t> </a:t>
            </a:r>
            <a:r>
              <a:rPr lang="en-US" dirty="0" smtClean="0"/>
              <a:t>gender </a:t>
            </a:r>
            <a:r>
              <a:rPr lang="en-US" dirty="0"/>
              <a:t>bias: Scores for men are normally </a:t>
            </a:r>
            <a:r>
              <a:rPr lang="en-US" dirty="0" smtClean="0"/>
              <a:t>distributed with </a:t>
            </a:r>
            <a:r>
              <a:rPr lang="en-US" dirty="0"/>
              <a:t>μ = 62.0 and σ = 7.6, while scores for women </a:t>
            </a:r>
            <a:r>
              <a:rPr lang="en-US" dirty="0" smtClean="0"/>
              <a:t>are normally </a:t>
            </a:r>
            <a:r>
              <a:rPr lang="en-US" dirty="0"/>
              <a:t>distributed with μ = 76.3 and σ = </a:t>
            </a:r>
            <a:r>
              <a:rPr lang="en-US" dirty="0" smtClean="0"/>
              <a:t>10.8.</a:t>
            </a:r>
          </a:p>
          <a:p>
            <a:pPr marL="0" indent="0">
              <a:buNone/>
            </a:pPr>
            <a:r>
              <a:rPr lang="en-US" dirty="0" smtClean="0"/>
              <a:t>Laura and </a:t>
            </a:r>
            <a:r>
              <a:rPr lang="en-US" dirty="0"/>
              <a:t>Michael are the two candidates vying for the </a:t>
            </a:r>
            <a:r>
              <a:rPr lang="en-US" dirty="0" smtClean="0"/>
              <a:t>position: Laura </a:t>
            </a:r>
            <a:r>
              <a:rPr lang="en-US" dirty="0"/>
              <a:t>has scored 92 on the test and Michael 75. </a:t>
            </a:r>
            <a:r>
              <a:rPr lang="en-US" dirty="0" smtClean="0"/>
              <a:t>If the </a:t>
            </a:r>
            <a:r>
              <a:rPr lang="en-US" dirty="0"/>
              <a:t>company </a:t>
            </a:r>
            <a:r>
              <a:rPr lang="en-US" dirty="0" smtClean="0"/>
              <a:t>decides to </a:t>
            </a:r>
            <a:r>
              <a:rPr lang="en-US" dirty="0"/>
              <a:t>norm the </a:t>
            </a:r>
            <a:r>
              <a:rPr lang="en-US" dirty="0" smtClean="0"/>
              <a:t>scores, whom </a:t>
            </a:r>
            <a:r>
              <a:rPr lang="en-US" dirty="0"/>
              <a:t>should they hire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z</a:t>
            </a:r>
            <a:r>
              <a:rPr lang="en-US" baseline="-25000" dirty="0" err="1" smtClean="0"/>
              <a:t>M</a:t>
            </a:r>
            <a:r>
              <a:rPr lang="en-US" baseline="-25000" dirty="0" smtClean="0"/>
              <a:t> </a:t>
            </a:r>
            <a:r>
              <a:rPr lang="en-US" dirty="0" smtClean="0"/>
              <a:t>= (75-62)/7.6 =1.71 and </a:t>
            </a:r>
            <a:r>
              <a:rPr lang="en-US" dirty="0" err="1" smtClean="0"/>
              <a:t>z</a:t>
            </a:r>
            <a:r>
              <a:rPr lang="en-US" baseline="-25000" dirty="0" err="1"/>
              <a:t>L</a:t>
            </a:r>
            <a:r>
              <a:rPr lang="en-US" dirty="0" smtClean="0"/>
              <a:t>=(92-76.3)/10.8=1.45</a:t>
            </a:r>
          </a:p>
          <a:p>
            <a:pPr marL="0" indent="0">
              <a:buNone/>
            </a:pPr>
            <a:r>
              <a:rPr lang="en-US" dirty="0" smtClean="0"/>
              <a:t>Michael’s normed score is higher than Laura’s,</a:t>
            </a:r>
          </a:p>
          <a:p>
            <a:pPr marL="0" indent="0">
              <a:buNone/>
            </a:pPr>
            <a:r>
              <a:rPr lang="en-US" dirty="0" smtClean="0"/>
              <a:t>so Michael should be hired.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920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242"/>
            <a:ext cx="10515600" cy="1325563"/>
          </a:xfrm>
        </p:spPr>
        <p:txBody>
          <a:bodyPr/>
          <a:lstStyle/>
          <a:p>
            <a:r>
              <a:rPr lang="en-US" dirty="0" smtClean="0"/>
              <a:t>What we have done w/ normal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3804"/>
            <a:ext cx="10515600" cy="5413359"/>
          </a:xfrm>
        </p:spPr>
        <p:txBody>
          <a:bodyPr>
            <a:normAutofit/>
          </a:bodyPr>
          <a:lstStyle/>
          <a:p>
            <a:r>
              <a:rPr lang="en-US" dirty="0" smtClean="0"/>
              <a:t>Day 9: introduced the PDF</a:t>
            </a:r>
          </a:p>
          <a:p>
            <a:r>
              <a:rPr lang="en-US" dirty="0" smtClean="0"/>
              <a:t>Day 13: introduced the MGF</a:t>
            </a:r>
          </a:p>
          <a:p>
            <a:r>
              <a:rPr lang="en-US" dirty="0" smtClean="0"/>
              <a:t>The objects to focus on are the PDF and MGF for the STANDARD normal distribution (standard has mean 0 and SD 1).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Trick for showing that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Z</a:t>
            </a:r>
            <a:r>
              <a:rPr lang="en-US" dirty="0" smtClean="0"/>
              <a:t>(z) is indeed a PDF is to take the product of 2 copies of the integral and integrate as a double integral, transforming to polar coordinates. The details can be found in the </a:t>
            </a:r>
            <a:r>
              <a:rPr lang="en-US" dirty="0" smtClean="0">
                <a:hlinkClick r:id="rId2"/>
              </a:rPr>
              <a:t>video</a:t>
            </a:r>
            <a:r>
              <a:rPr lang="en-US" dirty="0" smtClean="0"/>
              <a:t> @27 min.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9473638"/>
                  </p:ext>
                </p:extLst>
              </p:nvPr>
            </p:nvGraphicFramePr>
            <p:xfrm>
              <a:off x="1588653" y="3463635"/>
              <a:ext cx="8128000" cy="15519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64000"/>
                    <a:gridCol w="4064000"/>
                  </a:tblGrid>
                  <a:tr h="4527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i="1" dirty="0" err="1" smtClean="0">
                              <a:effectLst/>
                            </a:rPr>
                            <a:t>f</a:t>
                          </a:r>
                          <a:r>
                            <a:rPr lang="en-US" sz="3200" i="1" baseline="-25000" dirty="0" err="1" smtClean="0">
                              <a:effectLst/>
                            </a:rPr>
                            <a:t>Z</a:t>
                          </a:r>
                          <a:r>
                            <a:rPr lang="en-US" sz="3200" dirty="0" smtClean="0">
                              <a:effectLst/>
                            </a:rPr>
                            <a:t>(</a:t>
                          </a:r>
                          <a:r>
                            <a:rPr lang="en-US" sz="3200" i="1" dirty="0" smtClean="0">
                              <a:effectLst/>
                            </a:rPr>
                            <a:t>z</a:t>
                          </a:r>
                          <a:r>
                            <a:rPr lang="en-US" sz="3200" dirty="0" smtClean="0">
                              <a:effectLst/>
                            </a:rPr>
                            <a:t>)</a:t>
                          </a:r>
                          <a:endParaRPr lang="en-US" sz="3200" dirty="0">
                            <a:effectLst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i="1" dirty="0" smtClean="0">
                              <a:effectLst/>
                            </a:rPr>
                            <a:t>M</a:t>
                          </a:r>
                          <a:r>
                            <a:rPr lang="en-US" sz="3200" i="1" baseline="-25000" dirty="0" smtClean="0">
                              <a:effectLst/>
                            </a:rPr>
                            <a:t>Z</a:t>
                          </a:r>
                          <a:r>
                            <a:rPr lang="en-US" sz="3200" dirty="0" smtClean="0">
                              <a:effectLst/>
                            </a:rPr>
                            <a:t>(</a:t>
                          </a:r>
                          <a:r>
                            <a:rPr lang="en-US" sz="3200" i="1" dirty="0" smtClean="0">
                              <a:effectLst/>
                            </a:rPr>
                            <a:t>t</a:t>
                          </a:r>
                          <a:r>
                            <a:rPr lang="en-US" sz="3200" dirty="0">
                              <a:effectLst/>
                            </a:rPr>
                            <a:t>)</a:t>
                          </a: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2800" i="1" smtClean="0">
                                            <a:latin typeface="Cambria Math" panose="02040503050406030204" pitchFamily="18" charset="0"/>
                                            <a:sym typeface="Symbol" panose="05050102010706020507" pitchFamily="18" charset="2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sym typeface="Symbol" panose="05050102010706020507" pitchFamily="18" charset="2"/>
                                          </a:rPr>
                                          <m:t>2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en-US" sz="2800" dirty="0" smtClean="0">
                                            <a:latin typeface="SymbolPi" panose="02000500070000020004" pitchFamily="2" charset="0"/>
                                          </a:rPr>
                                          <m:t>p</m:t>
                                        </m:r>
                                      </m:e>
                                    </m:rad>
                                  </m:den>
                                </m:f>
                                <m:sSup>
                                  <m:sSup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e>
                                      <m:sup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sup>
                                </m:sSup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800" b="0" i="1" baseline="300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800" baseline="30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9473638"/>
                  </p:ext>
                </p:extLst>
              </p:nvPr>
            </p:nvGraphicFramePr>
            <p:xfrm>
              <a:off x="1588653" y="3463635"/>
              <a:ext cx="8128000" cy="15519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64000"/>
                    <a:gridCol w="4064000"/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i="1" dirty="0" err="1" smtClean="0">
                              <a:effectLst/>
                            </a:rPr>
                            <a:t>f</a:t>
                          </a:r>
                          <a:r>
                            <a:rPr lang="en-US" sz="3200" i="1" baseline="-25000" dirty="0" err="1" smtClean="0">
                              <a:effectLst/>
                            </a:rPr>
                            <a:t>Z</a:t>
                          </a:r>
                          <a:r>
                            <a:rPr lang="en-US" sz="3200" dirty="0" smtClean="0">
                              <a:effectLst/>
                            </a:rPr>
                            <a:t>(</a:t>
                          </a:r>
                          <a:r>
                            <a:rPr lang="en-US" sz="3200" i="1" dirty="0" smtClean="0">
                              <a:effectLst/>
                            </a:rPr>
                            <a:t>z</a:t>
                          </a:r>
                          <a:r>
                            <a:rPr lang="en-US" sz="3200" dirty="0" smtClean="0">
                              <a:effectLst/>
                            </a:rPr>
                            <a:t>)</a:t>
                          </a:r>
                          <a:endParaRPr lang="en-US" sz="3200" dirty="0">
                            <a:effectLst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i="1" dirty="0" smtClean="0">
                              <a:effectLst/>
                            </a:rPr>
                            <a:t>M</a:t>
                          </a:r>
                          <a:r>
                            <a:rPr lang="en-US" sz="3200" i="1" baseline="-25000" dirty="0" smtClean="0">
                              <a:effectLst/>
                            </a:rPr>
                            <a:t>Z</a:t>
                          </a:r>
                          <a:r>
                            <a:rPr lang="en-US" sz="3200" dirty="0" smtClean="0">
                              <a:effectLst/>
                            </a:rPr>
                            <a:t>(</a:t>
                          </a:r>
                          <a:r>
                            <a:rPr lang="en-US" sz="3200" i="1" dirty="0" smtClean="0">
                              <a:effectLst/>
                            </a:rPr>
                            <a:t>t</a:t>
                          </a:r>
                          <a:r>
                            <a:rPr lang="en-US" sz="3200" dirty="0">
                              <a:effectLst/>
                            </a:rPr>
                            <a:t>)</a:t>
                          </a:r>
                        </a:p>
                      </a:txBody>
                      <a:tcPr anchor="ctr"/>
                    </a:tc>
                  </a:tr>
                  <a:tr h="9728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50" t="-67500" r="-100750" b="-1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150" t="-67500" r="-750" b="-125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3186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nonstandard normal Y=</a:t>
            </a:r>
            <a:r>
              <a:rPr lang="en-US" dirty="0" smtClean="0">
                <a:sym typeface="Symbol" panose="05050102010706020507" pitchFamily="18" charset="2"/>
              </a:rPr>
              <a:t>Z+µ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70501"/>
          <a:stretch/>
        </p:blipFill>
        <p:spPr>
          <a:xfrm>
            <a:off x="218802" y="2909456"/>
            <a:ext cx="11754393" cy="86688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65053" y="4141644"/>
                <a:ext cx="11708142" cy="246073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If we start with pdf for Z, we can derive this pdf using a more general principle, </a:t>
                </a:r>
              </a:p>
              <a:p>
                <a:r>
                  <a:rPr lang="en-US" sz="2800" dirty="0" smtClean="0"/>
                  <a:t>namely if W=</a:t>
                </a:r>
                <a:r>
                  <a:rPr lang="en-US" sz="2800" dirty="0" err="1" smtClean="0"/>
                  <a:t>aX+b</a:t>
                </a:r>
                <a:r>
                  <a:rPr lang="en-US" sz="2800" dirty="0" smtClean="0"/>
                  <a:t> then,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</m:oMath>
                </a14:m>
                <a:endParaRPr lang="en-US" sz="2800" b="0" dirty="0" smtClean="0"/>
              </a:p>
              <a:p>
                <a:r>
                  <a:rPr lang="en-US" sz="2800" dirty="0" smtClean="0"/>
                  <a:t>[solve for X and substitute into pdf for x. However, when doing so,</a:t>
                </a:r>
              </a:p>
              <a:p>
                <a:r>
                  <a:rPr lang="en-US" sz="2800" dirty="0" smtClean="0"/>
                  <a:t>we horizontally stretch by a, which increases the area under curve also by </a:t>
                </a:r>
                <a:r>
                  <a:rPr lang="en-US" sz="2800" i="1" dirty="0" smtClean="0"/>
                  <a:t>a</a:t>
                </a:r>
                <a:r>
                  <a:rPr lang="en-US" sz="2800" dirty="0" smtClean="0"/>
                  <a:t>. </a:t>
                </a:r>
              </a:p>
              <a:p>
                <a:r>
                  <a:rPr lang="en-US" sz="2800" dirty="0" smtClean="0"/>
                  <a:t>To restore the area to 1, we have to simultaneously, vertically shrink by 1/</a:t>
                </a:r>
                <a:r>
                  <a:rPr lang="en-US" sz="2800" i="1" dirty="0" smtClean="0"/>
                  <a:t>a</a:t>
                </a:r>
                <a:r>
                  <a:rPr lang="en-US" sz="2800" dirty="0" smtClean="0"/>
                  <a:t>.]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053" y="4141644"/>
                <a:ext cx="11708142" cy="2460738"/>
              </a:xfrm>
              <a:prstGeom prst="rect">
                <a:avLst/>
              </a:prstGeom>
              <a:blipFill rotWithShape="0">
                <a:blip r:embed="rId3"/>
                <a:stretch>
                  <a:fillRect l="-988" t="-1970" r="-52" b="-566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261353"/>
                  </p:ext>
                </p:extLst>
              </p:nvPr>
            </p:nvGraphicFramePr>
            <p:xfrm>
              <a:off x="1533235" y="992210"/>
              <a:ext cx="8128000" cy="162394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64000"/>
                    <a:gridCol w="4064000"/>
                  </a:tblGrid>
                  <a:tr h="4527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i="1" dirty="0" err="1" smtClean="0">
                              <a:effectLst/>
                            </a:rPr>
                            <a:t>f</a:t>
                          </a:r>
                          <a:r>
                            <a:rPr lang="en-US" sz="3200" i="1" baseline="-25000" dirty="0" err="1" smtClean="0">
                              <a:effectLst/>
                            </a:rPr>
                            <a:t>Y</a:t>
                          </a:r>
                          <a:r>
                            <a:rPr lang="en-US" sz="3200" dirty="0" smtClean="0">
                              <a:effectLst/>
                            </a:rPr>
                            <a:t>(</a:t>
                          </a:r>
                          <a:r>
                            <a:rPr lang="en-US" sz="3200" i="1" dirty="0" smtClean="0">
                              <a:effectLst/>
                            </a:rPr>
                            <a:t>y</a:t>
                          </a:r>
                          <a:r>
                            <a:rPr lang="en-US" sz="3200" dirty="0" smtClean="0">
                              <a:effectLst/>
                            </a:rPr>
                            <a:t>)</a:t>
                          </a:r>
                          <a:endParaRPr lang="en-US" sz="3200" dirty="0">
                            <a:effectLst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i="1" dirty="0" smtClean="0">
                              <a:effectLst/>
                            </a:rPr>
                            <a:t>M</a:t>
                          </a:r>
                          <a:r>
                            <a:rPr lang="en-US" sz="3200" i="1" baseline="-25000" dirty="0" smtClean="0">
                              <a:effectLst/>
                            </a:rPr>
                            <a:t>Y</a:t>
                          </a:r>
                          <a:r>
                            <a:rPr lang="en-US" sz="3200" dirty="0" smtClean="0">
                              <a:effectLst/>
                            </a:rPr>
                            <a:t>(</a:t>
                          </a:r>
                          <a:r>
                            <a:rPr lang="en-US" sz="3200" i="1" dirty="0" smtClean="0">
                              <a:effectLst/>
                            </a:rPr>
                            <a:t>t</a:t>
                          </a:r>
                          <a:r>
                            <a:rPr lang="en-US" sz="3200" dirty="0">
                              <a:effectLst/>
                            </a:rPr>
                            <a:t>)</a:t>
                          </a: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2800" b="0" i="1" baseline="-25000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en-US" sz="2800" b="0" i="1" baseline="-2500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80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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sz="2800" i="1" smtClean="0">
                                            <a:latin typeface="Cambria Math" panose="02040503050406030204" pitchFamily="18" charset="0"/>
                                            <a:sym typeface="Symbol" panose="05050102010706020507" pitchFamily="18" charset="2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sym typeface="Symbol" panose="05050102010706020507" pitchFamily="18" charset="2"/>
                                          </a:rPr>
                                          <m:t>2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en-US" sz="2800" dirty="0" smtClean="0">
                                            <a:latin typeface="SymbolPi" panose="02000500070000020004" pitchFamily="2" charset="0"/>
                                          </a:rPr>
                                          <m:t>p</m:t>
                                        </m:r>
                                      </m:e>
                                    </m:rad>
                                  </m:den>
                                </m:f>
                                <m:sSup>
                                  <m:sSup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p>
                                          <m:sSupPr>
                                            <m:ctrlP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d>
                                              <m:dPr>
                                                <m:ctrlPr>
                                                  <a:rPr lang="en-US" sz="28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sz="28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𝑦</m:t>
                                                </m:r>
                                                <m:r>
                                                  <a:rPr lang="en-US" sz="28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−</m:t>
                                                </m:r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l-GR" sz="28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μ</m:t>
                                                </m:r>
                                              </m:e>
                                            </m:d>
                                          </m:e>
                                          <m:sup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  <a:sym typeface="Symbol" panose="05050102010706020507" pitchFamily="18" charset="2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  <a:sym typeface="Symbol" panose="05050102010706020507" pitchFamily="18" charset="2"/>
                                              </a:rPr>
                                              <m:t></m:t>
                                            </m:r>
                                          </m:e>
                                          <m:sup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  <a:sym typeface="Symbol" panose="05050102010706020507" pitchFamily="18" charset="2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l-GR" sz="2800" b="0" i="1" smtClean="0">
                                        <a:latin typeface="Cambria Math" panose="02040503050406030204" pitchFamily="18" charset="0"/>
                                      </a:rPr>
                                      <m:t>μ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m:rPr>
                                        <m:nor/>
                                      </m:rPr>
                                      <a:rPr lang="en-US" sz="2800" dirty="0" smtClean="0">
                                        <a:sym typeface="Symbol" panose="05050102010706020507" pitchFamily="18" charset="2"/>
                                      </a:rPr>
                                      <m:t>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2800" b="0" i="0" baseline="30000" dirty="0" smtClean="0">
                                        <a:sym typeface="Symbol" panose="05050102010706020507" pitchFamily="18" charset="2"/>
                                      </a:rPr>
                                      <m:t>2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800" b="0" i="1" baseline="300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800" baseline="30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261353"/>
                  </p:ext>
                </p:extLst>
              </p:nvPr>
            </p:nvGraphicFramePr>
            <p:xfrm>
              <a:off x="1533235" y="992210"/>
              <a:ext cx="8128000" cy="162394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64000"/>
                    <a:gridCol w="4064000"/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i="1" dirty="0" err="1" smtClean="0">
                              <a:effectLst/>
                            </a:rPr>
                            <a:t>f</a:t>
                          </a:r>
                          <a:r>
                            <a:rPr lang="en-US" sz="3200" i="1" baseline="-25000" dirty="0" err="1" smtClean="0">
                              <a:effectLst/>
                            </a:rPr>
                            <a:t>Y</a:t>
                          </a:r>
                          <a:r>
                            <a:rPr lang="en-US" sz="3200" dirty="0" smtClean="0">
                              <a:effectLst/>
                            </a:rPr>
                            <a:t>(</a:t>
                          </a:r>
                          <a:r>
                            <a:rPr lang="en-US" sz="3200" i="1" dirty="0" smtClean="0">
                              <a:effectLst/>
                            </a:rPr>
                            <a:t>y</a:t>
                          </a:r>
                          <a:r>
                            <a:rPr lang="en-US" sz="3200" dirty="0" smtClean="0">
                              <a:effectLst/>
                            </a:rPr>
                            <a:t>)</a:t>
                          </a:r>
                          <a:endParaRPr lang="en-US" sz="3200" dirty="0">
                            <a:effectLst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i="1" dirty="0" smtClean="0">
                              <a:effectLst/>
                            </a:rPr>
                            <a:t>M</a:t>
                          </a:r>
                          <a:r>
                            <a:rPr lang="en-US" sz="3200" i="1" baseline="-25000" dirty="0" smtClean="0">
                              <a:effectLst/>
                            </a:rPr>
                            <a:t>Y</a:t>
                          </a:r>
                          <a:r>
                            <a:rPr lang="en-US" sz="3200" dirty="0" smtClean="0">
                              <a:effectLst/>
                            </a:rPr>
                            <a:t>(</a:t>
                          </a:r>
                          <a:r>
                            <a:rPr lang="en-US" sz="3200" i="1" dirty="0" smtClean="0">
                              <a:effectLst/>
                            </a:rPr>
                            <a:t>t</a:t>
                          </a:r>
                          <a:r>
                            <a:rPr lang="en-US" sz="3200" dirty="0">
                              <a:effectLst/>
                            </a:rPr>
                            <a:t>)</a:t>
                          </a:r>
                        </a:p>
                      </a:txBody>
                      <a:tcPr anchor="ctr"/>
                    </a:tc>
                  </a:tr>
                  <a:tr h="10448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150" t="-62791" r="-100750" b="-1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100150" t="-62791" r="-750" b="-116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761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nonstandard normal Y=</a:t>
            </a:r>
            <a:r>
              <a:rPr lang="en-US" dirty="0" smtClean="0">
                <a:sym typeface="Symbol" panose="05050102010706020507" pitchFamily="18" charset="2"/>
              </a:rPr>
              <a:t>Z+µ (cont.)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70501"/>
          <a:stretch/>
        </p:blipFill>
        <p:spPr>
          <a:xfrm>
            <a:off x="218802" y="2909456"/>
            <a:ext cx="11754393" cy="86688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65053" y="4141644"/>
                <a:ext cx="11785086" cy="9618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Similarly, if we start w/ MGF for Z, we can derive MGF using a general principle, </a:t>
                </a:r>
              </a:p>
              <a:p>
                <a:r>
                  <a:rPr lang="en-US" sz="2800" dirty="0" smtClean="0"/>
                  <a:t>namely if W=</a:t>
                </a:r>
                <a:r>
                  <a:rPr lang="en-US" sz="2800" dirty="0" err="1" smtClean="0"/>
                  <a:t>aX+b</a:t>
                </a:r>
                <a:r>
                  <a:rPr lang="en-US" sz="2800" dirty="0" smtClean="0"/>
                  <a:t> then,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𝑏𝑡</m:t>
                        </m:r>
                      </m:sup>
                    </m:sSup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𝑎𝑡</m:t>
                        </m:r>
                      </m:e>
                    </m:d>
                  </m:oMath>
                </a14:m>
                <a:r>
                  <a:rPr lang="en-US" sz="2800" b="0" dirty="0" smtClean="0"/>
                  <a:t>. [Theorem 3.12.3]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053" y="4141644"/>
                <a:ext cx="11785086" cy="961802"/>
              </a:xfrm>
              <a:prstGeom prst="rect">
                <a:avLst/>
              </a:prstGeom>
              <a:blipFill rotWithShape="0">
                <a:blip r:embed="rId3"/>
                <a:stretch>
                  <a:fillRect l="-981" t="-5000" r="-52" b="-1625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261353"/>
                  </p:ext>
                </p:extLst>
              </p:nvPr>
            </p:nvGraphicFramePr>
            <p:xfrm>
              <a:off x="1533235" y="992210"/>
              <a:ext cx="8128000" cy="162394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64000"/>
                    <a:gridCol w="4064000"/>
                  </a:tblGrid>
                  <a:tr h="4527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i="1" dirty="0" err="1" smtClean="0">
                              <a:effectLst/>
                            </a:rPr>
                            <a:t>f</a:t>
                          </a:r>
                          <a:r>
                            <a:rPr lang="en-US" sz="3200" i="1" baseline="-25000" dirty="0" err="1" smtClean="0">
                              <a:effectLst/>
                            </a:rPr>
                            <a:t>Y</a:t>
                          </a:r>
                          <a:r>
                            <a:rPr lang="en-US" sz="3200" dirty="0" smtClean="0">
                              <a:effectLst/>
                            </a:rPr>
                            <a:t>(</a:t>
                          </a:r>
                          <a:r>
                            <a:rPr lang="en-US" sz="3200" i="1" dirty="0" smtClean="0">
                              <a:effectLst/>
                            </a:rPr>
                            <a:t>y</a:t>
                          </a:r>
                          <a:r>
                            <a:rPr lang="en-US" sz="3200" dirty="0" smtClean="0">
                              <a:effectLst/>
                            </a:rPr>
                            <a:t>)</a:t>
                          </a:r>
                          <a:endParaRPr lang="en-US" sz="3200" dirty="0">
                            <a:effectLst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i="1" dirty="0" smtClean="0">
                              <a:effectLst/>
                            </a:rPr>
                            <a:t>M</a:t>
                          </a:r>
                          <a:r>
                            <a:rPr lang="en-US" sz="3200" i="1" baseline="-25000" dirty="0" smtClean="0">
                              <a:effectLst/>
                            </a:rPr>
                            <a:t>Y</a:t>
                          </a:r>
                          <a:r>
                            <a:rPr lang="en-US" sz="3200" dirty="0" smtClean="0">
                              <a:effectLst/>
                            </a:rPr>
                            <a:t>(</a:t>
                          </a:r>
                          <a:r>
                            <a:rPr lang="en-US" sz="3200" i="1" dirty="0" smtClean="0">
                              <a:effectLst/>
                            </a:rPr>
                            <a:t>t</a:t>
                          </a:r>
                          <a:r>
                            <a:rPr lang="en-US" sz="3200" dirty="0">
                              <a:effectLst/>
                            </a:rPr>
                            <a:t>)</a:t>
                          </a: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2800" b="0" i="1" baseline="-25000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en-US" sz="2800" b="0" i="1" baseline="-2500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80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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sz="2800" i="1" smtClean="0">
                                            <a:latin typeface="Cambria Math" panose="02040503050406030204" pitchFamily="18" charset="0"/>
                                            <a:sym typeface="Symbol" panose="05050102010706020507" pitchFamily="18" charset="2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sym typeface="Symbol" panose="05050102010706020507" pitchFamily="18" charset="2"/>
                                          </a:rPr>
                                          <m:t>2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en-US" sz="2800" dirty="0" smtClean="0">
                                            <a:latin typeface="SymbolPi" panose="02000500070000020004" pitchFamily="2" charset="0"/>
                                          </a:rPr>
                                          <m:t>p</m:t>
                                        </m:r>
                                      </m:e>
                                    </m:rad>
                                  </m:den>
                                </m:f>
                                <m:sSup>
                                  <m:sSup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p>
                                          <m:sSupPr>
                                            <m:ctrlP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d>
                                              <m:dPr>
                                                <m:ctrlPr>
                                                  <a:rPr lang="en-US" sz="28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sz="28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𝑦</m:t>
                                                </m:r>
                                                <m:r>
                                                  <a:rPr lang="en-US" sz="28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−</m:t>
                                                </m:r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l-GR" sz="28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μ</m:t>
                                                </m:r>
                                              </m:e>
                                            </m:d>
                                          </m:e>
                                          <m:sup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  <a:sym typeface="Symbol" panose="05050102010706020507" pitchFamily="18" charset="2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  <a:sym typeface="Symbol" panose="05050102010706020507" pitchFamily="18" charset="2"/>
                                              </a:rPr>
                                              <m:t></m:t>
                                            </m:r>
                                          </m:e>
                                          <m:sup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  <a:sym typeface="Symbol" panose="05050102010706020507" pitchFamily="18" charset="2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l-GR" sz="2800" b="0" i="1" smtClean="0">
                                        <a:latin typeface="Cambria Math" panose="02040503050406030204" pitchFamily="18" charset="0"/>
                                      </a:rPr>
                                      <m:t>μ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m:rPr>
                                        <m:nor/>
                                      </m:rPr>
                                      <a:rPr lang="en-US" sz="2800" dirty="0" smtClean="0">
                                        <a:sym typeface="Symbol" panose="05050102010706020507" pitchFamily="18" charset="2"/>
                                      </a:rPr>
                                      <m:t>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2800" b="0" i="0" baseline="30000" dirty="0" smtClean="0">
                                        <a:sym typeface="Symbol" panose="05050102010706020507" pitchFamily="18" charset="2"/>
                                      </a:rPr>
                                      <m:t>2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800" b="0" i="1" baseline="300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800" baseline="30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261353"/>
                  </p:ext>
                </p:extLst>
              </p:nvPr>
            </p:nvGraphicFramePr>
            <p:xfrm>
              <a:off x="1533235" y="992210"/>
              <a:ext cx="8128000" cy="162394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64000"/>
                    <a:gridCol w="4064000"/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i="1" dirty="0" err="1" smtClean="0">
                              <a:effectLst/>
                            </a:rPr>
                            <a:t>f</a:t>
                          </a:r>
                          <a:r>
                            <a:rPr lang="en-US" sz="3200" i="1" baseline="-25000" dirty="0" err="1" smtClean="0">
                              <a:effectLst/>
                            </a:rPr>
                            <a:t>Y</a:t>
                          </a:r>
                          <a:r>
                            <a:rPr lang="en-US" sz="3200" dirty="0" smtClean="0">
                              <a:effectLst/>
                            </a:rPr>
                            <a:t>(</a:t>
                          </a:r>
                          <a:r>
                            <a:rPr lang="en-US" sz="3200" i="1" dirty="0" smtClean="0">
                              <a:effectLst/>
                            </a:rPr>
                            <a:t>y</a:t>
                          </a:r>
                          <a:r>
                            <a:rPr lang="en-US" sz="3200" dirty="0" smtClean="0">
                              <a:effectLst/>
                            </a:rPr>
                            <a:t>)</a:t>
                          </a:r>
                          <a:endParaRPr lang="en-US" sz="3200" dirty="0">
                            <a:effectLst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i="1" dirty="0" smtClean="0">
                              <a:effectLst/>
                            </a:rPr>
                            <a:t>M</a:t>
                          </a:r>
                          <a:r>
                            <a:rPr lang="en-US" sz="3200" i="1" baseline="-25000" dirty="0" smtClean="0">
                              <a:effectLst/>
                            </a:rPr>
                            <a:t>Y</a:t>
                          </a:r>
                          <a:r>
                            <a:rPr lang="en-US" sz="3200" dirty="0" smtClean="0">
                              <a:effectLst/>
                            </a:rPr>
                            <a:t>(</a:t>
                          </a:r>
                          <a:r>
                            <a:rPr lang="en-US" sz="3200" i="1" dirty="0" smtClean="0">
                              <a:effectLst/>
                            </a:rPr>
                            <a:t>t</a:t>
                          </a:r>
                          <a:r>
                            <a:rPr lang="en-US" sz="3200" dirty="0">
                              <a:effectLst/>
                            </a:rPr>
                            <a:t>)</a:t>
                          </a:r>
                        </a:p>
                      </a:txBody>
                      <a:tcPr anchor="ctr"/>
                    </a:tc>
                  </a:tr>
                  <a:tr h="10448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150" t="-62791" r="-100750" b="-1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100150" t="-62791" r="-750" b="-116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8401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 smtClean="0"/>
              <a:t>Origins of the normal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Like Poisson, it was originally discovered as an approximation to the binomial, this time with large n and p not too large or small (say .1&lt;p&lt;.9) although the range of p does depend on 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533" y="2578894"/>
            <a:ext cx="7265992" cy="398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35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55" y="365125"/>
            <a:ext cx="11568545" cy="1325563"/>
          </a:xfrm>
        </p:spPr>
        <p:txBody>
          <a:bodyPr/>
          <a:lstStyle/>
          <a:p>
            <a:r>
              <a:rPr lang="en-US" dirty="0" smtClean="0"/>
              <a:t>Theorem 4.3.1: normal approx</a:t>
            </a:r>
            <a:r>
              <a:rPr lang="en-US" dirty="0"/>
              <a:t>. to binomial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22003"/>
            <a:ext cx="10523058" cy="175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4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Example of normal approx. to binomial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3172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There are 1000 students at City Tech registered Republican and 33% are expected to vote in the upcoming primary. What is the chance that less than 30% of them will actually vote?</a:t>
            </a:r>
          </a:p>
          <a:p>
            <a:pPr marL="0" indent="0">
              <a:buNone/>
            </a:pPr>
            <a:r>
              <a:rPr lang="en-US" dirty="0" smtClean="0"/>
              <a:t>p=.33, µ=np=1,000(0.33)=330 and 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</a:t>
            </a:r>
            <a:r>
              <a:rPr lang="en-US" dirty="0" smtClean="0"/>
              <a:t>=√(</a:t>
            </a:r>
            <a:r>
              <a:rPr lang="en-US" dirty="0" err="1" smtClean="0"/>
              <a:t>npq</a:t>
            </a:r>
            <a:r>
              <a:rPr lang="en-US" dirty="0" smtClean="0"/>
              <a:t>)=</a:t>
            </a:r>
            <a:r>
              <a:rPr lang="en-US" dirty="0"/>
              <a:t>√(</a:t>
            </a:r>
            <a:r>
              <a:rPr lang="en-US" dirty="0" smtClean="0"/>
              <a:t>1,000*0.33*0.67)=14.9</a:t>
            </a:r>
          </a:p>
          <a:p>
            <a:pPr marL="0" indent="0">
              <a:buNone/>
            </a:pPr>
            <a:r>
              <a:rPr lang="en-US" dirty="0" smtClean="0"/>
              <a:t>Let X represent # of students </a:t>
            </a:r>
            <a:r>
              <a:rPr lang="en-US" dirty="0"/>
              <a:t>who vote.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P(X&lt;300)=P(-</a:t>
            </a:r>
            <a:r>
              <a:rPr lang="en-US" dirty="0" smtClean="0">
                <a:sym typeface="Symbol" panose="05050102010706020507" pitchFamily="18" charset="2"/>
              </a:rPr>
              <a:t></a:t>
            </a:r>
            <a:r>
              <a:rPr lang="en-US" dirty="0" smtClean="0"/>
              <a:t>&lt;X&lt;300)</a:t>
            </a:r>
          </a:p>
          <a:p>
            <a:pPr marL="0" indent="0">
              <a:buNone/>
            </a:pPr>
            <a:r>
              <a:rPr lang="en-US" dirty="0" smtClean="0"/>
              <a:t>= P(-</a:t>
            </a:r>
            <a:r>
              <a:rPr lang="en-US" dirty="0" smtClean="0">
                <a:sym typeface="Symbol" panose="05050102010706020507" pitchFamily="18" charset="2"/>
              </a:rPr>
              <a:t> &lt; </a:t>
            </a:r>
            <a:r>
              <a:rPr lang="en-US" dirty="0" smtClean="0"/>
              <a:t>X – 330 &lt; 300-330) </a:t>
            </a:r>
          </a:p>
          <a:p>
            <a:pPr marL="0" indent="0">
              <a:buNone/>
            </a:pPr>
            <a:r>
              <a:rPr lang="en-US" dirty="0" smtClean="0"/>
              <a:t>= P(-</a:t>
            </a:r>
            <a:r>
              <a:rPr lang="en-US" dirty="0" smtClean="0">
                <a:sym typeface="Symbol" panose="05050102010706020507" pitchFamily="18" charset="2"/>
              </a:rPr>
              <a:t> &lt;</a:t>
            </a:r>
            <a:r>
              <a:rPr lang="en-US" dirty="0" smtClean="0"/>
              <a:t>X- 330 &lt; -30)</a:t>
            </a:r>
          </a:p>
          <a:p>
            <a:pPr marL="0" indent="0">
              <a:buNone/>
            </a:pPr>
            <a:r>
              <a:rPr lang="en-US" dirty="0" smtClean="0"/>
              <a:t>= P</a:t>
            </a:r>
            <a:r>
              <a:rPr lang="en-US" dirty="0"/>
              <a:t>(-</a:t>
            </a:r>
            <a:r>
              <a:rPr lang="en-US" dirty="0">
                <a:sym typeface="Symbol" panose="05050102010706020507" pitchFamily="18" charset="2"/>
              </a:rPr>
              <a:t> </a:t>
            </a:r>
            <a:r>
              <a:rPr lang="en-US" dirty="0" smtClean="0">
                <a:sym typeface="Symbol" panose="05050102010706020507" pitchFamily="18" charset="2"/>
              </a:rPr>
              <a:t>&lt;</a:t>
            </a:r>
            <a:r>
              <a:rPr lang="en-US" dirty="0">
                <a:sym typeface="Symbol" panose="05050102010706020507" pitchFamily="18" charset="2"/>
              </a:rPr>
              <a:t>(</a:t>
            </a:r>
            <a:r>
              <a:rPr lang="en-US" dirty="0" smtClean="0"/>
              <a:t>X-330 )/14.9&lt;-30/14.9) = P(</a:t>
            </a:r>
            <a:r>
              <a:rPr lang="en-US" dirty="0" smtClean="0">
                <a:sym typeface="Symbol" panose="05050102010706020507" pitchFamily="18" charset="2"/>
              </a:rPr>
              <a:t></a:t>
            </a:r>
            <a:r>
              <a:rPr lang="en-US" dirty="0" smtClean="0"/>
              <a:t>&lt;Z&lt;-2.01) =2.2%</a:t>
            </a:r>
          </a:p>
          <a:p>
            <a:pPr marL="0" indent="0">
              <a:buNone/>
            </a:pPr>
            <a:r>
              <a:rPr lang="en-US" dirty="0" smtClean="0"/>
              <a:t>Hence, there is only a 2.2% chance less than 30% will vote.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1390" t="39534" r="10705" b="13588"/>
          <a:stretch/>
        </p:blipFill>
        <p:spPr>
          <a:xfrm>
            <a:off x="6834809" y="2651126"/>
            <a:ext cx="4518991" cy="247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54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lang="en-US" dirty="0" smtClean="0"/>
              <a:t>Continuity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456" y="1154571"/>
            <a:ext cx="11004237" cy="1091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here is a refinement that adds to the accuracy of the approximation and is useful especially </a:t>
            </a:r>
            <a:r>
              <a:rPr lang="en-US" dirty="0"/>
              <a:t>if n is not </a:t>
            </a:r>
            <a:r>
              <a:rPr lang="en-US" dirty="0" smtClean="0"/>
              <a:t>large. This is equivalent to the midpoint rule.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4442" y="2245659"/>
            <a:ext cx="4797957" cy="9673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445" y="3400229"/>
            <a:ext cx="10744260" cy="30409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543333" y="4043521"/>
            <a:ext cx="22362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the error in the picture. The curve should go thru the midpoints of the top of each rectangle.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28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9587" t="28124" r="9046" b="14134"/>
          <a:stretch/>
        </p:blipFill>
        <p:spPr>
          <a:xfrm>
            <a:off x="7086601" y="3065929"/>
            <a:ext cx="4719918" cy="30524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 smtClean="0"/>
              <a:t>Example 4.3.1: </a:t>
            </a:r>
            <a:r>
              <a:rPr lang="en-US" dirty="0" smtClean="0"/>
              <a:t>Overbooking on Airlines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2588"/>
            <a:ext cx="10515600" cy="5785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 aircraft has 168 seats. On average only </a:t>
            </a:r>
            <a:r>
              <a:rPr lang="en-US" dirty="0"/>
              <a:t>90% of all ticket holders on </a:t>
            </a:r>
            <a:r>
              <a:rPr lang="en-US" dirty="0" smtClean="0"/>
              <a:t>flights actually show up. The </a:t>
            </a:r>
            <a:r>
              <a:rPr lang="en-US" dirty="0"/>
              <a:t>airline sells </a:t>
            </a:r>
            <a:r>
              <a:rPr lang="en-US" dirty="0" smtClean="0"/>
              <a:t>178 tickets. What </a:t>
            </a:r>
            <a:r>
              <a:rPr lang="en-US" dirty="0"/>
              <a:t>is </a:t>
            </a:r>
            <a:r>
              <a:rPr lang="en-US" dirty="0" smtClean="0"/>
              <a:t>chance that </a:t>
            </a:r>
            <a:r>
              <a:rPr lang="en-US" dirty="0"/>
              <a:t>not everyone who arrives at </a:t>
            </a:r>
            <a:r>
              <a:rPr lang="en-US" dirty="0" smtClean="0"/>
              <a:t>the gate can </a:t>
            </a:r>
            <a:r>
              <a:rPr lang="en-US" dirty="0"/>
              <a:t>be accommodated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Since our n=178 is not very large, we will use the continuity correction. </a:t>
            </a:r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=.9, µ=np=178(0.9)=</a:t>
            </a:r>
            <a:r>
              <a:rPr lang="en-US" dirty="0" smtClean="0"/>
              <a:t>160.2 </a:t>
            </a:r>
            <a:r>
              <a:rPr lang="en-US" dirty="0"/>
              <a:t>and </a:t>
            </a:r>
            <a:r>
              <a:rPr lang="en-US" dirty="0" smtClean="0">
                <a:sym typeface="Symbol" panose="05050102010706020507" pitchFamily="18" charset="2"/>
              </a:rPr>
              <a:t></a:t>
            </a:r>
            <a:r>
              <a:rPr lang="en-US" dirty="0"/>
              <a:t>=√(</a:t>
            </a:r>
            <a:r>
              <a:rPr lang="en-US" dirty="0" err="1"/>
              <a:t>npq</a:t>
            </a:r>
            <a:r>
              <a:rPr lang="en-US" dirty="0"/>
              <a:t>)=√</a:t>
            </a:r>
            <a:r>
              <a:rPr lang="en-US" dirty="0" smtClean="0"/>
              <a:t>(178*0.9*0.1)=</a:t>
            </a:r>
            <a:r>
              <a:rPr lang="en-US" dirty="0" smtClean="0"/>
              <a:t>4.00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Let X represent </a:t>
            </a:r>
            <a:r>
              <a:rPr lang="en-US" dirty="0" smtClean="0"/>
              <a:t>#of ticket holders who </a:t>
            </a:r>
            <a:r>
              <a:rPr lang="en-US" dirty="0"/>
              <a:t>show up. </a:t>
            </a:r>
          </a:p>
          <a:p>
            <a:pPr marL="0" indent="0">
              <a:buNone/>
            </a:pPr>
            <a:r>
              <a:rPr lang="en-US" dirty="0" smtClean="0"/>
              <a:t>P(X ≥ 169</a:t>
            </a:r>
            <a:r>
              <a:rPr lang="en-US" dirty="0"/>
              <a:t>)=</a:t>
            </a:r>
            <a:r>
              <a:rPr lang="en-US" dirty="0" smtClean="0"/>
              <a:t>P(X ≥ </a:t>
            </a:r>
            <a:r>
              <a:rPr lang="en-US" dirty="0" smtClean="0"/>
              <a:t>168.5</a:t>
            </a:r>
            <a:r>
              <a:rPr lang="en-US" dirty="0" smtClean="0"/>
              <a:t>)=</a:t>
            </a:r>
            <a:r>
              <a:rPr lang="en-US" dirty="0" smtClean="0"/>
              <a:t>P(168.5 </a:t>
            </a:r>
            <a:r>
              <a:rPr lang="en-US" dirty="0" smtClean="0"/>
              <a:t>≤ X &lt; </a:t>
            </a:r>
            <a:r>
              <a:rPr lang="en-US" dirty="0" smtClean="0">
                <a:sym typeface="Symbol" panose="05050102010706020507" pitchFamily="18" charset="2"/>
              </a:rPr>
              <a:t>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= </a:t>
            </a:r>
            <a:r>
              <a:rPr lang="en-US" dirty="0" smtClean="0"/>
              <a:t>P(168.5-160.2 ≤ X-160.2 </a:t>
            </a:r>
            <a:r>
              <a:rPr lang="en-US" dirty="0" smtClean="0"/>
              <a:t>&lt; </a:t>
            </a:r>
            <a:r>
              <a:rPr lang="en-US" dirty="0" smtClean="0">
                <a:sym typeface="Symbol" panose="05050102010706020507" pitchFamily="18" charset="2"/>
              </a:rPr>
              <a:t></a:t>
            </a:r>
            <a:r>
              <a:rPr lang="en-US" dirty="0"/>
              <a:t>) = </a:t>
            </a:r>
            <a:r>
              <a:rPr lang="en-US" dirty="0" smtClean="0"/>
              <a:t>P(8.3 ≤ X-160.2 </a:t>
            </a:r>
            <a:r>
              <a:rPr lang="en-US" dirty="0" smtClean="0"/>
              <a:t>&lt; </a:t>
            </a:r>
            <a:r>
              <a:rPr lang="en-US" dirty="0" smtClean="0">
                <a:sym typeface="Symbol" panose="05050102010706020507" pitchFamily="18" charset="2"/>
              </a:rPr>
              <a:t>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= </a:t>
            </a:r>
            <a:r>
              <a:rPr lang="en-US" dirty="0" smtClean="0"/>
              <a:t>P(8.3/4 </a:t>
            </a:r>
            <a:r>
              <a:rPr lang="en-US" dirty="0"/>
              <a:t>≤ </a:t>
            </a:r>
            <a:r>
              <a:rPr lang="en-US" dirty="0" smtClean="0"/>
              <a:t>(</a:t>
            </a:r>
            <a:r>
              <a:rPr lang="en-US" dirty="0" smtClean="0"/>
              <a:t>X-160.2)/4 &lt; </a:t>
            </a:r>
            <a:r>
              <a:rPr lang="en-US" dirty="0" smtClean="0">
                <a:sym typeface="Symbol" panose="05050102010706020507" pitchFamily="18" charset="2"/>
              </a:rPr>
              <a:t></a:t>
            </a:r>
            <a:r>
              <a:rPr lang="en-US" dirty="0"/>
              <a:t>) = </a:t>
            </a:r>
            <a:r>
              <a:rPr lang="en-US" dirty="0" smtClean="0"/>
              <a:t>P(2.07 ≤ </a:t>
            </a:r>
            <a:r>
              <a:rPr lang="en-US" dirty="0" smtClean="0"/>
              <a:t>Z &lt;</a:t>
            </a:r>
            <a:r>
              <a:rPr lang="en-US" dirty="0">
                <a:sym typeface="Symbol" panose="05050102010706020507" pitchFamily="18" charset="2"/>
              </a:rPr>
              <a:t></a:t>
            </a:r>
            <a:r>
              <a:rPr lang="en-US" dirty="0"/>
              <a:t>) </a:t>
            </a:r>
            <a:r>
              <a:rPr lang="en-US" dirty="0" smtClean="0"/>
              <a:t>=1.9%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get </a:t>
            </a:r>
            <a:r>
              <a:rPr lang="en-US" dirty="0" smtClean="0"/>
              <a:t>1.3% when </a:t>
            </a:r>
            <a:r>
              <a:rPr lang="en-US" dirty="0"/>
              <a:t>using binomial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distribution </a:t>
            </a:r>
            <a:r>
              <a:rPr lang="en-US" dirty="0"/>
              <a:t>directly: =1-BINOM.DIST(168,178,0.9,TRUE</a:t>
            </a:r>
            <a:r>
              <a:rPr lang="en-US" dirty="0" smtClean="0"/>
              <a:t>). The discrepancy can be ascribed to the somewhat low n and high p.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15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7817</TotalTime>
  <Words>1031</Words>
  <Application>Microsoft Office PowerPoint</Application>
  <PresentationFormat>Widescreen</PresentationFormat>
  <Paragraphs>99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Symbol</vt:lpstr>
      <vt:lpstr>SymbolPi</vt:lpstr>
      <vt:lpstr>TimesTen-Roman</vt:lpstr>
      <vt:lpstr>Office Theme</vt:lpstr>
      <vt:lpstr>MAT 2572 Probability w/Statistics, Halleck</vt:lpstr>
      <vt:lpstr>What we have done w/ normal distribution</vt:lpstr>
      <vt:lpstr>The nonstandard normal Y=Z+µ</vt:lpstr>
      <vt:lpstr>The nonstandard normal Y=Z+µ (cont.)</vt:lpstr>
      <vt:lpstr>Origins of the normal distribution</vt:lpstr>
      <vt:lpstr>Theorem 4.3.1: normal approx. to binomial</vt:lpstr>
      <vt:lpstr>Example of normal approx. to binomial</vt:lpstr>
      <vt:lpstr>Continuity Correction</vt:lpstr>
      <vt:lpstr>Example 4.3.1: Overbooking on Airlines</vt:lpstr>
      <vt:lpstr>Going backwards:  from probability to z-value to x-value</vt:lpstr>
      <vt:lpstr>Central Limit Theorem</vt:lpstr>
      <vt:lpstr>Example 4.3.3</vt:lpstr>
      <vt:lpstr>Exercise 4.3.16</vt:lpstr>
      <vt:lpstr>Example 4.3.5</vt:lpstr>
      <vt:lpstr>Exercise 4.3.2: norming scores</vt:lpstr>
    </vt:vector>
  </TitlesOfParts>
  <Company>Next Step Program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2572 Probability w/Statistics, Halleck</dc:title>
  <dc:creator>Next Step</dc:creator>
  <cp:lastModifiedBy>Next Step</cp:lastModifiedBy>
  <cp:revision>356</cp:revision>
  <dcterms:created xsi:type="dcterms:W3CDTF">2016-02-07T14:58:38Z</dcterms:created>
  <dcterms:modified xsi:type="dcterms:W3CDTF">2016-04-12T01:23:49Z</dcterms:modified>
</cp:coreProperties>
</file>